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comments/comment1.xml" ContentType="application/vnd.openxmlformats-officedocument.presentationml.comments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80"/>
  </p:notesMasterIdLst>
  <p:handoutMasterIdLst>
    <p:handoutMasterId r:id="rId181"/>
  </p:handoutMasterIdLst>
  <p:sldIdLst>
    <p:sldId id="417" r:id="rId2"/>
    <p:sldId id="599" r:id="rId3"/>
    <p:sldId id="600" r:id="rId4"/>
    <p:sldId id="481" r:id="rId5"/>
    <p:sldId id="543" r:id="rId6"/>
    <p:sldId id="545" r:id="rId7"/>
    <p:sldId id="549" r:id="rId8"/>
    <p:sldId id="544" r:id="rId9"/>
    <p:sldId id="546" r:id="rId10"/>
    <p:sldId id="601" r:id="rId11"/>
    <p:sldId id="610" r:id="rId12"/>
    <p:sldId id="631" r:id="rId13"/>
    <p:sldId id="548" r:id="rId14"/>
    <p:sldId id="602" r:id="rId15"/>
    <p:sldId id="550" r:id="rId16"/>
    <p:sldId id="632" r:id="rId17"/>
    <p:sldId id="603" r:id="rId18"/>
    <p:sldId id="553" r:id="rId19"/>
    <p:sldId id="551" r:id="rId20"/>
    <p:sldId id="604" r:id="rId21"/>
    <p:sldId id="554" r:id="rId22"/>
    <p:sldId id="605" r:id="rId23"/>
    <p:sldId id="594" r:id="rId24"/>
    <p:sldId id="555" r:id="rId25"/>
    <p:sldId id="556" r:id="rId26"/>
    <p:sldId id="486" r:id="rId27"/>
    <p:sldId id="590" r:id="rId28"/>
    <p:sldId id="606" r:id="rId29"/>
    <p:sldId id="482" r:id="rId30"/>
    <p:sldId id="557" r:id="rId31"/>
    <p:sldId id="745" r:id="rId32"/>
    <p:sldId id="558" r:id="rId33"/>
    <p:sldId id="607" r:id="rId34"/>
    <p:sldId id="559" r:id="rId35"/>
    <p:sldId id="560" r:id="rId36"/>
    <p:sldId id="608" r:id="rId37"/>
    <p:sldId id="609" r:id="rId38"/>
    <p:sldId id="611" r:id="rId39"/>
    <p:sldId id="625" r:id="rId40"/>
    <p:sldId id="626" r:id="rId41"/>
    <p:sldId id="613" r:id="rId42"/>
    <p:sldId id="614" r:id="rId43"/>
    <p:sldId id="746" r:id="rId44"/>
    <p:sldId id="617" r:id="rId45"/>
    <p:sldId id="619" r:id="rId46"/>
    <p:sldId id="618" r:id="rId47"/>
    <p:sldId id="621" r:id="rId48"/>
    <p:sldId id="623" r:id="rId49"/>
    <p:sldId id="620" r:id="rId50"/>
    <p:sldId id="622" r:id="rId51"/>
    <p:sldId id="748" r:id="rId52"/>
    <p:sldId id="627" r:id="rId53"/>
    <p:sldId id="628" r:id="rId54"/>
    <p:sldId id="615" r:id="rId55"/>
    <p:sldId id="616" r:id="rId56"/>
    <p:sldId id="630" r:id="rId57"/>
    <p:sldId id="629" r:id="rId58"/>
    <p:sldId id="633" r:id="rId59"/>
    <p:sldId id="747" r:id="rId60"/>
    <p:sldId id="634" r:id="rId61"/>
    <p:sldId id="635" r:id="rId62"/>
    <p:sldId id="636" r:id="rId63"/>
    <p:sldId id="637" r:id="rId64"/>
    <p:sldId id="638" r:id="rId65"/>
    <p:sldId id="639" r:id="rId66"/>
    <p:sldId id="640" r:id="rId67"/>
    <p:sldId id="641" r:id="rId68"/>
    <p:sldId id="642" r:id="rId69"/>
    <p:sldId id="643" r:id="rId70"/>
    <p:sldId id="644" r:id="rId71"/>
    <p:sldId id="645" r:id="rId72"/>
    <p:sldId id="646" r:id="rId73"/>
    <p:sldId id="647" r:id="rId74"/>
    <p:sldId id="648" r:id="rId75"/>
    <p:sldId id="649" r:id="rId76"/>
    <p:sldId id="749" r:id="rId77"/>
    <p:sldId id="650" r:id="rId78"/>
    <p:sldId id="652" r:id="rId79"/>
    <p:sldId id="651" r:id="rId80"/>
    <p:sldId id="653" r:id="rId81"/>
    <p:sldId id="654" r:id="rId82"/>
    <p:sldId id="655" r:id="rId83"/>
    <p:sldId id="656" r:id="rId84"/>
    <p:sldId id="657" r:id="rId85"/>
    <p:sldId id="658" r:id="rId86"/>
    <p:sldId id="659" r:id="rId87"/>
    <p:sldId id="660" r:id="rId88"/>
    <p:sldId id="661" r:id="rId89"/>
    <p:sldId id="662" r:id="rId90"/>
    <p:sldId id="663" r:id="rId91"/>
    <p:sldId id="664" r:id="rId92"/>
    <p:sldId id="665" r:id="rId93"/>
    <p:sldId id="666" r:id="rId94"/>
    <p:sldId id="667" r:id="rId95"/>
    <p:sldId id="668" r:id="rId96"/>
    <p:sldId id="756" r:id="rId97"/>
    <p:sldId id="757" r:id="rId98"/>
    <p:sldId id="669" r:id="rId99"/>
    <p:sldId id="670" r:id="rId100"/>
    <p:sldId id="671" r:id="rId101"/>
    <p:sldId id="672" r:id="rId102"/>
    <p:sldId id="673" r:id="rId103"/>
    <p:sldId id="674" r:id="rId104"/>
    <p:sldId id="675" r:id="rId105"/>
    <p:sldId id="676" r:id="rId106"/>
    <p:sldId id="677" r:id="rId107"/>
    <p:sldId id="678" r:id="rId108"/>
    <p:sldId id="679" r:id="rId109"/>
    <p:sldId id="680" r:id="rId110"/>
    <p:sldId id="681" r:id="rId111"/>
    <p:sldId id="682" r:id="rId112"/>
    <p:sldId id="683" r:id="rId113"/>
    <p:sldId id="684" r:id="rId114"/>
    <p:sldId id="685" r:id="rId115"/>
    <p:sldId id="686" r:id="rId116"/>
    <p:sldId id="687" r:id="rId117"/>
    <p:sldId id="688" r:id="rId118"/>
    <p:sldId id="689" r:id="rId119"/>
    <p:sldId id="690" r:id="rId120"/>
    <p:sldId id="691" r:id="rId121"/>
    <p:sldId id="692" r:id="rId122"/>
    <p:sldId id="693" r:id="rId123"/>
    <p:sldId id="694" r:id="rId124"/>
    <p:sldId id="695" r:id="rId125"/>
    <p:sldId id="696" r:id="rId126"/>
    <p:sldId id="697" r:id="rId127"/>
    <p:sldId id="698" r:id="rId128"/>
    <p:sldId id="699" r:id="rId129"/>
    <p:sldId id="700" r:id="rId130"/>
    <p:sldId id="701" r:id="rId131"/>
    <p:sldId id="751" r:id="rId132"/>
    <p:sldId id="752" r:id="rId133"/>
    <p:sldId id="753" r:id="rId134"/>
    <p:sldId id="754" r:id="rId135"/>
    <p:sldId id="755" r:id="rId136"/>
    <p:sldId id="702" r:id="rId137"/>
    <p:sldId id="703" r:id="rId138"/>
    <p:sldId id="704" r:id="rId139"/>
    <p:sldId id="707" r:id="rId140"/>
    <p:sldId id="705" r:id="rId141"/>
    <p:sldId id="706" r:id="rId142"/>
    <p:sldId id="708" r:id="rId143"/>
    <p:sldId id="709" r:id="rId144"/>
    <p:sldId id="710" r:id="rId145"/>
    <p:sldId id="711" r:id="rId146"/>
    <p:sldId id="712" r:id="rId147"/>
    <p:sldId id="713" r:id="rId148"/>
    <p:sldId id="714" r:id="rId149"/>
    <p:sldId id="715" r:id="rId150"/>
    <p:sldId id="716" r:id="rId151"/>
    <p:sldId id="717" r:id="rId152"/>
    <p:sldId id="718" r:id="rId153"/>
    <p:sldId id="719" r:id="rId154"/>
    <p:sldId id="720" r:id="rId155"/>
    <p:sldId id="721" r:id="rId156"/>
    <p:sldId id="722" r:id="rId157"/>
    <p:sldId id="723" r:id="rId158"/>
    <p:sldId id="724" r:id="rId159"/>
    <p:sldId id="725" r:id="rId160"/>
    <p:sldId id="726" r:id="rId161"/>
    <p:sldId id="727" r:id="rId162"/>
    <p:sldId id="728" r:id="rId163"/>
    <p:sldId id="729" r:id="rId164"/>
    <p:sldId id="730" r:id="rId165"/>
    <p:sldId id="731" r:id="rId166"/>
    <p:sldId id="732" r:id="rId167"/>
    <p:sldId id="733" r:id="rId168"/>
    <p:sldId id="734" r:id="rId169"/>
    <p:sldId id="735" r:id="rId170"/>
    <p:sldId id="736" r:id="rId171"/>
    <p:sldId id="737" r:id="rId172"/>
    <p:sldId id="738" r:id="rId173"/>
    <p:sldId id="739" r:id="rId174"/>
    <p:sldId id="740" r:id="rId175"/>
    <p:sldId id="741" r:id="rId176"/>
    <p:sldId id="742" r:id="rId177"/>
    <p:sldId id="743" r:id="rId178"/>
    <p:sldId id="744" r:id="rId179"/>
  </p:sldIdLst>
  <p:sldSz cx="9144000" cy="6858000" type="screen4x3"/>
  <p:notesSz cx="971073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FF6600"/>
    <a:srgbClr val="0000FF"/>
    <a:srgbClr val="F8F8F8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96" autoAdjust="0"/>
    <p:restoredTop sz="88113" autoAdjust="0"/>
  </p:normalViewPr>
  <p:slideViewPr>
    <p:cSldViewPr>
      <p:cViewPr>
        <p:scale>
          <a:sx n="80" d="100"/>
          <a:sy n="80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96" y="-86"/>
      </p:cViewPr>
      <p:guideLst>
        <p:guide orient="horz" pos="2160"/>
        <p:guide pos="305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handoutMaster" Target="handoutMasters/handoutMaster1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17T23:38:11.218" idx="1">
    <p:pos x="-435" y="1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0688" y="0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0688" y="6513513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D147F51-57C2-4653-9AC4-58A4C13FF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0688" y="0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676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084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0688" y="6513513"/>
            <a:ext cx="42084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7541925-1FB8-4B33-8DFA-0A6476A98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D522A65-42EE-4558-8057-BC1CE41CCAD7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70EA58-8729-4383-92F9-A518180A9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CA691A-95CB-4023-9E59-D9BC6D28668C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D6258A1-1A07-425C-9EE5-36533DD2B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F164410-79A7-4F8A-9533-970BD8B13E9E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6F51C58-C5E8-4741-8D8A-F9E9A911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2A15BCE-7F34-4199-8EF1-48E48A2CF955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F0B7C938-3D11-4573-B62D-DAE052059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8C5C-8777-4827-98D5-5AD3DE8D94EC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9E7F0F-9A85-4C08-8C72-423D8DC23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3BDB-6409-47C7-86B2-957B0E2E3BE9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976A-51B6-4D3E-BBD5-8A952B85C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>
              <a:defRPr/>
            </a:pPr>
            <a:fld id="{D78103FE-2307-4864-8D83-958E9EE8725E}" type="datetime1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/>
            </a:lvl1pPr>
          </a:lstStyle>
          <a:p>
            <a:pPr>
              <a:defRPr/>
            </a:pPr>
            <a:fld id="{7A81DDFB-B67E-4D77-A975-600DC6A4A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75" r:id="rId6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FFF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alibri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wmf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4445D4-177A-4E3D-88B4-E65C1EAA19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" name="Rectangle 57"/>
          <p:cNvSpPr txBox="1">
            <a:spLocks noChangeArrowheads="1"/>
          </p:cNvSpPr>
          <p:nvPr/>
        </p:nvSpPr>
        <p:spPr>
          <a:xfrm>
            <a:off x="142875" y="0"/>
            <a:ext cx="8858250" cy="685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800" dirty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ВИСОКА  ПОСЛОВНО ТЕХНИЧКА </a:t>
            </a:r>
            <a:r>
              <a:rPr lang="sr-Cyrl-C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ШКОЛА </a:t>
            </a: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СТРУКОВНИХ </a:t>
            </a:r>
            <a:r>
              <a:rPr lang="sr-Cyrl-C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СТУДИЈА - </a:t>
            </a: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УЖИЦЕ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Предмет: 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35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4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 Р Е Д У З Е Т Н И Ш Т В О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 </a:t>
            </a:r>
            <a:r>
              <a:rPr lang="sr-Cyrl-C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ДЕО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Bangle"/>
            </a:endParaRPr>
          </a:p>
          <a:p>
            <a:pPr marL="609600" indent="-609600" algn="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мр  Радомир Стојановић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sr-Cyrl-CS" sz="2000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sr-Cyrl-C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2015 </a:t>
            </a:r>
            <a:r>
              <a:rPr lang="sr-Cyrl-C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година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sq-AL" dirty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92866" name="AutoShape 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868" name="AutoShape 4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57224" y="1071546"/>
            <a:ext cx="6500858" cy="642942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ОСНОВНИ  Е Л Е М Е Н Т И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14282" y="3500438"/>
            <a:ext cx="2071702" cy="78581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КРЕАТИВНОСТ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786578" y="4357694"/>
            <a:ext cx="2214578" cy="128588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ОСНИВАЊЕ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ПРИВРЕДНЕ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ОРГАНИЗАЦИЈЕ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4" idx="2"/>
          </p:cNvCxnSpPr>
          <p:nvPr/>
        </p:nvCxnSpPr>
        <p:spPr>
          <a:xfrm rot="5400000">
            <a:off x="1803777" y="1125126"/>
            <a:ext cx="1714514" cy="289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16200000" flipH="1">
            <a:off x="4947049" y="875091"/>
            <a:ext cx="2643208" cy="432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rocess 25"/>
          <p:cNvSpPr/>
          <p:nvPr/>
        </p:nvSpPr>
        <p:spPr>
          <a:xfrm>
            <a:off x="2285984" y="4500570"/>
            <a:ext cx="2357454" cy="57150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ИНОВАТИВНОСТ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4286248" y="3429000"/>
            <a:ext cx="2357454" cy="857256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ОБЕЗБЕЂИВАЊЕ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4" idx="2"/>
            <a:endCxn id="26" idx="0"/>
          </p:cNvCxnSpPr>
          <p:nvPr/>
        </p:nvCxnSpPr>
        <p:spPr>
          <a:xfrm rot="5400000">
            <a:off x="2393141" y="2786058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8" idx="0"/>
          </p:cNvCxnSpPr>
          <p:nvPr/>
        </p:nvCxnSpPr>
        <p:spPr>
          <a:xfrm rot="16200000" flipH="1">
            <a:off x="3929058" y="1893083"/>
            <a:ext cx="171451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МАКРООКРУЖЕЊЕ (општи фактори)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-ЕКОНОМСКО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(инфлација,инвестиције,платни биланс),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ЗАКОНОДАВНО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ТЕХНОЛОШКО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(развој нових технологија,улагања у науку)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(политички систем,политичка стабилност...)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СОЦИО-КУЛТУРОЛОШКО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(навике,обичаји,друштвене  вредности од утицаја на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облике потрошње и понашање потрошача)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ДЕМОГРАФСКО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(структура-старосна, образовна, полна...)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ПРИРОДНО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(природна богатства, заштита животне средине)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НИКАКО ИЛИ ВРЛО МАЛО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ПОД УТИЦАЈЕМ ПРЕДУЗЕЋА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АЛИ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ЗАТО МАКРООКРУЖЕЊЕ ИМА</a:t>
            </a:r>
            <a:endParaRPr lang="sr-Cyrl-CS" sz="1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ЗНАЧАЈАН УТИЦАЈ НА ПОСЛОВАЊЕ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ПРЕДУЗЕЋА/ПРЕДУЗЕТНИКА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714356"/>
            <a:ext cx="8572560" cy="47863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ПРЕДУЗЕТНИК МОРА ДА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</a:t>
            </a: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ПРАТИ,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АНАЛИЗИРА,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РЕАГУЈЕ 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ПРИЛАГОЂАВА</a:t>
            </a: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4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СЕ СВОМ ОКРУЖЕЊУ</a:t>
            </a:r>
            <a:endParaRPr lang="en-US" sz="4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643709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нивои окружења </a:t>
            </a:r>
            <a:endParaRPr lang="sr-Cyrl-C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2400" b="1" u="sng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макро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u="sng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</a:t>
            </a: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    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</a:t>
            </a:r>
            <a:r>
              <a:rPr lang="sr-Cyrl-CS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</a:t>
            </a:r>
            <a:r>
              <a:rPr lang="sr-Cyrl-C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законодав.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</a:t>
            </a:r>
            <a:r>
              <a:rPr lang="sr-Cyrl-C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технол.      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демограф.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природно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конкуренција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BE7C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социокултур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                                                       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посредници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</a:t>
            </a:r>
            <a:r>
              <a:rPr lang="sr-Cyrl-CS" sz="2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интерно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  <a:r>
              <a:rPr lang="sr-Cyrl-CS" sz="24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</a:t>
            </a:r>
          </a:p>
        </p:txBody>
      </p:sp>
      <p:sp>
        <p:nvSpPr>
          <p:cNvPr id="4" name="Oval 3"/>
          <p:cNvSpPr/>
          <p:nvPr/>
        </p:nvSpPr>
        <p:spPr>
          <a:xfrm>
            <a:off x="2428860" y="4143380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28794" y="1142984"/>
            <a:ext cx="4714908" cy="5000660"/>
          </a:xfrm>
          <a:prstGeom prst="ellipse">
            <a:avLst/>
          </a:prstGeom>
          <a:solidFill>
            <a:srgbClr val="BE7C7C"/>
          </a:solidFill>
          <a:ln>
            <a:solidFill>
              <a:srgbClr val="BE7C7C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00298" y="1857364"/>
            <a:ext cx="3571900" cy="364333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дддддддаааааааа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71802" y="2643182"/>
            <a:ext cx="2500330" cy="214314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производња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набавка,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финансије,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истраживање,</a:t>
            </a:r>
          </a:p>
          <a:p>
            <a:pPr algn="ctr"/>
            <a:r>
              <a:rPr lang="sr-Cyrl-CS" sz="2000" dirty="0" smtClean="0">
                <a:solidFill>
                  <a:schemeClr val="bg1"/>
                </a:solidFill>
              </a:rPr>
              <a:t>кадрови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643438" y="4357694"/>
            <a:ext cx="1643074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8" y="2428868"/>
            <a:ext cx="1571636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00166" y="1500174"/>
            <a:ext cx="2000264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1604" y="1142984"/>
            <a:ext cx="1928826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СКЕНИРАЊЕ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ПРОМЕНА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8" y="1142984"/>
            <a:ext cx="257176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МОНИТОРИНГ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РАЗВОЈНОГ ТОКА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5143512"/>
            <a:ext cx="3286148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ПРОГНОЗИРАЊЕ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БУДУЋИХ ПРОЈЕКЦИЈА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7884" y="5143512"/>
            <a:ext cx="2428892" cy="64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ПРОЦЕЊИВАЊЕ</a:t>
            </a:r>
          </a:p>
        </p:txBody>
      </p:sp>
      <p:sp>
        <p:nvSpPr>
          <p:cNvPr id="10" name="Oval 9"/>
          <p:cNvSpPr/>
          <p:nvPr/>
        </p:nvSpPr>
        <p:spPr>
          <a:xfrm>
            <a:off x="3286116" y="2928934"/>
            <a:ext cx="2786082" cy="1357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АНАЛИЗА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ОКРУЖЕЊА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569199" y="2002778"/>
            <a:ext cx="1056031" cy="11938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04523" y="1931341"/>
            <a:ext cx="1056031" cy="1336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8" idx="0"/>
          </p:cNvCxnSpPr>
          <p:nvPr/>
        </p:nvCxnSpPr>
        <p:spPr>
          <a:xfrm rot="16200000" flipH="1">
            <a:off x="5840242" y="3911423"/>
            <a:ext cx="1056031" cy="1408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426323" y="3875705"/>
            <a:ext cx="1056031" cy="1479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5786" y="2142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4.2.  А Н А Л И З А  ОКРУЖЕЊА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A4ABDD-1E0E-42AD-BFCA-C169AB9A6EE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4.2.1.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СКЕНИРАЊЕ ПРОМЕНА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ОСМАТРАЊЕ ОКРУЖЕЊА,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ИДЕНТИФИКОВАЊЕ  КЉУЧНИХ ЕЛЕМЕНАТА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ЊИХОВИХ КАРАКТЕРИСТИКА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ЦИЉ: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УОЧИТИ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ПРОМЕНЕ КОЈЕ СУ У ТОКУ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КАКО БИ ИМ СЕ ПРЕДУЗЕТНИК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БЛАГОВРЕМЕНО ПРИЛАГОДИО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FA4ABDD-1E0E-42AD-BFCA-C169AB9A6EEC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СИСТЕМАТИЧНО ПРАТИ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ВИШЕ ИЗВОРА ПОДАТАКА: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БЕРЗАНСКЕ ИЗВЕШТАЈЕ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СТРУЧНЕ ПУБЛИКАЦИЈЕ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ИЗВЕШТАЈЕ И АНАЛИЗЕ ЦЕНТРАЛНЕ БАНКЕ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МАТЕРИЈАЛЕ ПРИВРЕДНИХ КОМОРА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МАТЕРИЈАЛЕ ОСТАЛИХ ИНСТИТУЦИЈА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ИНФОРМАЦИЈЕ КРОЗ ЛИЧНЕ КОНТАКТЕ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МЕДИЈЕ...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 ТРЕБА ДА ЈЕ У КОНТАКТУ И СА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КОНСУЛТАНТСКИМ КУЋАМА И СТРУЧЊАЦИМА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ОДРЕЂЕНОГ ПРОФИЛА !!!!!!!!!!!!!!!!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86190"/>
            <a:ext cx="15335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3A36DC-10C9-4077-BE30-0F24FE501A61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 Р Е Н Д О В И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ОД ЗНАЧАЈА ЗА ПОКРЕТАЊЕ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И РАЗВОЈ ПОСЛОВНЕ АКТИВНОСТИ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ЗНАЧАЈА ДРУШТВЕНЕ ОДГОВОРНОСТИ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ЗАРАДА НЕ СМЕ ДА БУДЕ ЈЕДИНИ И НАЈВАЖ-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НИЈИ КРИТЕРИЈУМ. БРИГА О ОКРУЖЕЊУ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МОРА ДА БУДЕ САСТАВНИ ДЕО ПОСЛОВАЊА.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СЕМ ТОГА, ТАКО СЕ ГРАДИ ПОЗИТИВАН ИМИЏ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ПРЕДУЗЕЋА.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7" descr="j0293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29198"/>
            <a:ext cx="15652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857760"/>
            <a:ext cx="1750162" cy="1292047"/>
          </a:xfrm>
          <a:prstGeom prst="rect">
            <a:avLst/>
          </a:prstGeom>
          <a:noFill/>
        </p:spPr>
      </p:pic>
      <p:pic>
        <p:nvPicPr>
          <p:cNvPr id="6" name="Picture 3" descr="j02853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00570"/>
            <a:ext cx="14747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 descr="&amp;Rcy;&amp;iecy;&amp;zcy;&amp;ucy;&amp;lcy;&amp;tcy;&amp;acy;&amp;tcy; &amp;scy;&amp;lcy;&amp;icy;&amp;kcy;&amp;acy; &amp;zcy;&amp;acy; odgovorno poslov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3A36DC-10C9-4077-BE30-0F24FE501A61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ЖЕНСКО ПРЕДУЗЕТНИШТВО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 ОД (КОД, ИЗ) КУЋЕ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(ИНФОРМАТ.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ДЕЛАТНОСТ, ИНТЕЛЕКТУАЛНЕ УСЛУГЕ-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ПРЕВОЂЕЊЕ, ИЗРАДА ПРОЈЕКАТА...)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1289304" cy="1810512"/>
          </a:xfrm>
          <a:prstGeom prst="rect">
            <a:avLst/>
          </a:prstGeom>
          <a:noFill/>
        </p:spPr>
      </p:pic>
      <p:pic>
        <p:nvPicPr>
          <p:cNvPr id="4099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1164031" cy="1826971"/>
          </a:xfrm>
          <a:prstGeom prst="rect">
            <a:avLst/>
          </a:prstGeom>
          <a:noFill/>
        </p:spPr>
      </p:pic>
      <p:pic>
        <p:nvPicPr>
          <p:cNvPr id="4100" name="Picture 4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43446"/>
            <a:ext cx="1807769" cy="1913839"/>
          </a:xfrm>
          <a:prstGeom prst="rect">
            <a:avLst/>
          </a:prstGeom>
          <a:noFill/>
        </p:spPr>
      </p:pic>
      <p:pic>
        <p:nvPicPr>
          <p:cNvPr id="4102" name="Picture 6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714884"/>
            <a:ext cx="1795882" cy="1833372"/>
          </a:xfrm>
          <a:prstGeom prst="rect">
            <a:avLst/>
          </a:prstGeom>
          <a:noFill/>
        </p:spPr>
      </p:pic>
      <p:pic>
        <p:nvPicPr>
          <p:cNvPr id="4104" name="Picture 8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000636"/>
            <a:ext cx="2521710" cy="1549682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/>
          <a:srcRect l="29687" r="31250"/>
          <a:stretch>
            <a:fillRect/>
          </a:stretch>
        </p:blipFill>
        <p:spPr bwMode="auto">
          <a:xfrm>
            <a:off x="7500958" y="928670"/>
            <a:ext cx="1500198" cy="35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ЗДРАВЉЕ И ФИТНЕС.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СПОРТ, РЕКРЕАЦИЈА,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СПА И ФИТНЕС, ЗДРАВА ХРАНА, ПРАВИЛНА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ИСХРАНА... СУ  ИЗВОР  НОВИХ ИДЕЈА (КАО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ПОСЛЕДИЦА  ПОВЕЋАНЕ БРИГЕ О ЉУДСКОМ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ЗДРАВЉУ)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5123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1714512" cy="2155573"/>
          </a:xfrm>
          <a:prstGeom prst="rect">
            <a:avLst/>
          </a:prstGeom>
          <a:noFill/>
        </p:spPr>
      </p:pic>
      <p:pic>
        <p:nvPicPr>
          <p:cNvPr id="5128" name="Picture 8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929198"/>
            <a:ext cx="1851660" cy="1762049"/>
          </a:xfrm>
          <a:prstGeom prst="rect">
            <a:avLst/>
          </a:prstGeom>
          <a:noFill/>
        </p:spPr>
      </p:pic>
      <p:pic>
        <p:nvPicPr>
          <p:cNvPr id="5129" name="Picture 9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786058"/>
            <a:ext cx="1829714" cy="1565453"/>
          </a:xfrm>
          <a:prstGeom prst="rect">
            <a:avLst/>
          </a:prstGeom>
          <a:noFill/>
        </p:spPr>
      </p:pic>
      <p:pic>
        <p:nvPicPr>
          <p:cNvPr id="5130" name="Picture 10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500570"/>
            <a:ext cx="1428760" cy="217976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/>
          <a:srcRect t="19531" b="6249"/>
          <a:stretch>
            <a:fillRect/>
          </a:stretch>
        </p:blipFill>
        <p:spPr bwMode="auto">
          <a:xfrm>
            <a:off x="6858016" y="3071810"/>
            <a:ext cx="18288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ПРЕДУЗЕТНИШВО ЧИНЕ: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ЉУДИ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ОДЛУКЕ КОЈЕ ДОНОСЕ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КОРАЦИ ПРЕДУЗЕТИ ПРИЛИКОМ ПОКРЕТАЊА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ПОСЛА И УПРАВЉАЊА ПРЕДУЗЕЋЕМ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01158" y="2070884"/>
            <a:ext cx="142876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965439" y="4249743"/>
            <a:ext cx="150019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ОРИЈЕНТАЦИЈА НА ГЛОБАЛНО ТРЖИШТЕ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РАСТ ИЗВОЗА КАО ФАКТОР ОЧУВАЊА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СОПСТВЕНЕ КОНКУРЕНТСКЕ ПОЗИЦИЈЕ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106498" name="AutoShape 2" descr="&amp;Rcy;&amp;iecy;&amp;zcy;&amp;ucy;&amp;lcy;&amp;tcy;&amp;acy;&amp;tcy; &amp;scy;&amp;lcy;&amp;icy;&amp;kcy;&amp;acy; &amp;zcy;&amp;acy; &amp;gcy;&amp;lcy;&amp;ocy;&amp;bcy;&amp;u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AutoShape 4" descr="&amp;Rcy;&amp;iecy;&amp;zcy;&amp;ucy;&amp;lcy;&amp;tcy;&amp;acy;&amp;tcy; &amp;scy;&amp;lcy;&amp;icy;&amp;kcy;&amp;acy; &amp;zcy;&amp;acy; &amp;gcy;&amp;lcy;&amp;ocy;&amp;bcy;&amp;u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2" name="Picture 6" descr="&amp;Rcy;&amp;iecy;&amp;zcy;&amp;ucy;&amp;lcy;&amp;tcy;&amp;acy;&amp;tcy; &amp;scy;&amp;lcy;&amp;icy;&amp;kcy;&amp;acy; &amp;zcy;&amp;acy; &amp;gcy;&amp;lcy;&amp;ocy;&amp;bcy;&amp;u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3000396" cy="2123876"/>
          </a:xfrm>
          <a:prstGeom prst="rect">
            <a:avLst/>
          </a:prstGeom>
          <a:noFill/>
        </p:spPr>
      </p:pic>
      <p:pic>
        <p:nvPicPr>
          <p:cNvPr id="106504" name="Picture 8" descr="&amp;Rcy;&amp;iecy;&amp;zcy;&amp;ucy;&amp;lcy;&amp;tcy;&amp;acy;&amp;tcy; &amp;scy;&amp;lcy;&amp;icy;&amp;kcy;&amp;acy; &amp;zcy;&amp;acy; &amp;icy;&amp;zcy;&amp;vcy;&amp;ocy;&amp;z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493459"/>
            <a:ext cx="2286016" cy="1897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AA271A-D021-48DC-A9FA-9AA0A4937B62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КУЋНА РАДИНОСТ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(ПОСЕБНО ИНТЕРЕСАНТНО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 ТУРИЗМУ И РУРАЛНИМ ПОДРУЧЈИМА-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ИЗДАВАЊЕ СМЕШТАЈА ТУРИСТИМА И СЕОСКИ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ТУРИЗАМ)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207170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47059" r="47619" b="2941"/>
          <a:stretch>
            <a:fillRect/>
          </a:stretch>
        </p:blipFill>
        <p:spPr bwMode="auto">
          <a:xfrm>
            <a:off x="4000496" y="2000240"/>
            <a:ext cx="2000264" cy="2060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192882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Untitled-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99" t="72917" r="41198" b="5208"/>
          <a:stretch>
            <a:fillRect/>
          </a:stretch>
        </p:blipFill>
        <p:spPr bwMode="auto">
          <a:xfrm>
            <a:off x="785786" y="5000636"/>
            <a:ext cx="1785950" cy="15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 descr="SEOSKI TURIZAM  PETROV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4500570"/>
            <a:ext cx="5715040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0894E2A-3890-4FB8-AF26-DA1272EAAA32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 2. ПОСМАТРАЊЕ-МОНИТОРИНГ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ПРАЋЕЊЕ КЉУЧНИХ ЕЛЕМЕНАТА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КОЈИ СУ ОДЗНАЧАЈА  ЗА ОПСТАНАК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ПРОФИТАБИЛНОСТ НОВОГ ПОСЛА.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ЦИЉ: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САЗНАТИ КАКО ЋЕ РАЗЛИЧИТИ ЕЛЕМЕНТИ ИЗ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МАКРО ОКРУЖЕЊА ДА УТИЧУ НА ПРЕДУЗЕТ.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ОДНОСНО НА НОВУ ПОСЛОВНУ АКТИВНОСТ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ОВА ФАЗА ЈЕ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МАЊЕ УОПШТЕНА ОД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ПРЕДХОДНЕ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ВИШЕ ЈЕ ФОКУСИРАНА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(НА ЕЛЕМЕНТЕ ИЗ ОКРУЖЕЊА)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936CE4-6CCB-4C0E-AD69-6D5D97150C58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4.2.3.          ПРЕДВИЂАЊЕ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БУДУЋИХ ВРЕДНОСТИ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НИВОА ЦЕНА, ИНФЛАЦИЈЕ, КАМАТНИХ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СТОПА, ВРЕДНОСТИ ДОМАЋЕ ВАЛУТЕ...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4.2.4.        ПРОЦЕЊИВАЊЕ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НАЈВАЖНИЈИ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НАЈТЕЖИ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ДЕО АНАЛИЗЕ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ОКРУЖЕЊА.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5072074"/>
            <a:ext cx="8358246" cy="1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0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СУДБИНА ПОСЛОВНОГ ПРОЈЕКТА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ЗАВИСИ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rgbClr val="FF0000"/>
                </a:solidFill>
              </a:rPr>
              <a:t>       ОД ИСПРАВНЕ ПРОЦЕНЕ ОКРУЖЕЊА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АДЕКВАТНОГ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sr-Cyrl-CS" sz="2800" dirty="0" smtClean="0">
                <a:ln w="50800"/>
                <a:solidFill>
                  <a:srgbClr val="FF0000"/>
                </a:solidFill>
              </a:rPr>
              <a:t>ОДГОВОРА</a:t>
            </a:r>
            <a:r>
              <a:rPr lang="sr-Cyrl-CS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ПРЕДУЗЕТНИКА</a:t>
            </a:r>
            <a:endParaRPr lang="sr-Cyrl-CS" sz="2800" dirty="0" smtClean="0">
              <a:ln w="50800"/>
              <a:solidFill>
                <a:srgbClr val="FF0000"/>
              </a:solidFill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9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7AE915-FFF7-48B1-A306-B6B1E205C6BD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313" y="0"/>
            <a:ext cx="9358313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ТРАЖИ СЕ ОДГОВОР НА ПИТАЊЕ: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ШТА СВЕ ОВО ЗНАЧИ?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АСПЕКТА: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АНАЛИЗА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ПОЛИТИЧКОГ СТАЊА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АНАЛИЗА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ИНТЕРЕСНИХ ГРУПА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(ПОЈЕДИНЦИ И ГРУПЕ КОЈИ ИМАЈУ ОДРЕЂЕНЕ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ИНТЕРЕСЕ,ЗАХТЕВЕ ИЛИ УДЕО У УПРАВЉАЊУ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ВЛАСНИШТВУ ПРИВРЕДНОГ СУБЈЕКТА)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СПОЉНИ СТЕЈКХОЛДЕРИ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ИНТЕРНИ СТЕЈКХОЛДЕРИ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(ДЕОНИЧАРИ, ЗАПОСЛЕНИ,МЕНАЏЕРИ)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7AE915-FFF7-48B1-A306-B6B1E205C6BD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313" y="0"/>
            <a:ext cx="9358313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 МОРА ДА ВОДИ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РАЧУНА О ИНТЕРЕС. И ЗАХТЕВИМА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РАЗЛИЧИТИХ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ИНТЕРЕСНИХ ГРУПА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БИЋЕ И У СИТУАЦИЈИ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БИРА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ИЗМЕЂУ  ЊИХОВИХ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РАЗЛИЧИТИХ И МЕЂУСОБНО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СУПРОСТАВЉЕНИХ ИНТЕРЕСА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118D65-DF72-495E-BC10-FE0A14D5D702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АНАЛИЗА СТЕЈКОЛДЕРА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ТРЕБА ДА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ПРЕДУЗЕТНИЦИМА ПРУЖИ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ОДГОВОРЕ НА СЛЕДЕЋА ПИТАЊА:  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СТЕЈКХОЛДЕРИ?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СУ ЊИХОВИ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ИНТЕРЕСИ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КОЛИКИ ЈЕ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ЗНАЧАЈ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СВАКОГ ОД ЊИХ?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КАКВЕ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ИМАЈУ ПРЕМА ПРИВРЕДНОМ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СУБЈЕКТУ ОДНОСНО ПРЕМА ОДРЕЂЕНОЈ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ПОСЛОВНОЈ ИДЕЈИ?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 СУ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НАЈВАЖНИЈИ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СТЕЈКХОЛДЕРИ СА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АСПЕКТА РЕАЛИЗАЦИЈЕ ПОСЛОВНЕ ИДЕЈЕ?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5BA983-C8D5-4A7C-B15D-825F376B9C2A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ПЛАНСКА ОДЛУКА КОЈОМ СЕ ДЕФИНИШУ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БАЗИЧНИ НАЧИНИ ОСТВАРЕЊА ЦИЉЕВА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ИЗБОР ОСНОВНИХ НАЧИНА ОСТВАР. ЦИЉЕВА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ЦИЉ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СТАЊЕ-СИТУАЦИЈА КА КОЈИМА ЈЕ УСМЕ-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РЕНА ПЛАНСКА АКТИВНОСТ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ОДРАЖАВА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АСПИРАЦИЈЕ  ПРЕДУЗЕТНИКА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И ПРИВРЕДНОГ СУБЈЕКТА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000" dirty="0" smtClean="0">
                <a:solidFill>
                  <a:schemeClr val="bg1"/>
                </a:solidFill>
              </a:rPr>
              <a:t>5.  ПРЕДУЗЕТНИЧКЕ  С Т Р А Т Е Г ИЈ Е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4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  НАЧИНИ  </a:t>
            </a:r>
            <a:r>
              <a:rPr lang="sr-Cyrl-C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Л А С К 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4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ТРЖИШТЕ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8662" y="1428736"/>
            <a:ext cx="7572428" cy="264320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ПОЧЕТКУ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ПОСЛОВНОГ ПОДУХВАТА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ОСНОВНО ПИТАЊЕ ГЛАСИ: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</a:t>
            </a:r>
            <a:r>
              <a:rPr lang="sr-Cyrl-CS" sz="48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КАКО</a:t>
            </a:r>
            <a:r>
              <a:rPr lang="sr-Cyrl-CS" sz="40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И   </a:t>
            </a:r>
            <a:r>
              <a:rPr lang="sr-Cyrl-CS" sz="48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СА ЧИМЕ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             </a:t>
            </a:r>
            <a:r>
              <a:rPr lang="sr-Cyrl-CS" sz="3200" dirty="0" smtClean="0"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ДА ПОЧНЕМ ?</a:t>
            </a:r>
          </a:p>
        </p:txBody>
      </p:sp>
      <p:pic>
        <p:nvPicPr>
          <p:cNvPr id="5" name="Picture 2" descr="&amp;Rcy;&amp;iecy;&amp;zcy;&amp;ucy;&amp;lcy;&amp;tcy;&amp;acy;&amp;tcy; &amp;scy;&amp;lcy;&amp;icy;&amp;kcy;&amp;acy; &amp;zcy;&amp;acy; &amp;scy;&amp;tcy;&amp;acy;&amp;r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786214" cy="2396433"/>
          </a:xfrm>
          <a:prstGeom prst="rect">
            <a:avLst/>
          </a:prstGeom>
          <a:noFill/>
        </p:spPr>
      </p:pic>
      <p:sp>
        <p:nvSpPr>
          <p:cNvPr id="2050" name="AutoShape 2" descr="&amp;Rcy;&amp;iecy;&amp;zcy;&amp;ucy;&amp;lcy;&amp;tcy;&amp;acy;&amp;tcy; &amp;scy;&amp;lcy;&amp;icy;&amp;kcy;&amp;acy; &amp;zcy;&amp;acy; &amp;scy;&amp;tcy;&amp;a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&amp;Rcy;&amp;iecy;&amp;zcy;&amp;ucy;&amp;lcy;&amp;tcy;&amp;acy;&amp;tcy; &amp;scy;&amp;lcy;&amp;icy;&amp;kcy;&amp;acy; &amp;zcy;&amp;acy; &amp;scy;&amp;tcy;&amp;acy;&amp;r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91971"/>
            <a:ext cx="4071966" cy="22803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119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ГЛАВНИ НАЧИНИ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УЛАСКА НА ТРЖИШТЕ: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нови производ / нова услуга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паралелна конкуренција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франшизинг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4" name="Picture 2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PicPr>
            <a:picLocks noChangeAspect="1" noChangeArrowheads="1"/>
          </p:cNvPicPr>
          <p:nvPr/>
        </p:nvPicPr>
        <p:blipFill>
          <a:blip r:embed="rId2"/>
          <a:srcRect l="7700" r="9525"/>
          <a:stretch>
            <a:fillRect/>
          </a:stretch>
        </p:blipFill>
        <p:spPr bwMode="auto">
          <a:xfrm>
            <a:off x="2928926" y="4214818"/>
            <a:ext cx="3071834" cy="20812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ЧЕГА НЕМА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ПРЕДУЗЕТНИШТВА???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БЕЗ ПРАВА НА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СВОЈИНУ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БЕЗ ПРАВА НА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СЛОБОДНО ОБАВЉАЊЕ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ПРИВРЕДНЕ ДЕЛАТНОСТИ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БЕЗ ПРАВА НА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ПРОФИТ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endParaRPr lang="sr-Cyrl-C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5.1.1. НОВИ ПРОИЗВОД ИЛИ НОВА УСЛУГА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(БИТИ ПРВИ АЛИ И НАБОЉИ)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ОФАНЗИВНА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СТРАТЕГИЈА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ПОКУШАЈ </a:t>
            </a: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ЗАУЗИМАЊА ВОДЕЋЕ ИЛИ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ДОМИНАНТНЕ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ПОЗИЦИЈЕ НА ТРЖИШТУ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ПРЕДНОСТ СТАРТА,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НИЖА ЦЕНА ПРОИЗВОДА ЗБОГ ПРИМЕНЕ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НОВИХ ТЕХНОЛОГИЈА,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ПРЕПОЗНАТЉИВОСТ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ЈАВНОСТИ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4A5239-6144-447A-BDB5-98561D8FC7B5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РИЗИЧНА СТРАТЕГИЈА АЛИ АКО УСПЕ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МОЖЕ ДОНЕТИ ЗНАТАН ПОСЛОВНИ УСПЕХ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ПЕРМАНЕНТНА  ВОДЕЋА ПОЗИЦИЈА 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СТАЛНУ ИНОВАТИВНОСТ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ВОДИТИ РАЧУНА О:НИЖИМ 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ТРОШКОВИМА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БОЉЕМ 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КВАЛИТЕТУ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САВРЕМОНОМ  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ДИЗАЈНУ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ЗАХТЕВА БРЗО РЕАГОВАЊЕ НА: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ПРОМЕНЕ У ОКРУЖЕЊУ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НОВЕ ПОТРЕБЕ КУПАЦА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9C0351-54BB-4C99-814E-39DDB3DDC1DE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5.1.2. ПАРАЛЕЛНА КОНКУРЕНЦИЈА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(“ЈА ТАКОЂЕ”)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УВОЂЕЊЕ “ДУПЛИКАТА” НА ТРЖИШТЕ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НА ТРЖИШТЕ СЕ УЛАЗИ СА ПРОИЗВОДОМ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ИСТИ СА ПОСТОЈЕЋИМ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ВЕЋ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ИМА НЕКЕ РАЗЛИКЕ И  ВАРИЈАЦИЈЕ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:НЕЗАДОВОЉСТВО КУПЦА НЕКИМ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СВОЈСТВОМ ПОСТОЈЕЋЕГ ПРОИЗВОДА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9C0351-54BB-4C99-814E-39DDB3DDC1DE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НАПАДАЈУ СЕ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СЛАБЕ ТАЧКЕ ПОСТОЈЕЋЕГ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ПРОИЗВОДА / УСЛУГЕ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(предузетник уочава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слабе тачке конкурента и својим новим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производом покушава да их “исправи”)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РЕЛАТИВНО ЛАК НАЧИН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(због ниских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улазних баријера) АЛИ...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ПОСТОЈИ 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“КРЕАТИВНА ИМИТАЦИЈА”: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ИМИТИРАНИ ДЕО + КРЕАТИВНИ ДЕО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177186-09F1-4ACF-9D0F-F700572EA88B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5.1.3. ФРАНШИЗИНГ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ОДНОС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КОЈЕ ЈЕДНА СТРАНА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(ВЛАСНИК-ДАВАЛАЦ ФРАНШИЗЕ)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ДОДЕЉУЈЕ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ПРАВО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ДРУГОЈ СТРАНИ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(КОРИСНИК- ПРИМА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ЛАЦ ФРАНШИЗЕ)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ПРАВИ ИЛИ ПРОДАЈЕ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ПРОИЗВОДЕ И/ИЛИ УСЛУГЕ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(ПРЕДМЕТ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ФРАНШИЗЕ)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КОЈЕ ЈЕ ПРОИЗВЕО ДАВАЛАЦ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ФРАНШИЗЕ,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СКЛАДУ СА ЊЕГОВИМ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ПРАВИЛИМА ПОСЛОВАЊА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ПОД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ЗАШТИЋЕНИМ КОМЕРЦИЈАЛНИМ ИМЕНОМ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ДАВАОЦА ФРАНШИЗЕ.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620613-A0D9-4775-84C0-93F595BA24C6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...наставак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КОРИСТ ЗА ПРИМАОЦА ФРАНШИЗЕ?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ДОБИЈА ГОТОВО ЗНАЊЕ, ПОДРШКУ (ОБУКЕ,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ПРОЦЕДУРЕ, МАРКЕТИНГ), ИСКУСТВО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ЧЕСТО И РОБУ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СМАЊУЈЕ РИЗИК ОД НЕУСПЕХА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СИГУРНИЈИ НАЧИН ЗАПОЧИЊАЊА ПОСЛА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ЗАКЉУЧУЈЕ СЕ ФРАНШИЗНИ УГОВОР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КОРИСТ ЗА ДАВАОЦА ФРАНШИЗЕ?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ГЕОГРАФСКО ШИРЕЊЕ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“УНОВЧАВАЊЕ” СВОЈИХ ПОСЛОВНИХ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ВЕШТИНА И ЗНАЊА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0F98631-2B35-4A9A-A3DE-168387041B7C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5.2.   КАКО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Ш Т И Т И Т И СВОЈУ ПОЗИЦИЈУ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(ИЗОЛАЦИОНИ МЕХАНИЗМИ)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ЗАШТИТА ПРАВА СВОЈИНЕ</a:t>
            </a: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ПАТЕНТИ, ЗАШТИТНИ ЗНАК, ВЛАСНИЧКА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ТЕХНОЛОГИЈА... АЛИ ОВИ МЕХАНИЗМИ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НИСУ ТРАЈНИ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ПРВИ ПОКРЕТАЧ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РАЗВОЈНА И ИСТАЖИВАЧКА КОМПОНЕНТА,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СТАЛНА ПОБОЉШАЊА И ИНОВАЦИЈЕ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ОПАСНОСТ: ОПУШТАЊЕ, ПРЕПУСТИТИ СЕ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САМОЗАДОВОЉСТВУ, ОТПОР ПРОМЕНАМА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ПРЕПОЗНАТИ ТРЕНУТАК КАДА ТРЕБА ДА СЕ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МЕЊА ПОСТОЈЕЋА СТРАТЕГИЈА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EAFDCF-F30C-4C19-91FB-876A405810BF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5.3.    СТРАТЕГИЈЕ Р А С Т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214686"/>
            <a:ext cx="2928958" cy="2000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ПРАВЦИ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ЕКСПАНЗИЈА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ДИВЕРСИФИКАЦИЈА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2" y="3286124"/>
            <a:ext cx="2643206" cy="228601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МЕТОДИ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ИНТЕРНИ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ЕКСТЕРНИ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КОМБИНОВАНИ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2264" y="3286124"/>
            <a:ext cx="2214578" cy="2000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ТЕМПО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 раста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ОФАНЗИВНИ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ДЕФАНЗИВ.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8596" y="4143380"/>
            <a:ext cx="221457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71868" y="4214818"/>
            <a:ext cx="221457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15140" y="4214818"/>
            <a:ext cx="17859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2" name="AutoShape 2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4" name="Picture 4" descr="&amp;Rcy;&amp;iecy;&amp;zcy;&amp;ucy;&amp;lcy;&amp;tcy;&amp;acy;&amp;tcy; &amp;scy;&amp;lcy;&amp;icy;&amp;kcy;&amp;acy; &amp;zcy;&amp;acy; &amp;pcy;&amp;rcy;&amp;icy;&amp;vcy;&amp;rcy;&amp;iecy;&amp;dcy;&amp;ncy;&amp;icy; &amp;rcy;&amp;acy;&amp;s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EAFDCF-F30C-4C19-91FB-876A405810BF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ПРАВЦИ РАСТА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ЕКСПАНЗИЈА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(у оквирима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постојећег тржишта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побољшања производа)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- ДИВЕРСИФИКАЦИЈА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(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изван основне 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делатности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па се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производи и услуге међусобно знатно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разликују)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хоризонтална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вертикална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конгломератска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25DB56-A096-4A1F-88D4-B3BB2C7C1C7A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ТРЖИШТЕ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постојећи 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пенетрација тржишта          развој тржишта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 </a:t>
            </a:r>
            <a:r>
              <a:rPr lang="sr-Cyrl-C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проширив. тржишта           диверсификација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22300" y="2178040"/>
            <a:ext cx="192882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4500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3143248"/>
            <a:ext cx="8929718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858550" y="2428070"/>
            <a:ext cx="14287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143125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85918" y="1214422"/>
            <a:ext cx="7143770" cy="16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966091" y="2178065"/>
            <a:ext cx="1928812" cy="15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2571750"/>
            <a:ext cx="89296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6"/>
          <p:cNvSpPr txBox="1">
            <a:spLocks noChangeArrowheads="1"/>
          </p:cNvSpPr>
          <p:nvPr/>
        </p:nvSpPr>
        <p:spPr bwMode="auto">
          <a:xfrm>
            <a:off x="357188" y="371475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3429000"/>
            <a:ext cx="89297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МАТРИЦА ПРОИЗВОД / ТРЖИШТЕ</a:t>
            </a:r>
            <a:r>
              <a:rPr lang="sr-Cyrl-C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ПОСТОЈЕЋЕ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ТРЖ.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sr-Cyrl-C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НАЈМАЊИ РИЗИК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НОВО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         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r-Cyrl-C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НАЈВЕЋИ </a:t>
            </a:r>
            <a:r>
              <a:rPr lang="sr-Cyrl-C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РИЗИК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ПРОИЗВОД/ </a:t>
            </a: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НОВО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sr-Cyrl-C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РАЗВОЈ </a:t>
            </a:r>
            <a:r>
              <a:rPr lang="sr-Cyrl-C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ТРЖИШТА</a:t>
            </a: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11163" indent="-179388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НОВИ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ПРОИЗВОД/  </a:t>
            </a:r>
            <a:r>
              <a:rPr lang="sr-Cyrl-CS" sz="1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ПОСТОЈЕЋЕ</a:t>
            </a:r>
            <a:r>
              <a:rPr lang="sr-Cyrl-C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ТРЖИШТЕ        </a:t>
            </a:r>
            <a:r>
              <a:rPr lang="sr-Cyrl-C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sr-Cyrl-C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РАЗВОЈ </a:t>
            </a:r>
            <a:r>
              <a:rPr lang="sr-Cyrl-C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ПРОИЗВОДА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CF509A-DDE0-48AE-A3FA-73DFDF0355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1.4.  ШТА ЈЕ  Р  Е  З  У  Л  Т  А  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НОВА </a:t>
            </a: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РАДНА МЕСТА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ЕКОНОМСКИ </a:t>
            </a: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И РАЗВОЈ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(МИКРО И МАКРО НИВОИ)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ЈАЧАЊЕ </a:t>
            </a: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КОНКУРЕНТСКЕ СПОСОБН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 НА НИВОУ ПОЈЕДИНАЧНИХ ПРИВРЕДНИХ СУБЈЕКАТА АЛИ И НАЦИОНАЛНЕ ЕКОНОМИЈЕ)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BE286CA-0F38-4502-A0A6-16BCB607E256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...наставак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МЕТОДЕ РАСТА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ОСЛОНАЦ НА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КАПИТАЛ И СНАГЕ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ЕКСТЕРНИ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СПАЈАЊЕ И УДРУЖИВ.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КОМБИНОВАНИ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ИНТЕРНИ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ЕКСТЕРНИ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ТЕМПО РАСТА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ОФАНЗИВНИ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ДЕФАНЗИВНИ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5.4. 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Н А Н С И Р А Њ Е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ПОДУХВАТА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ОТПОЧИЊАЊЕ АЛИ И “ОДРЖАВАЊЕ”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ПРЕДУЗЕТНИЧКОГ ПОДУХВАТА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НЕОПХОДАН ЈЕ ОДГОВАРАЈУЋИ КАПИТАЛ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ОБЕЗБЕДИТИ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НЕОПХОДАН (ПОЧЕТНИ) КАПИТАЛ??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НАЧИНА:</a:t>
            </a:r>
          </a:p>
          <a:p>
            <a:pPr marL="609600" indent="-609600" eaLnBrk="1" hangingPunct="1">
              <a:buFontTx/>
              <a:buNone/>
            </a:pPr>
            <a:r>
              <a:rPr lang="sr-Cyrl-CS" sz="2800" dirty="0" smtClean="0"/>
              <a:t>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а) ПОСЕДОВАЊЕ </a:t>
            </a: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СОПСТВЕНОГ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  <a:endParaRPr lang="sr-Latn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None/>
            </a:pPr>
            <a:r>
              <a:rPr lang="sr-Cyrl-CS" sz="2800" dirty="0" smtClean="0"/>
              <a:t>      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б)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АНГАЖОВАЊЕ </a:t>
            </a:r>
            <a:r>
              <a:rPr lang="sr-Cyrl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ТУЂЕГ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  <a:endParaRPr lang="sr-Latn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а) АНГАЖОВАЊЕ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СОПСТВЕНОГ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КАПИТАЛА (САМОФИНАНСИРАЊЕ)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ИЗ: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ЛИЧНИХ ИЗВОРА,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- ПОРОДИЦА, ПРИЈАТАТЕЉИ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-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ТЕКУЋЕ ЗАРАДЕ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СТОПА САМОФИНАНСИРАЊА ПРЕДУЗЕЋ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ОДНОС СОПСТВЕНЕ НОВЧАНЕ АКУМУЛА-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ЦИЈЕ И УКУПНИХ УЛАГАЊА У ИНВЕСТИ-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ЦИЈЕ </a:t>
            </a:r>
            <a:r>
              <a:rPr lang="sr-Cyrl-C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(СТЕПЕН ПОКРИВЕНОСТИ УКУПНИХ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ИНВЕСТИЦИЈА СОПСТВЕНОМ АКУМУЛА-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ЦИЈОМ)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</a:p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б) АНГАЖОВАЊЕ </a:t>
            </a: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ТУЂЕГ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КАПИТАЛА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Char char="-"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БАНКАРСКО ФИНАНСИРАЊЕ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ЗАЈАМ У РАТАМА (МЕСЕЧНО У ОДРЕЂЕНОМ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ПЕРИОДУ)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ЗАЈАМ ЗАСНОВАН НА АКТИВИ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(РОБА ИЛИ ОПРЕМА)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ОБРТНИ ВИД КРЕДИТА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пословање се финансира у потребном моменту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а враћа када је пословање стабилно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Р Е Д И Т</a:t>
            </a:r>
            <a:endParaRPr lang="sr-Cyrl-CS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ДУЖНИЧКО-ПОВЕРИЛАЧКИ ОДНОС У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КОМЕ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УСТУПА НА КОРИШЋЕЊЕ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ДЕО СВОЈИХ РАСПОЛОЖИВИХ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СРЕДСТАВА  (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НОВАЦ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ОДРЕЂЕНОМ                                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ПРИВРЕДНОМ СУБЈЕКТУ (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ПРЕДУЗЕЋУ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УНАПРЕД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ОДРЕЂЕНЕ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УСЛОВЕ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(КАМАТА,ГАРАНЦИЈА,РОК ОТПЛАТЕ...)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ПАЖЊА!!!!!!!!!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 су услови кредитирања повољни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предузетника, посебно на самом почетку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подухвата?????????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5320BE-858F-4629-AC1A-813A09453C9B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indent="-157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 ИЗВОРИ ФИНАНСИРАЊА</a:t>
            </a:r>
          </a:p>
          <a:p>
            <a:pPr indent="-157163" eaLnBrk="1" hangingPunct="1">
              <a:lnSpc>
                <a:spcPct val="80000"/>
              </a:lnSpc>
              <a:buNone/>
              <a:defRPr/>
            </a:pPr>
            <a:endParaRPr lang="sr-Cyrl-C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ЕМИТОВАЊЕМ </a:t>
            </a:r>
            <a:r>
              <a:rPr lang="sr-Cyrl-C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ХАРТИЈА ОД ВРЕДНОСТИ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ФИНАНСИРАЊЕ </a:t>
            </a:r>
            <a:r>
              <a:rPr lang="sr-Cyrl-C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ФАКТУРАМА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са одложеним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роком плаћања,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ЏОИНТ ВЕНЧР </a:t>
            </a: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ФИНАНСИРАЊЕ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ФИНАНСИРАЊЕ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ЛИЗИНГОМ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РИЗИЧНИ КАПИТАЛ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5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 </a:t>
            </a:r>
            <a:r>
              <a:rPr lang="sr-Cyrl-C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ИНСИТУЦИОНАЛНЕ ПОДРШКЕ</a:t>
            </a: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157163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</a:p>
          <a:p>
            <a:pPr indent="-157163" eaLnBrk="1" hangingPunct="1">
              <a:lnSpc>
                <a:spcPct val="80000"/>
              </a:lnSpc>
              <a:buSzPct val="110000"/>
              <a:buFontTx/>
              <a:buNone/>
              <a:defRPr/>
            </a:pPr>
            <a:r>
              <a:rPr lang="sr-Cyrl-C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indent="-157163" eaLnBrk="1" hangingPunct="1">
              <a:lnSpc>
                <a:spcPct val="80000"/>
              </a:lnSpc>
              <a:buFontTx/>
              <a:buNone/>
              <a:defRPr/>
            </a:pPr>
            <a:r>
              <a:rPr lang="sr-Cyrl-CS" sz="1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indent="-157163" eaLnBrk="1" hangingPunct="1">
              <a:lnSpc>
                <a:spcPct val="80000"/>
              </a:lnSpc>
              <a:buClr>
                <a:srgbClr val="F8F8F8"/>
              </a:buClr>
              <a:buFont typeface="Wingdings" pitchFamily="2" charset="2"/>
              <a:buNone/>
              <a:defRPr/>
            </a:pPr>
            <a:endParaRPr lang="sr-Cyrl-C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FDEBE-1666-41AD-AC58-4F2E5F14E1AB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СПОСОБНОСТ  ПРОИЗВОДА И УСЛУГА </a:t>
            </a:r>
            <a:r>
              <a:rPr lang="sr-Cyrl-C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ЗАДОВОЉИ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ПОТРЕБЕ КУПАЦА ИЛИ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КОРИСНИКА УСЛУГА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УСАГЛАШЕНОСТ СА 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ФАКТИЧКИ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КВАЛИТЕТ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(испунити </a:t>
            </a:r>
            <a:r>
              <a:rPr lang="sr-Cyrl-CS" sz="4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обећано)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sz="41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ПЕРЦИПИРАНИ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КВАЛИТЕТ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(добити </a:t>
            </a:r>
            <a:r>
              <a:rPr lang="sr-Cyrl-CS" sz="4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очекивано)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4000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6. К В А Л И Т Е Т И ПРЕДУЗЕТНИШВО</a:t>
            </a:r>
            <a:endParaRPr lang="en-US" sz="4000" dirty="0">
              <a:solidFill>
                <a:sysClr val="windowText" lastClr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FDEBE-1666-41AD-AC58-4F2E5F14E1A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TQM  Total Quality Management  </a:t>
            </a:r>
            <a:endParaRPr lang="sr-Cyrl-CS" sz="3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(УПРАВЉАЊЕ УКУПНИМ КВАЛИТЕТОМ)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НАПОР ПРЕДУЗЕТНИКА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НИЈЕ УСМЕРЕН САМО 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КВАЛИТЕТ ПРОИЗВОДА / УСЛУГЕ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ВЕЋ  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КВАЛИТЕТ ПОСЛОВАЊА У ЦЕЛИНИ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C54BF0E-02AA-46A4-87D4-4D42E5D288D4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ПРЕДХОДИ </a:t>
            </a:r>
            <a:r>
              <a:rPr lang="en-U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TQM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ПОЗНАВАЊЕ КУПАЦА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(ЊИХОВИХ ОЧЕКИВАЊА, ЗАХТЕВА,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ПОТРЕБА  И НАВИКА) И ТО КРОЗ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ИСТАЖИВАЊЕ ТРЖИШТА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ОРГАНИЗАЦИОНИ СИСТЕМ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У ОКВИРУ ПРЕДУЗЕЋА КОЈИ 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СПРЕМАН И СПОСОБАН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ДА СЕ ПРИЛАГОДИ НОВИНАМА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ПОСТИЋИ АЛИ И ОДРЖАТИ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ОДГОВАРАЈУЋИ КВАЛИТЕТ ?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КОНТИНУИРАНО ПОБОЉШАЊЕ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БЕНЧМАРКИНГ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6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6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АУТСОРСИНГ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85852" y="1071546"/>
            <a:ext cx="5715040" cy="642942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 Е З У Л Т А Т 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7158" y="3500438"/>
            <a:ext cx="1643074" cy="135732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РАДНА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МЕСТА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572264" y="4357694"/>
            <a:ext cx="2428892" cy="128588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ЈАЧАЊЕ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КОНКУРЕНТСКЕ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ПРЕДНОСТИ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6" idx="0"/>
          </p:cNvCxnSpPr>
          <p:nvPr/>
        </p:nvCxnSpPr>
        <p:spPr>
          <a:xfrm rot="10800000" flipV="1">
            <a:off x="1178696" y="1714486"/>
            <a:ext cx="3178993" cy="1785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0"/>
          </p:cNvCxnSpPr>
          <p:nvPr/>
        </p:nvCxnSpPr>
        <p:spPr>
          <a:xfrm>
            <a:off x="4357686" y="1714488"/>
            <a:ext cx="3429024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Process 25"/>
          <p:cNvSpPr/>
          <p:nvPr/>
        </p:nvSpPr>
        <p:spPr>
          <a:xfrm>
            <a:off x="2857488" y="4500570"/>
            <a:ext cx="3071834" cy="928694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ЕКОНОМСКИ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РАСТ И РАЗВОЈ</a:t>
            </a:r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endCxn id="26" idx="0"/>
          </p:cNvCxnSpPr>
          <p:nvPr/>
        </p:nvCxnSpPr>
        <p:spPr>
          <a:xfrm rot="16200000" flipH="1">
            <a:off x="2982504" y="3089669"/>
            <a:ext cx="278608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БЕНЧМАРКИНГ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ИДЕНТИФИКОВ. НАЈБОЉЕГ У ДЕЛАТНОСТИ-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“РЕПЕРА”,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ПОРЕЂЕЊЕ СА ЊИМ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ПРИЛАЂАВАЊЕ СВОГ ПРОИЗВОДА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ЊЕГОВ. (КОПИРАЊЕ И ИМИТИРАЊЕ  КОНКУРЕНЦИЈЕ)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НИЈЕ ЗА ПРЕДУЗЕЋА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КОЈА СЕ ВЕЋ ОДЛИКУЈУ КВАЛИТЕТОМ.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НЕДОСТАТАК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МОГУЋЕ ЈЕ ПОТРОШИТИ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ВРЕМЕ И НОВАЦ НА ПОГРЕШНЕ СТВАРИ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8" descr="&amp;Rcy;&amp;iecy;&amp;zcy;&amp;ucy;&amp;lcy;&amp;tcy;&amp;acy;&amp;tcy; &amp;scy;&amp;lcy;&amp;icy;&amp;kcy;&amp;acy; &amp;zcy;&amp;acy; &amp;dcy;&amp;icy;&amp;lcy;&amp;iecy;&amp;m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2834079" cy="1885952"/>
          </a:xfrm>
          <a:prstGeom prst="rect">
            <a:avLst/>
          </a:prstGeom>
          <a:noFill/>
        </p:spPr>
      </p:pic>
      <p:pic>
        <p:nvPicPr>
          <p:cNvPr id="5" name="Picture 10" descr="&amp;Rcy;&amp;iecy;&amp;zcy;&amp;ucy;&amp;lcy;&amp;tcy;&amp;acy;&amp;tcy; &amp;scy;&amp;lcy;&amp;icy;&amp;kcy;&amp;acy; &amp;zcy;&amp;acy; &amp;Ocy;&amp;Rcy;&amp;Icy;&amp;Gcy;&amp;Icy;&amp;Ncy;&amp;Acy;&amp;Lcy; &amp;Vcy;&amp;Scy; &amp;Kcy;&amp;Ocy;&amp;Pcy;&amp;Icy;&amp;Jser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122424"/>
            <a:ext cx="3143272" cy="18924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4B688A-B960-49E8-8FA1-640ADD89B229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АУТСОРСИНГ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ПРИБАВЉАЊЕ ВРХУНСКОГ КВАЛИТЕТА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ИЗВАН СВОГ ПРИВРЕДНОГ СУБЈЕКТА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1F6A65-2173-436F-A255-F2266C6DC61C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ПОСЛОВНА КОНЦЕПЦИЈА ПО КОЈОЈ СЕ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 УСМЕРЕВАЈУ НА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ЗАДОВОЉЕЊЕ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ПОТРЕБА ПОТРОШАЧА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УЈЕДНО ПО ТОМ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ОСНОВУ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ОСТВАРЕЊЕ ДОХОТКА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ПРОЦЕС А НЕ ЧИН (СТАЛНО СЕ ОДВИЈА)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ЦЕНТРУ ПАЖЊЕ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ЉУДСКЕ ПОТРЕБЕ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ЊИХОВО ЗАДОВОЉЕЊЕ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ЕКОНОМСКИ ПРОЦЕС  ЗАТО ШТО: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ПОВЕЗУЈЕ ПРОИЗВОДЊУ И ПОТРОШЊУ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ОЛАКШАВА РАЗМЕНУ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7.  ПРЕДУЗЕТНИШТВО  И  М А Р К Е Т И Н Г</a:t>
            </a:r>
            <a:endParaRPr lang="en-US" sz="3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145DDD-1EFC-4BAD-89D8-01498151EDE1}" type="slidenum">
              <a:rPr lang="en-US" smtClean="0"/>
              <a:pPr/>
              <a:t>143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МАРКЕТИНГ МИКС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КОМБИНАЦИЈА ИНСТУМЕНАТА МАРКЕТИНГА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ПРОИЗВОД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ЦЕНА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ПРОМОЦИЈА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КАНАЛИ ПРОДАЈЕ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ВАЖНА ЈЕ МЕЂУСОБНА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УСКЛАЂЕНОСТ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ТИХ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ИНСТРУМЕНАТА И ЊИХОВА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ОПТИМАЛНА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КОМБИНАЦИЈА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FA7D1D-F9FE-4A42-ADE8-675FC042971A}" type="slidenum">
              <a:rPr lang="en-US" smtClean="0"/>
              <a:pPr/>
              <a:t>144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Ј Е Д Н И Ч К Е  ТАЧКЕ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МАРКЕТИНГА И ПРЕДУЗЕТНИШТВА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У ЦЕНТРУ ПАЖЊЕ: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ПОТРЕБЕ КУПАЦА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КОНТИНУИРАНО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ПОСМАТАЊЕ ОКРУЖЕЊА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СТАЛНА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 ИНФОРМАЦИЈА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ОБА ПРОЦЕЊУЈУ НОВ ПРОИЗВОД/УСЛУГЕ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ОРИЈЕНТАЦИЈА НА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 И РАЗВОЈ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4500570"/>
            <a:ext cx="8858312" cy="207170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ПОДЦЕЊИВАЊЕ МАРКЕТИНГА</a:t>
            </a:r>
            <a:r>
              <a:rPr lang="sr-Cyrl-CS" sz="28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ОД СТРАНЕ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ПРЕДУЗЕТНИКА, ШТО УОПШТЕ НИЈЕ РЕТКА ПОЈАВА,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     ИМА ЗА РЕЗУЛТАТ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ПОСЛОВНИ НЕУСПЕХ 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НЕСТАНАК СА ТРЖИШТА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BAFC34-5D41-41F2-9414-C0B01B5FE814}" type="slidenum">
              <a:rPr lang="en-US" smtClean="0"/>
              <a:pPr/>
              <a:t>145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8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ЕТИЧКО ПОНАШАЊЕ: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ПРАВНО ПОНАШАЊЕ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(У СКЛАДУ СА ВАЖЕЋИМ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ПРОПИСИМА,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СТАНДАРДИМА И ЗВАНИЧНИМ АКТИМА)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2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+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“НЕШТО ЈОШ”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(ПОНАШАЊЕ У СКЛАДУ СА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МОРАЛНИМ НОРМАМА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СТАНДАРДИМА)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8.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ДРУШТВЕНА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 Д Г О В О Р Н О С Т </a:t>
            </a:r>
          </a:p>
          <a:p>
            <a:pPr marL="411163" lvl="1" indent="-179388" algn="just" eaLnBrk="1" hangingPunct="1">
              <a:buSzPct val="80000"/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И ПРЕДУЗЕТНИШТВО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144879-3CCB-480A-90CF-7AF0BE938F00}" type="slidenum">
              <a:rPr lang="en-US" smtClean="0"/>
              <a:pPr/>
              <a:t>146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ОСИМ О ПРОФИТУ, ПРЕДУЗЕТНИК МОРА ДА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ВОДИ РАЧУНА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ЋЕ ЊЕГОВО ПОСЛОВАЊЕ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 УТИЧЕ НА ОКРУЖЕЊЕ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ЗАПОШЉАВАЊЕ / ОТПУШТАЊЕ,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ОТВАРАЊЕ / ГАШЕЊЕ ПОГОНА,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УТИЦАЈ НА ЕКОЛОГИЈУ,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УТИЦАЈ ПРОИЗВОДА НА ЗДРАВЉЕ  ЉУДИ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ДОНАЦИЈЕ И ПОМОЋ ЛОКАЛАЛНОЈ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ЗАЈЕДНИЦИ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85D44D-B9A3-4382-A83C-638497EC94ED}" type="slidenum">
              <a:rPr lang="en-US" smtClean="0"/>
              <a:pPr/>
              <a:t>147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МОРАЛНО ПОНАШАЊЕ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БРИГА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УЖОЈ И ШИРОЈ ДРУШТВЕНОЈ ЗАЈЕДНИЦИ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УТИЧУ И НА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ПОЗИТИВАН ИМИЏ ПРЕДУЗЕЋА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ИЗГУБЉЕНО И ИЗИГРАНО ПОВЕРЕЊЕ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 ИЗУЗЕТНО ТЕШКО ИЛИ НИКАКО НЕ ВРАЋА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И  МОЖЕ ДА РЕЗУЛТИРА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ПОСЛОВНОИМ  КРАХОМ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148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ШТА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је намењен?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Која 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УЛОГА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пословног плана?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ЗАШТО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КО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саставља пословни план?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Како треба да изгледа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САДРЖАЈ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посл. плана?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Које су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НАЈЧЕШЋЕ ГРЕШКЕ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 изради?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9.  П О С Л О В Н И  (БИЗНИС)  П Л А Н</a:t>
            </a:r>
            <a:endParaRPr lang="en-US" sz="4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149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285728"/>
            <a:ext cx="8858312" cy="24288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ПИСАНИ ДОКУМЕНТ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 КОМЕ СЕ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ДЕТАЉНО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ПЛАНИРА, ОПИСУЈЕ, АНАЛИЗИРА И ПРОЦЕЊУЈЕ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ЕКОНОМСКА, ФИНАНСИЈСКА И ТРЖИШНА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ДИМЕНЗИЈА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ОДРЕЂЕНОГ ПРОЈЕКТА ИЛИ НОВЕ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ПОСЛОВНЕ АКТИВНОСТИ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282" y="3286124"/>
            <a:ext cx="8643998" cy="2857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defRPr/>
            </a:pPr>
            <a:endParaRPr lang="sr-Cyrl-CS" sz="3200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СВЕОБУХВАТНА РАЗРАДА 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ПОСЛОВНЕ ТЈ. ПРЕДУЗЕТНИЧКЕ АКТИВНОСТИ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СА ЦИЉЕМ ДА СЕ ДОКАЖЕ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ДА ЛИ ВРЕДИ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ЗАПОЧЕТИ  УОЧЕНУ  </a:t>
            </a:r>
          </a:p>
          <a:p>
            <a:pPr>
              <a:buClr>
                <a:schemeClr val="tx1"/>
              </a:buClr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ИДЕЈУ ОДНОСНО ПОСЛОВНУ ПРИЛИКУ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1.5.                       КО  ИМА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К  О  Р  И  С  Т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ОД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r>
              <a:rPr lang="sr-Cyrl-CS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СВИ СУБЈЕКТИ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КОЈИ НА ПОСРЕДАН ИЛИ НЕПОСРЕДАН НАЧИН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УЧЕСТВУЈУ У </a:t>
            </a:r>
            <a:endParaRPr lang="sr-Cyrl-C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ЕКОНОМСКОМ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АЛИ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ДРУШТВЕНОМ ЖИВОТУ </a:t>
            </a:r>
            <a:r>
              <a:rPr lang="sr-Cyrl-CS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ЈЕДНЕ ДРЖАВЕ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8DD785-B92E-41B4-AA76-DBB9FC4E046C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ГАРАНЦИЈА ОЗБИЉНЕ И ОДГОВОРНЕ НАМЕРЕ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СЕ РЕАЛИЗУЈЕ ПОСЛОВНИ ПОДУХВАТ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285728"/>
            <a:ext cx="8858312" cy="50006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ДОКУМЕНТ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КОЈИ САДРЖИ ОСНОВНЕ ЕЛЕМЕНТЕ ЈЕДНОГ ПОСЛОВНОГ ПОДУХВАТА КОЈИ НАМЕРАВА ДА РЕАЛИЗУЈЕ ЈЕДАН ПРЕДУЗЕТНИК ИЛИ ПРЕДУЗЕЋЕ.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ОМОГУЋАВА ПОТЕНЦИЈАЛНИМ ИНВЕСТИТОРИМА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БРЖЕ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РАЗМАТРАЊЕ ПРЕЗЕНТИРАНОГ ПОДУХВАТА КАО И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ЛАКШЕ И ЕФИКАСНИЈЕ ОДЛУЧИВАЊЕ О ЕВЕНТУАЛНОМ ФИНАНСИРАЊУ ОДНОСНО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УЧЕШЋУ У РЕАЛИЗАЦИЈИ ИСТОГ.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F9903-5234-4F84-AB1E-2508274F1727}" type="slidenum">
              <a:rPr lang="en-US" smtClean="0"/>
              <a:pPr/>
              <a:t>151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 О М Е  </a:t>
            </a: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 НАМЕЊЕН?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ЗА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УНУТРАШЊУ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СПОЉНУ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УПОТРЕБУ: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КРЕДИТОРИМА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(банке,развојни фондови),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ДАВАОЦИМА ПОДСТИЦАЈНИХ СРЕДСТАВА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(надлежне институције,општине и градови)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ИНВЕСТИТОРИМА,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ПОТЕНЦИЈАЛНИМ ПАРТНЕРИМА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DF9903-5234-4F84-AB1E-2508274F1727}" type="slidenum">
              <a:rPr lang="en-US" smtClean="0"/>
              <a:pPr/>
              <a:t>152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КОЈА ЈЕ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Л О Г 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ПЛАНА?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 ПРОВЕРА РЕАЛНОСТИ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ПОСЛ. ПРИЛИКЕ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ПРЕДУСЛОВ ЗА ДОБИЈАЊЕ КРЕДИТА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АНИМИРА ПОТЕНЦИЈАЛНЕ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СТРАТЕШКЕ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ПОСЛОВНЕ ПАРТНЕРЕ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ПОМАЖЕ КОД УПРАВЉАЊА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ПРИМЕНЕ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ПОСЛОВНЕ ПОЛИТИКЕ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А Ш Т О  </a:t>
            </a: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ПЛАН?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ЊЕГА СЕ НЕ МОЖЕ ДА ДОБИЈЕ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БАНКАР.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КРЕДИТ ИЛИ ПОДСТИЦАЈНА СРЕДСТВА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НЕКЕ ДРЖАВНЕ ИЛИ ЛОКАЛНЕ ИНСТИТУЦ.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БЕЗ ЊЕГА НИКО НЕЋЕ ДА УЛОЖИ ФИНАНС.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ИЛИ ДРУГА СРЕДСВА У ПРЕДУЗЕЋЕ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ЊИМЕ СЕ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ДЕФИНИШЕ РАЗВОЈНИ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СЛУЖИ КАО ПУТОКАЗ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СВАКОДНЕВНЕ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АКТИВНОСТИ ВЛАСНИКА И ЗАПОСЛЕНИХ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1B1E6A-1F14-402E-921C-E9E3AE013F26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УЈЕДНО СЛУЖИ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ЗА ПРОМОЦИЈУ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ПРЕДУЗ.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МОЖЕ ДА ПОЗИТИВНО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УТИЧЕ И НА ИМИЏ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ОМОГУЋАВА ЕВЕНТУАЛНУ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САРАДЊУ  И 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ИНОСТРАНИМ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ПАРТНЕРИМА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СЛУЖИ ЗА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РАНО ОТКРИВАЊЕ “УСКИХ ГРЛА”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 ПРОИЗВОДНОМ ПРОЦЕСУ И ОРГАНИЗА-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ЦИОНОЈ СТРУКТУРИ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DFEE33-7C8F-4F83-A0C6-28615292CC74}" type="slidenum">
              <a:rPr lang="en-US" smtClean="0"/>
              <a:pPr/>
              <a:t>155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О САСТАВЉА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 ПЛАН?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ПРЕДСТАВНИК ПРЕДУЗЕЋА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(ПРЕДУЗЕТНИК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/ ИЛИ МЕНАЏМЕНТ И ЗАПОСЛЕНИ) ЗАТО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ШТО БИ ТРЕБАЛО ДА ОНИ НАЈБОЉЕ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ПОЗНАЈУ ПРОБЛЕМАТИКУ ПОСЛОВАЊА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r>
              <a:rPr lang="sr-Cyrl-C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АЛИ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СТРУЧНИ КОНСУЛТАНТ.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ОВО ИЗ РАЗЛОГА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ОБЈЕКТИВНОСТИ, ПОГОТОВО АКО УНУТАР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 НЕМА СТРУЧНИХ И ИСКУСНИХ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КАДРОВА ЗА ПИСАЊЕ ПОСЛОВНОГ ПЛАНА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ИЛИ СУ У ПИТАЊУ ПОЧЕТНИЦИ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156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 С Т Е  </a:t>
            </a: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ПЛАНА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пословни план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БУДУЋЕГ ПРЕДУЗЕЋА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(од стране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потенцијалног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  <a:r>
              <a:rPr lang="sr-Cyrl-CS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пословни план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ПОСТОЈЕЋЕГ ПРЕДУЗЕЋА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пословни план (којим се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елаборира идеја о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производима,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услугама или нивом предузећу)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РЕПРОДУКТИВНИ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(којим се елаборира идеја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постојећем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производу или услузи)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7158" y="3571876"/>
            <a:ext cx="807249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55BBA01-A013-4C82-8996-E7EBCC38CF77}" type="slidenum">
              <a:rPr lang="en-US" smtClean="0"/>
              <a:pPr/>
              <a:t>157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НАЈЧЕШЋЕ Г Р Е Ш К Е </a:t>
            </a:r>
            <a:r>
              <a:rPr lang="sr-Cyrl-CS" sz="4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КОД САСТАВЉАНА ПОСЛОВНОГ ПЛАНА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ПРЕОПШИРАН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НЕМА ЛОГИЧКУ СТРУКТУРУ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НИЈЕ УРАЂЕН У ФОРМИ КОЈУ ЗАХТЕВА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ОНАЈ КОМЕ ЈЕ НАМЕЊЕН (банка,фондови...)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НЕЈАСАН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ТЕХНИЧКИ ЛОШЕ УРАЂЕН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НИЈЕ СТРАНИРАН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3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БЕЗ ТАБЕЛА, ГРАФИКА, ФОТОГРАФИЈА...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F41D8A-0E13-45CF-B317-0B22CB7E5B86}" type="slidenum">
              <a:rPr lang="en-US" smtClean="0"/>
              <a:pPr/>
              <a:t>158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А Д Р Ж А Ј</a:t>
            </a:r>
            <a:r>
              <a:rPr lang="sr-Cyrl-CS" sz="43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ПОСЛОВ. ПЛАНА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 ПОСТОЈИ САМО ЈЕДАН НАЧИН ИЗРАДЕ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КОЛИКО КОД ДА ЈЕ ВАЖАН САДРЖАЈ,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МОРА ДА СЕ ПОШТУЈЕ И ФОРМА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РАЗУМЉИВ И ЗА “ЛАИКЕ”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СУВИШНИХ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ТЕХНИЧКИХ ДЕТАЉА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ПРЕМА ЗАХТЕВИМА ОНИХ КОЈИ ОДЛУЧУЈУ</a:t>
            </a:r>
          </a:p>
          <a:p>
            <a:pPr eaLnBrk="1" hangingPunct="1">
              <a:buClr>
                <a:schemeClr val="tx1"/>
              </a:buClr>
              <a:buFontTx/>
              <a:buChar char="-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УВЕРЉИВ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СВОЈИМ САДРЖАЈЕМ АЛИ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ФОРМОМ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САДРЖИ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ДЕТАЉНО ОПИСАНЕ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ЦИЉЕВЕ,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ШАНСЕ И РИЗИКЕ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1A2B13-4820-448D-860F-DE326CD8905B}" type="slidenum">
              <a:rPr lang="en-US" smtClean="0"/>
              <a:pPr/>
              <a:t>159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МОГУЋИ САДРЖАЈ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РЕДОСЛЕД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ПОГЛАВЉА ПОСЛОВНОГ ПЛАНА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1. ИЗВРШНИ РЕЗИМЕ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2. ПОСЛОВНА ОБЛАСТ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3. ИСТРАЖИВАЊЕ И АНАЛИЗА ТРЖИШТА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4. ЕКОНОМИЈА ПОСЛОВАЊА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5. МАРКЕТИНГ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САМИ </a:t>
            </a:r>
            <a:r>
              <a:rPr lang="sr-Cyrl-C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ПРЕДУЗЕТНИЦИ</a:t>
            </a: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КРОЗ ЛИЧНУ САТИСФАКЦИЈУ,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ПРОФЕСИОНАЛНО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ОСТВАРЕЊЕ,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ДРУШТВЕНО ПРИЗНАЊЕ,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ФИНАНСИЈСКУ ДОБИТ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&amp;Rcy;&amp;iecy;&amp;zcy;&amp;ucy;&amp;lcy;&amp;tcy;&amp;acy;&amp;tcy; &amp;scy;&amp;lcy;&amp;icy;&amp;kcy;&amp;acy; &amp;zcy;&amp;acy; &amp;Lcy;&amp;Icy;&amp;CHcy;&amp;Ncy;&amp;Acy; &amp;Scy;&amp;Acy;&amp;Tcy;&amp;Icy;&amp;Scy;&amp;Fcy;&amp;Acy;&amp;Kcy;&amp;TScy;&amp;Icy;&amp;Jse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1928826" cy="1544598"/>
          </a:xfrm>
          <a:prstGeom prst="rect">
            <a:avLst/>
          </a:prstGeom>
          <a:noFill/>
        </p:spPr>
      </p:pic>
      <p:pic>
        <p:nvPicPr>
          <p:cNvPr id="1030" name="Picture 6" descr="http://www.dailyexpress.rs/files/images/dexpress/WP_20141029_21_07_21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857760"/>
            <a:ext cx="3143271" cy="1571636"/>
          </a:xfrm>
          <a:prstGeom prst="rect">
            <a:avLst/>
          </a:prstGeom>
          <a:noFill/>
        </p:spPr>
      </p:pic>
      <p:pic>
        <p:nvPicPr>
          <p:cNvPr id="1032" name="Picture 8" descr="&amp;Rcy;&amp;iecy;&amp;zcy;&amp;ucy;&amp;lcy;&amp;tcy;&amp;acy;&amp;tcy; &amp;scy;&amp;lcy;&amp;icy;&amp;kcy;&amp;acy; &amp;zcy;&amp;acy; &amp;ncy;&amp;ocy;&amp;vcy;&amp;acy;&amp;t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857760"/>
            <a:ext cx="2071702" cy="1749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1B25185-99B8-4DBE-A280-B8D317959612}" type="slidenum">
              <a:rPr lang="en-US" smtClean="0"/>
              <a:pPr/>
              <a:t>160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6. ПРОЈЕКТИ И РАЗВОЈНИ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7. ПРОИЗВОДНИ И ОПЕРАТИВНИ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8. МЕНАЏМЕНТ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9. СВЕОБУХВАТНИ ПРОГРАМ РАДА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10. КЉУЧНИ РИЗИЦИ И ПРОБЛЕМИ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11. ФИНАНСИЈСКИ ПЛАН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12. ПРЕДЛОГ ЗАХТЕВА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ПРИЛОЗИ !!!!!!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Plus 4"/>
          <p:cNvSpPr/>
          <p:nvPr/>
        </p:nvSpPr>
        <p:spPr>
          <a:xfrm>
            <a:off x="1714480" y="5500702"/>
            <a:ext cx="785818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1080426-2C03-4DE9-BCD5-75D331B33010}" type="slidenum">
              <a:rPr lang="en-US" smtClean="0"/>
              <a:pPr/>
              <a:t>161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5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9.1.  ИЗВРШНИ РЕЗИМЕ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НАЛАЗИ СЕ </a:t>
            </a:r>
            <a:r>
              <a:rPr lang="sr-Cyrl-C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ПОЧЕТКУ </a:t>
            </a: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АЛИ СЕ САСТАВЉА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КРАЈУ ПИСАЊА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КРАТКО И КОНЦИЗНО, 1-2 СТРАНИЦЕ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ИНВЕСТИТОРИ И БАНКАРИ </a:t>
            </a:r>
            <a:r>
              <a:rPr lang="sr-Cyrl-CS" sz="4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ПРВО ЧИТАЈУ </a:t>
            </a: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БАШ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ОВО ПОГЛАВЉЕ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ОПИС ПОСЛОВНОГ КОНЦЕПТА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ПРИЛИКА И СТРАТЕГИЈА (тренд, окружење, мане конкур)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ЦИЉНО ТРЖИШТЕ (купци, тржиште,стопа раста,% удела)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КОНКУРЕНТСКЕ ПРЕДНОСТИ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ЕКОНОМСКИ ПОКАЗАТЕЉИ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ТИМ (знања, искуства 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- ЗАХТЕВИ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95B6BD-06D6-4651-BE4F-AFEE2999BE71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9.2.  ПОСЛОВНА ОБЛАСТ ПРЕДУЗЕЋА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(ТРЕНУТНО СТАЊЕ У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ГРАНИ, ТРЕНДОВИ, ВЕЛИЧИНА ТРЖИШТА)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ЊЕГОВ КОНЦЕПТ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 И/ИЛИ УСЛУГЕ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(ОПИС, ПРИМЕНА,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ПОСЕБНЕ КАРАКТЕРИСТИКЕ, ПРЕДНОСТ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У ОДНОСУ НА КОНКУРЕНТЕ, МОГУЋНОСТ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ЗА ШИРЕЊЕ ПРОИЗВОДНОГ ПРОГРАМА)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СТРАТЕГИЈЕ  УЛАСКА И РАСТА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 КЉУЧНИ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ФАКТОРИ УСПЕХА, ДИНАМИКА РАСТА)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308F32-993A-4EEB-A0FE-CD9A1CB12D1E}" type="slidenum">
              <a:rPr lang="en-US" smtClean="0"/>
              <a:pPr/>
              <a:t>163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9.3.  ИСТРАЖИВАЊЕ И АНАЛИЗА ТРЖИШТА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КОРИСНИЦИ (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ТРЕНДОВИ ( %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УЧЕШЋА И  ГОДИШЊИ РАСТ  ЗА 5 ГОДИНА)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КОНКУРЕНЦИЈА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(ПРЕДНОСТИ, МАНЕ, КО СУ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ЛИДЕРИ, СУПСТИТУТИ)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УДЕЛА НА ТРЖИШТУ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ПРОДАЈА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ПРОЦЕНА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БУДУЋИХ ТРЖИШНИХ КРЕТАЊА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 КАКО ЋЕ СЕ ПРАТИТИ ТРЖ. КРЕТАЊА;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КАКО УНАПРЕДИТИ И ПРОШИРИТИ ПРОИЗ.)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460566-F897-462E-8809-D7A97B5A29A2}" type="slidenum">
              <a:rPr lang="en-US" smtClean="0"/>
              <a:pPr/>
              <a:t>164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9.4.  ЕКОНОМИЈА ПОСЛОВАЊА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БРУТО МАРГИНА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(ПРОДАЈНА ЦЕНА- ВАРИЈАБИЛНИ ТРОШК.)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ПРОФИТНИ ПОТЕНЦИЈАЛ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(ВЕЛИЧ. ПРОФИТА,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СА/БЕЗ ПОРЕЗА, МОГУЋИ ПОРЕМЕЋАЈИ)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ФИКСНИ И ВАРИЈАБИЛНИ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 ПРЕЛОМНЕ ТАЧКЕ ПРОФИТАБ.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  ДОСТИЗАЊА ПОЗИТИВ. ТОКА НОВЦА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1D3732-58B2-4DD6-A4B2-624C1B32F850}" type="slidenum">
              <a:rPr lang="en-US" smtClean="0"/>
              <a:pPr/>
              <a:t>165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9.5.  МАРКЕТИНГ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(НАЧИН ФОРМИРАЊА, УПОРЕДИТИ СА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КОНКУРЕНТСКИМ, ОДНОС:ЦЕНЕ/ТРЖИШ. %)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ТАКТИКЕ ПРОДАЈЕ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(СОПСТВЕНА МРЕЖА,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ЗАСТУПНИЦИ; МАРЖЕ, НАЧИН ИЗБОРА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ДИСТИБУТЕРА,ОЧЕКИВАНА ПРОДАЈА ПО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ЈЕДНОМ ПРОДАВЦУ ГОДИШЊЕ)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ГАРАНЦИЈЕ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(ГАРАНТНИ РОК, ПОРЕЂ. СА КОНК)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ПРОМОЦИЈА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(ИНСТРУМЕНТИ, ПЛАН, ТРОШК.)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ДИСТИБУЦИЈА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(% ТРАНСП. ТРОШКОВИ,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ПРОБЛЕМИ, ШТА АКО СЕ ИЗВОЗИ 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BBC3638-D22B-434E-9F13-EA14F210DB1F}" type="slidenum">
              <a:rPr lang="en-US" smtClean="0"/>
              <a:pPr/>
              <a:t>166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  ПРОЈЕКТНИ И РАЗВОЈНИ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ИНЖЕЊЕРСКИ ПРИСТУП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СТАЊЕ РАЗВОЈА И ЗАДАЦИ (ШТА ЈОШ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НЕДОСТАЈЕ  ДА БИ СЕ ПОЈАВИТИ НА ТРЖ.)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СМЕТЊЕ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ОПАСНОСТИ (УТИЦАЈ РАЗВОЈА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ПРОЈЕКТОВАЊА НА ТРОШКОВЕ)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УНАПРЕЂЊЕЊЕ ПОСТОЈЕЋИХ ПРОИЗВОДА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НОВИ ПРОИЗВОДИ  (НАРЕДНИ ПРОЈЕКТИ)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ТРОШКОВИ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ЗАШТИТА ИНТЕЛЕКТ. СВОЈИНЕ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(ПАТЕНТИ,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СПОРАЗУМИ, НЕРЕШЕНА ПИТАЊА)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26D2E8-DA3A-44FC-A7DB-8CC95CC40707}" type="slidenum">
              <a:rPr lang="en-US" smtClean="0"/>
              <a:pPr/>
              <a:t>167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9.7.  ПРОИЗВОДНИ И ОПЕРАТИВНИ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ЛОКАЦИЈА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ОПРЕМА, ПРОСТОР, ИНВЕНТАР...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ОПЕРАТИВНИ ЦИКЛУС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ГЕОГРАФСКО ПОДРУЧЈЕ ПРОИЗВОДЊЕ (+/-)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УРЕЂАЈИ (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СКЛАДИШТЕ,КАНЦЕЛАР;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КУПИТИ/ИЗНАЈМИТИ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ПОТРЕБА ЗА ОПРЕМОМ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 НАРЕДНЕ 3 ГОДИНЕ, ПРОШИРИВАЊЕ КАП.)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СТРАТЕГИЈА (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КУПИТИ/НАПРАВИТИ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 УСПОРУ-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ЧИОЦИ, УПРАВЉАЊЕ КВАЛИТЕТОМ И ИНВ)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ПРАВНА РЕГУЛАТИВА (ПРОПИСИ, ДОЗВОЛЕ,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ОГРАНИЧЕЊА, ЗАКОН О ДЕЛАТНОСТИ)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9C9C62-5F93-4A86-83AC-EF662E349987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9.8.   МЕНАЏМЕНТ  ТИМ      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ОРГАНИЗАЦИЈА (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ОРГ. ШЕМА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ЧЛАНОВИ ( ОПИС ОДГОВОРНОСТИ)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ПЛАТЕ И ДРУГА ПРИМАЊА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ОСТАЛИ ИНВЕСТИТОРИ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ЗАПОШЉАВАЊЕ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(ТРЕНУТНО И ПЛАНОВИ)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УПРАВНИ ОДБОР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ОСТАЛИ ДЕОНИЧАРИ (ПРАВА И ОГРАНИЧЕЊА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САВЕТНИЦИ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ДРУГЕ УСЛУГЕ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E4E6093-379C-44DE-B42C-F5EFF54A4A03}" type="slidenum">
              <a:rPr lang="en-US" smtClean="0"/>
              <a:pPr/>
              <a:t>169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9.9. СВЕОБУХВАТАН ПРОГРАМ РАДА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ВРЕМЕНСКА КОМПОНЕНТА, РОКОВИ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ЦИКЛУС КОНВЕРЗИЈЕ НОВЦА (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СИРОВИНЕ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ДО НАПЛАТЕ ПРОДАЈЕ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КРАЈЊИ РОКОВИ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ПРЕЛОМНЕ  ТАЧКЕ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КРИТИЧНЕ ЗА УСПЕХ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ПОТРЕБАН БРОЈ ЉУДИ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(И ЊИХОВ ОДНОС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ПРЕМА РАЗВИЈАЊУ ПОСЛА)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МОГУЋА “ИСКАКАЊА”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 ПЛАНИРАНОГ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 КАКО ИЗБЕЋИ, МИНИМИЗИРАТИ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НЕГАТИВНИ УТИЦАЈ)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665B87-DC1F-4328-B841-60DA2DB832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ВЛАСНИЦИ</a:t>
            </a: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ПРИВ. СУБЈЕКАТА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КРОЗ ПРОФИТ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43116"/>
            <a:ext cx="8429652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825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АКЦИОНАРИ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ДИВИДЕНДЕ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7675" indent="-382588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ЗАПОСЛЕНИ</a:t>
            </a:r>
            <a:r>
              <a:rPr lang="sr-Cyrl-C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ПЛАТЕ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“СИГУРНА” РАДНА МЕСТА</a:t>
            </a:r>
            <a:endParaRPr lang="sr-Cyrl-C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79188C-0729-476E-8D40-89EC65C3C198}" type="slidenum">
              <a:rPr lang="en-US" smtClean="0"/>
              <a:pPr/>
              <a:t>170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9.10.   КЉУЧНИ РИЗИЦИ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МОГУЋНОСТ ОСТВАРЕЊА НЕПРЕДВИЂЕНИХ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НЕЖЕЉЕНИХ  ДОГАЂАЈА СА ПОСЛЕДИЦАМА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МЕНАЏМЕНТ  РИЗИКОМ ЈЕ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ДЕО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УКУПНОГ СИСТЕМА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УПРАВЉАЊА ЈЕДНОГ ПРЕДУЗЕЋА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РАСТОМ И РАЗВОЈЕМ ПРЕДУЗЕЋА, ПРОБЛЕМИ СА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КОЈИМ СЕ СУСРЕЋУ  (САМИМ ТИМ И РИЗИЦИ) 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 ОБИМНИЈИ И СЛОЖЕНИЈИ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РИЗИЧНИ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ДОГАЂАЈ</a:t>
            </a: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ВЕРОВАТНОЋА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ДОГАЂАЈА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ВЕЛИЧИНА УЛОГА (ЧИТАЈ: ВИСИКА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ГУБИТКА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42FF0C-72CF-45B4-9C2C-1E62E37AF89D}" type="slidenum">
              <a:rPr lang="en-US" smtClean="0"/>
              <a:pPr/>
              <a:t>171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(...НАСТАВАК)                                     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ИЗБОР: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РИЗИЧНИЈА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СИГУРНИЈА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ВАРИЈАНТА?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ОДЛУКА ЗАВИСИ ОД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АТРАКТИВНОСТИ СВАКЕ ВАРИЈАНТЕ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НИВОА ГУБИТКА КОЈЕ  ЈЕ ПРЕДУЗЕЋЕ  СПРЕМНО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ДА ПОДНЕСЕ 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ВЕРОВАТНОЋЕ УСПЕХА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ВРСТЕ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РИЗИКА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ОПЕРАТИВНИ због: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НЕДОСТАТКА  ПРЕДУЗЕТНИЧКИХ  ВЕШТИНА,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НЕДОВОЉНОГ ЗНАЊА У ВЕЗИ БИЗНИС ПЛАНА,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НЕДОСТАТКА  ПОСЛОВНИХ ИФОРМАЦИЈА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ИНФЛАТОРНА  КРЕТАЊА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НЕСТАБИЛНИ ДЕВИЗНИ  КУРС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CF18E6-94D9-4E91-B4B0-EC1D644887AE}" type="slidenum">
              <a:rPr lang="en-US" smtClean="0"/>
              <a:pPr/>
              <a:t>172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...наставак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ПОСТОЈАЊЕ СИВЕ ЕКОНОМИЈЕ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ПОЈАВА НОВИХ КОНКУРЕНАТА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ПОГРЕШНОГ ИЗБОРА ПАРТНЕРА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ПОНАШАЊА ПОТРОШАЧА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КРЕДИТНИ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КАКО ИЗВРШИТИ КРЕДИТНЕ ОБАВЕЗЕ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ВАЖНО: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ОПРЕЗ КОД ЗАДУЖИВАЊА!!!!!!!!!!!!!!!!!!!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КУЛТУРОЛОШКИ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ПОЛИТИЧКИ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ОСНОВНО ПИТАЊЕ: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УТИЦАТИ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ВЕЋ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ОДГОВОРИТИ-РЕАГОВАТИ НА ОВУ ВРСТУ РИЗИК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F9A7F1-5547-4D30-9B23-24274E9E403B}" type="slidenum">
              <a:rPr lang="en-US" smtClean="0"/>
              <a:pPr/>
              <a:t>173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ПРЕПОЗНАТИ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МОГУЋЕ РИЗИКЕ, ПРЕПРЕКЕ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ПРОДИСКУТОВАТИ О: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ПАДУ  ЦЕНА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СВОЈИХ ПРОИЗВОДА/УСЛУГА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НЕОСТВАРЕНОМ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ОБИМУ ПРОДАЈЕ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НЕПОЖЕЉНИМ ПОСЛОВНИМ ТРЕНДОВИМА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ПРЕКОРАЧЕЊУ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РАЗВОЈНИХ ТРОШКОВА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ПРОБИЈАЊУ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РОКОВА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НЕДОБИЈАЊУ БАНКАРСКОГ КРЕДИТА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НЕДОСТАТКУ НОВЦА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 ОБЕЗБЕЂЕНЕ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НАРУЏБИНЕ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НЕДОСТАТКУ НОВЦА ПОСЛЕ ДОБИЈАЊА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НАРУЏБЕ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ИСТАЋИ КЉУЧНЕ РИЗИКЕ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ПОСЛОВАЊЕ ИЛИ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ПОЧЕТАК;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ДАТИ ПЛАН ЗА ПРЕВАЗИЛАЖЕЊЕ !!!!!!!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5268D1-4762-4B88-9D85-1537FDBAA5F1}" type="slidenum">
              <a:rPr lang="en-US" smtClean="0"/>
              <a:pPr/>
              <a:t>174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9.11.  ФИНАНСИЈСКИ ПЛАН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ИСТАЋИ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ПОСЛОВНЕ ПРИЛИКЕ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ВРЕМЕНСКУ ДИМЕНЗИЈУ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ФИНАНС. ТОКА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ПОТРЕБЕ ЗА ГОТОВИНОМ, АНАЛИЗА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ТОКОВА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НОВЦА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ОЧЕКИВАНЕ ЗАРАДЕ И ДАВАЊА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СТВАРНИ БИЛАНС УСПЕХА И БИЛАНС СТАЊА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(ТЕКУЋА И ПРЕДХОДНЕ 2 ГОДИНЕ)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БИЛАНСА УСПЕХА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 БИЛАНСА СТАЊА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FFFD63-83A6-48BA-8014-DD1A60192C61}" type="slidenum">
              <a:rPr lang="en-US" smtClean="0"/>
              <a:pPr/>
              <a:t>175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ПРОЈЕКЦИЈА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АНАЛИЗЕ ТОКА НОВЦА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(МЕСЕЧНО ЗА ПРВУ ГОДИНУ, КВАРТАЛНО ЗА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НАРЕДНЕ ДВЕ...)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ДИЈАГРАМ ПРЕЛОМНЕ ТАЧКЕ РЕНТАБИЛИТ.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КОНТРОЛА ТРОШКОВА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(КО ЈЕ ОДГОВОРАН,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УЧЕСТАЛОСТ  И НАЧИН КОНТРОЛЕ)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ЕЛЕМЕНТИ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(МАКСИМУМ ПОТРЕБНОГ ГОТОВОГ НОВЦА,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БРЗИНА НАПЛАТЕ ДУГОВА...)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93F6E7-1D73-43C4-987A-61CE42DD0B61}" type="slidenum">
              <a:rPr lang="en-US" smtClean="0"/>
              <a:pPr/>
              <a:t>176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9.12.  ПРЕДЛОГ ЗАХТЕВА ПРЕДУЗЕЋА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ПРЕДУЗЕЋЕ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ТРАЖИ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ШТА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НУДИ???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ЖЕЉЕНО ФИНАНСИРАЊЕ (ПОТРЕБНА КОЛИ-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ЧИНА НОВЦА У НАРЕДНЕ НПР. 3 ГОДИНЕ)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ПОНУДА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ИНВЕСТИТОРУ ( ДЕОНИОЦЕ, ДУГ СА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ГАРАНЦИЈОМ...)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КАПИТАЛИЗАЦИЈА (ТРЕНУТНО И БУДУЋЕ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СТАЊЕ СА ДЕОНИЦАМА...)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УПОТРЕБА ПОЗАЈМЉЕНОГ НОВЦА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(ОПИС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НАМЕНЕ И СТРУКТУРЕ)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E84E95-15F4-42E6-936B-65E0DEB2E03C}" type="slidenum">
              <a:rPr lang="en-US" smtClean="0"/>
              <a:pPr/>
              <a:t>177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9.13.  ПРИЛОЗИ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ИЗВЕШТАЈИ КОНСУЛТАНАТА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ФОТОГРАФИЈЕ (ПРОИЗВОДА, ОПРЕМЕ,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ЛОКАЦИЈЕ, ПРОСТОРА...)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ТЕХНИЧКЕ  АНАЛИЗЕ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РЕФЕРЕНЦ ЛИСТЕ, ПРЕПОРУКЕ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ФОТОКОПИЈЕ ЗАКОНА И ПРОПИСА, ЛИЦЕНЦИ...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4118112-42D0-4857-8BB4-19A4457B900B}" type="slidenum">
              <a:rPr lang="en-US" smtClean="0"/>
              <a:pPr/>
              <a:t>178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ПРЕЛОМНА ТАЧКА РЕНТАБИЛИТЕТА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(ПТР)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ПОКАЗУЈЕ ОНАЈ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ОБИМ ПРОИЗВОДЊЕ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ГДЕ 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УКУПНИ ПРИХОДИ ЈЕДНАКИ УКУПНИМ РАСХОДИМА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ПТР= ФТ/ 1- (ВТ/УТ)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ФТ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ФИКСНИ ТРОШКОВИ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ВАРИЈАБИЛНИ ТРОШКОВИ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УТ 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УКУПНИ ТРОШКОВИ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DA95067-E707-4939-8C96-52E7F693C0C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ДОБАВЉАЧИ, КУПЦИ,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ПОСЛОВНИ ПАРТНЕРИ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ДОБАВЉАЧИ ДОБИЈАЈУ ПОУЗДАНЕ КУПЦЕ И ТАКО СЕБИ ОБЕЗБЕЂУЈУ ПОСАО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2428868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3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sz="3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ГРАЂАНИ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 НОВЕ ПРОИЗВОДЕ,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КРОЗ</a:t>
            </a: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НОВЕ УСЛУГЕ,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НИЖЕ ЦЕНЕ ПРОИЗВОДА И УСЛУГА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(због иновација и конкуренције)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257DF4-B9AC-443D-9784-C61E1920C8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ДРЖАВА и ЛОКАЛНИ НИВО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КРОЗ ВЕЋЕ ПОРЕСКЕ ПРИХОДЕ,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ВЕЋИ ИЗВОЗ,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ВЕЋУ ЗАПОСЛЕНОСТ (а самим тим  и социјални мир),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ЛОКАЛНИ ЕКОНОМСКИ РАЗВОЈ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CDBB0B-0D4A-44BA-89B3-E0369D8A51B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У В О Д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-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ПОЈМОВНО ОДРЕЂЕНЕ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основни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ЕЛЕМЕНТИ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шта 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РЕЗУЛТАТ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каква 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од предузетништва?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се јавља предузетништво?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ПРЕДУСЛОВИ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 развој 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ПРЕПРЕКЕ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 развој 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 посебне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ВРСТЕ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</a:t>
            </a: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SzTx/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90818" name="AutoShape 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2" name="AutoShape 6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6" name="AutoShape 10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28" name="AutoShape 12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30" name="AutoShape 14" descr="&amp;Rcy;&amp;iecy;&amp;zcy;&amp;ucy;&amp;lcy;&amp;tcy;&amp;acy;&amp;tcy; &amp;scy;&amp;lcy;&amp;icy;&amp;kcy;&amp;acy; &amp;zcy;&amp;acy; &amp;icy;&amp;zcy;&amp;lcy;&amp;acy;&amp;z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36" name="AutoShape 20" descr="&amp;Rcy;&amp;iecy;&amp;zcy;&amp;ucy;&amp;lcy;&amp;tcy;&amp;acy;&amp;tcy; &amp;scy;&amp;lcy;&amp;icy;&amp;kcy;&amp;acy; &amp;zcy;&amp;acy; &amp;dcy;&amp;ocy;&amp;scy;&amp;tcy;&amp;acy;&amp;vcy;&amp;ncy;&amp;ocy; &amp;vcy;&amp;ocy;&amp;zcy;&amp;icy;&amp;l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325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9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71736" y="5143512"/>
            <a:ext cx="2928958" cy="1357322"/>
          </a:xfrm>
          <a:prstGeom prst="flowChartAlternateProcess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 О Р И С Т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ОД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ПРЕДУЗЕТНИШТВА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42844" y="3857628"/>
            <a:ext cx="1714512" cy="135732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држава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локални ниво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71472" y="2000240"/>
            <a:ext cx="1857388" cy="107157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власници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привредних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субјеката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86050" y="1428736"/>
            <a:ext cx="2143140" cy="571504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предузетници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643570" y="1928802"/>
            <a:ext cx="1714512" cy="571504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акционари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000760" y="2786058"/>
            <a:ext cx="2000264" cy="928694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запослени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53160" y="4214818"/>
            <a:ext cx="2000264" cy="642942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грађани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572132" y="571480"/>
            <a:ext cx="3214710" cy="64294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добављачи,пословни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партнери...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4" idx="0"/>
            <a:endCxn id="6" idx="3"/>
          </p:cNvCxnSpPr>
          <p:nvPr/>
        </p:nvCxnSpPr>
        <p:spPr>
          <a:xfrm rot="16200000" flipV="1">
            <a:off x="2643175" y="3750471"/>
            <a:ext cx="607223" cy="2178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  <a:endCxn id="7" idx="2"/>
          </p:cNvCxnSpPr>
          <p:nvPr/>
        </p:nvCxnSpPr>
        <p:spPr>
          <a:xfrm rot="16200000" flipV="1">
            <a:off x="1732340" y="2839636"/>
            <a:ext cx="2071702" cy="2536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0"/>
          </p:cNvCxnSpPr>
          <p:nvPr/>
        </p:nvCxnSpPr>
        <p:spPr>
          <a:xfrm rot="16200000" flipV="1">
            <a:off x="2446720" y="3554016"/>
            <a:ext cx="3071834" cy="107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0"/>
            <a:endCxn id="17" idx="1"/>
          </p:cNvCxnSpPr>
          <p:nvPr/>
        </p:nvCxnSpPr>
        <p:spPr>
          <a:xfrm rot="5400000" flipH="1" flipV="1">
            <a:off x="2678893" y="2250274"/>
            <a:ext cx="4250561" cy="1535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0"/>
            <a:endCxn id="9" idx="1"/>
          </p:cNvCxnSpPr>
          <p:nvPr/>
        </p:nvCxnSpPr>
        <p:spPr>
          <a:xfrm rot="5400000" flipH="1" flipV="1">
            <a:off x="3375413" y="2875356"/>
            <a:ext cx="2928958" cy="1607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0"/>
            <a:endCxn id="10" idx="1"/>
          </p:cNvCxnSpPr>
          <p:nvPr/>
        </p:nvCxnSpPr>
        <p:spPr>
          <a:xfrm rot="5400000" flipH="1" flipV="1">
            <a:off x="4071934" y="3214687"/>
            <a:ext cx="1893107" cy="1964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0"/>
            <a:endCxn id="15" idx="1"/>
          </p:cNvCxnSpPr>
          <p:nvPr/>
        </p:nvCxnSpPr>
        <p:spPr>
          <a:xfrm rot="5400000" flipH="1" flipV="1">
            <a:off x="4791076" y="3781429"/>
            <a:ext cx="607223" cy="2116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963F19-B46B-47FB-A9C6-61A34B1D430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1.6.  Г Д Е  СЕ ЈАВЉА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ПРЕДУЗЕТНИШТВО?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8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СВИМ ДЕЛАТНОСТИМА-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ПРИВРЕДНИМ И НЕПРИВРЕДНИМ,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НЕЗАВИСНО ОД :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ВЕЛИЧИНЕ,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ВЛАСНИЧКЕ СТРУКТУРЕ ,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ЖИВОТНОГ ЦИКЛУСА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ПОСЛОВНОГ СУБЈЕКТА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5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963F19-B46B-47FB-A9C6-61A34B1D430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5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7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ПРЕДУЗЕЋА: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ПРИВАТНА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ЈАВНА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ПОРОДИЧНА</a:t>
            </a: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МЕЂУНАРОДНЕ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КОРПОРАЦИЈЕ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3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3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7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НЕПРОФИТНЕ </a:t>
            </a:r>
            <a:r>
              <a:rPr lang="sr-Cyrl-CS" sz="7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ОРГАНИЗАЦИЈЕ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ЈАВНЕ </a:t>
            </a:r>
            <a:r>
              <a:rPr lang="sr-Cyrl-CS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7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060ECBA-B355-431D-B3E4-08491EDCEDC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АНАЛИЗА СТЕЈКОЛДЕРА ТРЕБА ДА ПРЕДУЗЕТНИЦИМА ПРУЖИ ОДГОВОРЕ НА СЛЕДЕЋА ПИТАЊА:  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СТЕЈКХОЛДЕРИ?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ШТА СУ ЊИХОВИ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ИНТЕРЕСИ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КОЛИКИ ЈЕ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ЗНАЧАЈ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СВАКОГ ОД ЊИХ?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КАКВЕ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ЗАХТЕВЕ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ИМАЈУ ПРЕМА ПРИВРЕДНОМ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СУБЈЕКТУ ОДНОСНО ПРЕМА ОДРЕЂЕНОЈ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ПОСЛОВНОЈ ИДЕЈИ?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  размишљање и иновативност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примеру  једног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јавног предузећа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8460D4-1A1D-430F-950B-E41C83B8B72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“ТРАДИЦИОНАЛНЕ”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ГРАНЕ И ДЕЛАТНОСТИ,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НОВЕ </a:t>
            </a: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ДЕЛАТНОСТИ И ВИСОКЕ ТЕХНОЛОГИЈЕ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8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16430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786313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29125"/>
            <a:ext cx="113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C:\Program Files\Microsoft Office\MEDIA\CAGCAT10\j018742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643063"/>
            <a:ext cx="17621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857375"/>
            <a:ext cx="182721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3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4429125"/>
            <a:ext cx="16621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80D1845-D80A-4FEF-AD35-E47C436F9A8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ПРЕДУЗЕТНИЧКЕ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РАДЊЕ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СРЕДЊА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65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“ЗРЕЛА”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НОВООСНОВАНА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sr-Cyrl-CS" sz="6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“МЛАДА” </a:t>
            </a:r>
            <a:r>
              <a:rPr lang="sr-Cyrl-CS" sz="65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E0846D-36D4-44F6-8425-276009DA08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 Ж Н О !!!!!!!!!!!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МЕЂУТИМ,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СВАКИ ПРЕДУЗЕТНИЧКИ ПОДУХВАТ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ЈЕСТЕ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УЈЕДНО И ПОСЛОВНА АКТИВНОСТ</a:t>
            </a: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(БИЗНИС, ПОСАО)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8572560" cy="1428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СВАКА ПОСЛОВНА  АКТИВНОСТ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ПРЕДУЗЕТНИШТВО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9E15C5-9F83-492F-8EC4-9898DF0253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85000" lnSpcReduction="20000"/>
          </a:bodyPr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ПРЕДУЗЕТНИК ЈЕ: 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“пословно способно </a:t>
            </a:r>
            <a:r>
              <a:rPr lang="sr-Cyrl-C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физичко лице </a:t>
            </a: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које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обавља делатност </a:t>
            </a: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циљу остваривања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прихода и које је као такво </a:t>
            </a:r>
            <a:r>
              <a:rPr lang="sr-Cyrl-CS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регистровано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 складу са законом о регистрацији...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44" y="357166"/>
            <a:ext cx="8786874" cy="27146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појам “предузетник”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треба шире схватити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него што га дефинише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Закон о привредним друштвима</a:t>
            </a:r>
            <a:endParaRPr lang="en-US" sz="36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9E15C5-9F83-492F-8EC4-9898DF0253C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62500" lnSpcReduction="20000"/>
          </a:bodyPr>
          <a:lstStyle/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...наставак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Физичко лице уписано у посебан регистар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које обавља делатност слободне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професије, уређену посебним  прописом,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сматра се предузетником у смислу овог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закона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ако је тим прописом то одређено”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41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(Сл. гласник Републике Србије 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36/2011,99/2011,83/2014, 5/2015)</a:t>
            </a:r>
          </a:p>
          <a:p>
            <a:pPr marL="579437" indent="-514350" algn="just" eaLnBrk="1" hangingPunct="1">
              <a:buClr>
                <a:schemeClr val="tx1"/>
              </a:buClr>
              <a:buNone/>
              <a:defRPr/>
            </a:pPr>
            <a:r>
              <a:rPr lang="sr-Cyrl-CS" sz="4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чланови од 83 до 92),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9437" indent="-514350"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CD2A40-E5AE-440E-8910-09BE140281B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1.7.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Р  Е  Д  У  С  Л  О  В  И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ЗА РАЗВОЈ ПРЕДУЗЕТНИШТВА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МАКРО НИВОУ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СЛОБОДНО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ТРЖИШТЕ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ИНОВАТИВНА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КЛИМА И КУЛТУРА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ПРЕДУЗЕТНИШТВА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ПРАВНА СИГУРНОСТ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ЗАКОНСКА ЗАШТИТА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ИНТЕЛЕКТУАЛНЕ СВОЈИНЕ, ПРОНАЛАЗАКА,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ИНОВАЦИЈА, ПАТЕНАТА И  СЛ.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ИНСТИТУЦИОНАЛНА ПОДРШКА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(ДРЖАВНИ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ЛОКАЛНИ НИВО)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938A68-C167-4446-9A56-919872381A5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НАЧИН РАЗМИШЉАЊ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А,ОДНОСНО ПРОЦЕС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СТВАРАЊА И РАЗВИЈАЊА ЕКОНОМСКИХ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АКТИВНОСТИ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КОМБИНОВАЊЕМ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И/ИЛИ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ИНОВАТИВНОСТИ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УЗ ПОУЗДАНУ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УПРАВЉАЧКУ СТРУКТУРУ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УНУТАР НОВЕ ИЛИ ПОСТОЈЕЋЕ ОРГАНИ-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ЗАЦИЈЕ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(Зелена књига о предузетнишву у Европи,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Европска комисија 2003)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chemeClr val="bg1"/>
                </a:solidFill>
              </a:rPr>
              <a:t>1.  П  О  Ј  А  М   ПРЕДУЗЕТНИШТВА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3C1E21-A2A1-4915-981D-FF6ED70D35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МИКРО НИВОУ</a:t>
            </a: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endParaRPr lang="sr-Cyrl-CS" sz="1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НЕГОВАЊЕ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АМБИЈЕНТА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ДАТИ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ШАНСУ ЗАПОСЛЕНИМА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ИСКАЖУ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СВОЈЕ ПРЕДУЗЕТНИЧКЕ И ИНОВАТИВНЕ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СПОСОБНОСТИ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МОТИВИСАТИ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ЗАПОСЛЕНЕ И МЕНАЏМЕНТ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СТИМУЛИСАТИ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НАГРАДИТИ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ЗАПОСЛЕНЕ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3C1E21-A2A1-4915-981D-FF6ED70D359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МИКРО НИВОУ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ПРИХВАТАЊЕ  И РАЗУМЕВАЊЕ ПРОМЕНА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 ГРАНИ И НА ТРЖИШТУ  У КОЈОЈ СЕ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ПОСЛУЈЕ И УОПШТЕ У ОКРУЖЕЊУ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48" y="1500174"/>
            <a:ext cx="7572428" cy="31432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</a:rPr>
              <a:t>ОДНОС ПРЕДУЗЕТНИК-ЗАПОСЛЕНИ</a:t>
            </a:r>
            <a:r>
              <a:rPr lang="sr-Cyrl-RS" sz="32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ПРАВИ ПРЕДУЗЕТНИК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“ЧУВА И НЕГУЈЕ” 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СВОЈЕ ЗАПОСЛЕНЕ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(ИСТО БИ ТРЕБАЛО ДА ВАЖИ </a:t>
            </a:r>
          </a:p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И ЗА ЗАПОСЛЕНЕ)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AAEC71-9953-4DA1-909E-9F4ABFF8936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СПРЕМНОСТ ДА СЕ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ДЕО ПОСЛОВА ПОВЕРИ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ДРУГИМА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ЦИЉУ ЊЕГОВЕ УСПЕШНИЈЕ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КВАЛИТЕТНИЈЕ РЕАЛИЗАЦИЈЕ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ОТВОРЕНОСТ  ЗА САРАДЊУ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ИНВЕСТИ-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ТОРИМА И КРЕДИТОРИМА, ДОБАВЉАЧИМА,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КУПЦИМА, ОБРАЗОВНИМ ИНСТИТУЦИЈАМА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ДРЖАВНИМ ОРГАНИМА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СВЕСТ О НЕОПХОДНОСТИ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СТАЛНОГ  ОБРА-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ЗОВАЊА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(ФОРМАЛНОГ И НЕФОРМАЛНОГ)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УСАВРШАВАЊА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642918"/>
            <a:ext cx="528641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  Р Е Д У С Л О В И 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РАЗВОЈ ПРЕДУЗЕТНИШТВА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8596" y="2500306"/>
            <a:ext cx="3286148" cy="35719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НА   М А К Р О</a:t>
            </a: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НИВОУ</a:t>
            </a:r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слободно тржиште,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иновативна клима,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предузетн.традиција,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правна сигурност,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институционална подршка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86314" y="2428868"/>
            <a:ext cx="4143404" cy="36433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НА  М И К Р О</a:t>
            </a: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НИВОУ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неговање предуз. амбијента,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дати шансу запосленим,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мотивисати запослене,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стимулисати запослене,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прихватање промена,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отвореност за сарадњу,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стално усавршавање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472" y="3500438"/>
            <a:ext cx="292895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14876" y="3143248"/>
            <a:ext cx="4000528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5400000">
            <a:off x="2357429" y="928677"/>
            <a:ext cx="857257" cy="2143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rot="16200000" flipH="1">
            <a:off x="5036345" y="392887"/>
            <a:ext cx="785818" cy="3143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1.8. 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 Р  Е  П  Р  Е  К  Е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ЗА РАЗВОЈ ПРЕДУЗЕТНИШТВА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НИВОУ ОКРУЖЕЊА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АДМИНИСТРАТИВНЕ И ПРАВНЕ БАРИЈЕРЕ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 НА ДРЖАВНОМ И ЛОКАЛНОМ  НИВОУ)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НЕДОВОЉНА ЗАШТИТА ИНТЕЛЕКТУАЛНЕ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СВОЈИНЕ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ПОСТОЈАЊЕ  “СИВЕ ЕКОНОМИЈЕ”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НЕСТИМУЛАТИВНА  ПОРЕСКА  И ЦАРИНСКА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ПОЛИТИКА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НЕАДЕКВАТНА  ИНСТИТУЦ. ПОДРШКА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D26FDF-0EB1-4421-94B0-355E837B891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НИВОУ ПРЕДУЗЕТНИКА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НЕДОСТАТАК  ПОСЛОВНИХ  ЗНАЊА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НЕДОСТ. СТРУЧНИХ ЗНАЊА И ВЕШТИНА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НЕСПРЕМНОСТ ЗА ПРИХВАТАЊЕ СТРУЧНИХ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МИШЉЕЊА И КОНСУЛТАНТСКИХ УСЛУГА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!!!!!!!!!!!!!!!!!!!!!!!!!!!!!!!!!!!!!!!!!!!!!!!!!!!!!!!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НЕДОСТАТАК  ПОЧЕТНОГ КАПИТАЛА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НЕАДЕКВАТНО ОБРАЗОВАЊЕ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УЛАЗАК У ПОСАО БЕЗ ПРЕДХОДНОГ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ИСПИТИВАЊА ТРЖИШТА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2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642918"/>
            <a:ext cx="5286412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  Р Е П Р Е К 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РАЗВОЈ ПРЕУЗЕТНИШТВА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8596" y="2500306"/>
            <a:ext cx="3857652" cy="3714776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НА   НИВОУ</a:t>
            </a: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О К Р У Ж Е Њ А</a:t>
            </a:r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администрат.баријере,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“сива” економија,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нестимулативна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пореска политика,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неадекватна институц.подршка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714876" y="2428868"/>
            <a:ext cx="4214842" cy="36433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endParaRPr lang="sr-Cyrl-CS" dirty="0" smtClean="0">
              <a:solidFill>
                <a:srgbClr val="C00000"/>
              </a:solidFill>
            </a:endParaRP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НА  НИВОУ</a:t>
            </a:r>
          </a:p>
          <a:p>
            <a:pPr algn="ctr"/>
            <a:r>
              <a:rPr lang="sr-Cyrl-CS" dirty="0" smtClean="0">
                <a:solidFill>
                  <a:srgbClr val="C00000"/>
                </a:solidFill>
              </a:rPr>
              <a:t>П Р Е Д У З Е Т Н И К А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пословних знања,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вештина,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недостатак почет. капиталала,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неадекватно образовање,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неспремност за прихватање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стручних мишљења...</a:t>
            </a: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sr-Cyrl-C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472" y="3500438"/>
            <a:ext cx="35719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29190" y="3429000"/>
            <a:ext cx="378621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 rot="5400000">
            <a:off x="2357429" y="928677"/>
            <a:ext cx="857257" cy="2143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rot="16200000" flipH="1">
            <a:off x="5036345" y="392887"/>
            <a:ext cx="785818" cy="31432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1.9.  П О С Е Б Н И  </a:t>
            </a:r>
            <a:r>
              <a:rPr lang="sr-Cyrl-CS" sz="10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ОБЛИЦИ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ПРЕДУЗЕТНИШТВА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ЖЕНСКО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ПРЕДУЗЕТНИЧКИ ПОДУХВАТ КОЈИ ЈЕ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ОСМИСЛИЛА И РЕАЛИЗОВАЛА ЖЕНА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СПЕЦИФИЧНЕ БАРИЈЕРЕ: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ОТЕЖАН ПРИСТУП ФИНАНСИЈАМА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ДРУГИМ НЕОПХОДНИМ РЕСУРСИМА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УСКЛАЂИВАЊЕ ПОРОДИЦА-ПОСАО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СТЕРЕОТИПНА СХВАТАЊА О УЛОЗИ ЖЕНА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246786" name="Picture 2" descr="&amp;Rcy;&amp;iecy;&amp;zcy;&amp;ucy;&amp;lcy;&amp;tcy;&amp;acy;&amp;tcy; &amp;scy;&amp;lcy;&amp;icy;&amp;kcy;&amp;acy; &amp;zcy;&amp;acy; &amp;ZHcy;&amp;IEcy;&amp;Ncy;&amp;Scy;&amp;K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 t="9524" r="21125"/>
          <a:stretch>
            <a:fillRect/>
          </a:stretch>
        </p:blipFill>
        <p:spPr bwMode="auto">
          <a:xfrm>
            <a:off x="6643702" y="187627"/>
            <a:ext cx="2000264" cy="15268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ОМЛАДИНСКО ПРЕДУЗЕТНИШТВО 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ЂАЧКО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ЗАПОШЉАВАЊЕ И САМОЗАПОШЉАВАЊЕ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МЛАДИХ КРОЗ ПОДСТИЦАЊЕ И РАЗВИЈАЊЕ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ЊИХОВИХ ПРЕДУЗЕТНИЧКИХ СПОСОБНОСТИ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ВАЖНО У ЗЕМЉАМА СА ВЕЛИКИМ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ПРОЦЕНТОМ НЕЗАПОСЛЕНОСТИ МЕЂУ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МЛАЂИМ РАДНО СПОСОБНИМ СТАНОВНИШТ.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СОЦИЈАЛНО ПРЕДУЗЕТНИШТВО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ИНОВАТИВАН НАЧИН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 РЕШАВАЊЕ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ЕКОНОМСКИХ,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ОБРАЗОВНИХ,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ЕКОЛОШКИХ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ПРОБЛЕМА У СВОЈОЈ СРЕДИНИ КРОЗ СВОЈ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РАД- УДРУЖИВАЊЕМ И КОРИШЋЕЊЕМ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ОДРЖИВИХ ПОСЛОВНИХ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МОДЕЛА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ЈАСНА СОЦИЈАЛНА МИСИЈА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2690" name="AutoShape 2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2694" name="Picture 6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929198"/>
            <a:ext cx="3580090" cy="17564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938A68-C167-4446-9A56-919872381A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ПРОНАЛАЖЕЊЕ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ДОБРИХ ПОСЛОВНИХ ИДЕЈА И ЊИХОВО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ПРЕТВАРАЊЕ У УСПЕШАН ИСХОД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КРОЗ ПРОИЗВОДЕ И УСЛУГЕ КОЈИМ ЋЕ СЕ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ЗАДОВОЉИТИ ПОТРЕБЕ ТРАЖЊЕ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(КУПАЦА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КОРИСНИКА УСЛУГА)  А ИСТОВРЕМЕНО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ДОНЕТИ ПРЕДУЗЕТНИКУ ЗАРАДУ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ДРУГЕ САТИСФАКЦИЈЕ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ЗАРАДА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СЛУЖИ ЗА УВЕЋАЊЕ ИМОВИНЕ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ПОЈЕДИНЦА ВЕЋ СЕ УЛАЖЕ У ДРУГЕ СВРХЕ: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ЗАПОШЉАВАЊЕ УГРОЖЕНИХ КАТЕГОРИЈА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СТАНОВНИШТВА,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СОЦИЈАЛНУ ЗАШТИТУ,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ЗДРАВСТВЕНУ ЗАШТИТУ,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ОБРАЗОВАЊЕ,КУЛТУРУ,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ЗАШТИТУ ЖИВОТНЕ СРЕДИНЕ У ЛОКАНОЈ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ЗАЈЕДНИЦИ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40642" name="AutoShape 2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0644" name="Picture 4" descr="&amp;Rcy;&amp;iecy;&amp;zcy;&amp;ucy;&amp;lcy;&amp;tcy;&amp;acy;&amp;tcy; &amp;scy;&amp;lcy;&amp;icy;&amp;kcy;&amp;acy; &amp;zcy;&amp;acy; &amp;Scy;&amp;Ocy;&amp;TScy;&amp;Icy;&amp;Jsercy;&amp;Acy;&amp;Lcy;&amp;Ncy;&amp;Ocy; &amp;Pcy;&amp;Rcy;&amp;Dcy;&amp;Ucy;&amp;Zcy;&amp;IEcy;&amp;Tcy;&amp;Ncy;&amp;Icy;&amp;SHcy;&amp;Tcy;&amp;Vcy;&amp;Ocy;"/>
          <p:cNvPicPr>
            <a:picLocks noChangeAspect="1" noChangeArrowheads="1"/>
          </p:cNvPicPr>
          <p:nvPr/>
        </p:nvPicPr>
        <p:blipFill>
          <a:blip r:embed="rId3"/>
          <a:srcRect l="5212" t="7853" r="3581" b="9685"/>
          <a:stretch>
            <a:fillRect/>
          </a:stretch>
        </p:blipFill>
        <p:spPr bwMode="auto">
          <a:xfrm>
            <a:off x="928662" y="4572008"/>
            <a:ext cx="2976583" cy="1785950"/>
          </a:xfrm>
          <a:prstGeom prst="rect">
            <a:avLst/>
          </a:prstGeom>
          <a:noFill/>
        </p:spPr>
      </p:pic>
      <p:sp>
        <p:nvSpPr>
          <p:cNvPr id="240646" name="AutoShape 6" descr="&amp;Rcy;&amp;iecy;&amp;zcy;&amp;ucy;&amp;lcy;&amp;tcy;&amp;acy;&amp;tcy; &amp;scy;&amp;lcy;&amp;icy;&amp;kcy;&amp;acy; &amp;zcy;&amp;acy; &amp;Gcy;&amp;Rcy;&amp;Acy;&amp;Dcy;&amp;Scy;&amp;Kcy;&amp;Icy; &amp;TScy;&amp;IEcy;&amp;Ncy;&amp;Tcy;&amp;Acy;&amp;Rcy; &amp;Zcy;&amp;Acy; &amp;Scy;&amp;Ocy;&amp;TScy;&amp;Icy;&amp;Jsercy;&amp;Acy;&amp;Lcy;&amp;Ncy;&amp;Ocy; &amp;Pcy;&amp;Rcy;&amp;IEcy;&amp;Dcy;&amp;Ucy;&amp;Zcy;&amp;IEcy;&amp;Tcy;&amp;Ncy;&amp;Icy;&amp;SH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0650" name="Picture 10" descr="slike_okrugli_sto16okt2015"/>
          <p:cNvPicPr>
            <a:picLocks noChangeAspect="1" noChangeArrowheads="1"/>
          </p:cNvPicPr>
          <p:nvPr/>
        </p:nvPicPr>
        <p:blipFill>
          <a:blip r:embed="rId4"/>
          <a:srcRect l="66052" t="20270" r="9557" b="6133"/>
          <a:stretch>
            <a:fillRect/>
          </a:stretch>
        </p:blipFill>
        <p:spPr bwMode="auto">
          <a:xfrm>
            <a:off x="5000628" y="4071942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ВАЖНО ЗА: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НЕЗАПОСЛЕНЕ,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ИНВАЛИДЕ,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ПОВРАТНИКЕ ИЗ ЗАТВОРА,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ИЗЛЕЧЕНА ЛИЦА,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САМОХРАНЕ РОДИТЕЉЕ...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ОБЕЗБЕЂУЈЕ ПРОФЕСИОНАЛНО И ДРУШТВ.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УКЉУЧИВАЊЕ ОДРЕЂЕНИХ КАТЕГОРИЈА: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 ПОДИЗАЊЕМ ОБРАЗОВНОГ НИВОА,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СТИЦАЊЕМ ОДРЕЂЕНИХ ВЕШТИНА,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ПРЕКВАЛИФИКАЦИЈОМ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 РАЗВИЈАЊЕМ ДРУШТВ. СОЛИДАРНОСТИ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 ЈЕ ПРЕДУЗЕТНИК?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ПРЕДУЗЕТНИК ЈЕ ОСОБА КОЈА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ТРАГА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ПОВОЉНИМ ПОСЛОВНИМ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ПРИЛИКАМА,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КРЕИРА И СПРОВОДИ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ОДРЕЂЕНЕ АКТИВНОСТИ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БИ СЕ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ОСТВАРИЛИ ПОСТАВЉЕНИ ЦИЉЕВИ,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А СВЕ ТО УЗ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ПУНУ СВЕСТ О ПОСТОЈАЊУ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ysClr val="windowText" lastClr="000000"/>
                </a:solidFill>
              </a:rPr>
              <a:t>2. ПРЕДУЗЕТНИК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221188" name="AutoShape 4" descr="&amp;Rcy;&amp;iecy;&amp;zcy;&amp;ucy;&amp;lcy;&amp;tcy;&amp;acy;&amp;tcy; &amp;scy;&amp;lcy;&amp;icy;&amp;kcy;&amp;acy; &amp;zcy;&amp;acy; &amp;Pcy;&amp;Ocy;&amp;Scy;&amp;Lcy;&amp;Ocy;&amp;Vcy;&amp;Ncy;&amp;Icy; &amp;LJcy;&amp;Ucy;&amp;D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AutoShape 6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AutoShape 10" descr="&amp;Rcy;&amp;iecy;&amp;zcy;&amp;ucy;&amp;lcy;&amp;tcy;&amp;acy;&amp;tcy; &amp;scy;&amp;lcy;&amp;icy;&amp;kcy;&amp;acy; &amp;zcy;&amp;acy; &amp;Mcy;&amp;Ocy;&amp;Lcy;&amp;IEcy;&amp;Rcy; &amp;Fcy;&amp;Acy;&amp;Rcy;&amp;B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AutoShape 12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КО ЈЕ ПРЕДУЗЕТНИК?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АЛИ 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4000" dirty="0" smtClean="0">
                <a:solidFill>
                  <a:sysClr val="windowText" lastClr="000000"/>
                </a:solidFill>
              </a:rPr>
              <a:t>2. ПРЕДУЗЕТНИК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221186" name="Picture 2" descr="&amp;Rcy;&amp;iecy;&amp;zcy;&amp;ucy;&amp;lcy;&amp;tcy;&amp;acy;&amp;tcy; &amp;scy;&amp;lcy;&amp;icy;&amp;kcy;&amp;acy; &amp;zcy;&amp;acy; instruktor skijanja jahor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944831" cy="1529048"/>
          </a:xfrm>
          <a:prstGeom prst="rect">
            <a:avLst/>
          </a:prstGeom>
          <a:noFill/>
        </p:spPr>
      </p:pic>
      <p:sp>
        <p:nvSpPr>
          <p:cNvPr id="285698" name="AutoShape 2" descr="&amp;Rcy;&amp;iecy;&amp;zcy;&amp;ucy;&amp;lcy;&amp;tcy;&amp;acy;&amp;tcy; &amp;scy;&amp;lcy;&amp;icy;&amp;kcy;&amp;acy; &amp;zcy;&amp;acy; &amp;Pcy;&amp;Ocy;&amp;Scy;&amp;Lcy;&amp;Ocy;&amp;Vcy;&amp;Ncy;&amp;Icy; &amp;LJcy;&amp;Ucy;&amp;D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&amp;Rcy;&amp;iecy;&amp;zcy;&amp;ucy;&amp;lcy;&amp;tcy;&amp;acy;&amp;tcy; &amp;scy;&amp;lcy;&amp;icy;&amp;kcy;&amp;acy; &amp;zcy;&amp;acy; &amp;Pcy;&amp;Ocy;&amp;Scy;&amp;Lcy;&amp;Ocy;&amp;Vcy;&amp;Ncy;&amp;Icy; &amp;LJcy;&amp;Ucy;&amp;D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3028950" cy="1514475"/>
          </a:xfrm>
          <a:prstGeom prst="rect">
            <a:avLst/>
          </a:prstGeom>
          <a:noFill/>
        </p:spPr>
      </p:pic>
      <p:pic>
        <p:nvPicPr>
          <p:cNvPr id="8" name="Picture 4" descr="&amp;Rcy;&amp;iecy;&amp;zcy;&amp;ucy;&amp;lcy;&amp;tcy;&amp;acy;&amp;tcy; &amp;scy;&amp;lcy;&amp;icy;&amp;kcy;&amp;acy; &amp;zcy;&amp;acy; &amp;Tcy;&amp;Acy;&amp;Kcy;&amp;Scy;&amp;Icy; &amp;Vcy;&amp;Ocy;&amp;Zcy;&amp;Acy;&amp;CH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357562"/>
            <a:ext cx="2371723" cy="1538645"/>
          </a:xfrm>
          <a:prstGeom prst="rect">
            <a:avLst/>
          </a:prstGeom>
          <a:noFill/>
        </p:spPr>
      </p:pic>
      <p:pic>
        <p:nvPicPr>
          <p:cNvPr id="9" name="Picture 6" descr="&amp;Rcy;&amp;iecy;&amp;zcy;&amp;ucy;&amp;lcy;&amp;tcy;&amp;acy;&amp;tcy; &amp;scy;&amp;lcy;&amp;icy;&amp;kcy;&amp;acy; &amp;zcy;&amp;acy; &amp;Scy;&amp;IEcy;&amp;Ocy;&amp;Scy;&amp;Kcy;&amp;Icy; &amp;Dcy;&amp;Ocy;&amp;Mcy;&amp;Acy;&amp;TSHcy;&amp;Icy;&amp;N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143512"/>
            <a:ext cx="3028950" cy="1514475"/>
          </a:xfrm>
          <a:prstGeom prst="rect">
            <a:avLst/>
          </a:prstGeom>
          <a:noFill/>
        </p:spPr>
      </p:pic>
      <p:pic>
        <p:nvPicPr>
          <p:cNvPr id="10" name="Picture 8" descr="&amp;Rcy;&amp;iecy;&amp;zcy;&amp;ucy;&amp;lcy;&amp;tcy;&amp;acy;&amp;tcy; &amp;scy;&amp;lcy;&amp;icy;&amp;kcy;&amp;acy; &amp;zcy;&amp;acy; &amp;Acy;&amp;Ucy;&amp;Tcy;&amp;Ocy;&amp;Mcy;&amp;IEcy;&amp;KHcy;&amp;Acy;&amp;Ncy;&amp;Icy;&amp;CHcy;&amp;Acy;&amp;R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072074"/>
            <a:ext cx="2500330" cy="1663857"/>
          </a:xfrm>
          <a:prstGeom prst="rect">
            <a:avLst/>
          </a:prstGeom>
          <a:noFill/>
        </p:spPr>
      </p:pic>
      <p:pic>
        <p:nvPicPr>
          <p:cNvPr id="11" name="Picture 14" descr="&amp;Rcy;&amp;iecy;&amp;zcy;&amp;ucy;&amp;lcy;&amp;tcy;&amp;acy;&amp;tcy; &amp;scy;&amp;lcy;&amp;icy;&amp;kcy;&amp;acy; &amp;zcy;&amp;acy; &amp;Scy;&amp;Tcy;&amp;Ocy;&amp;Mcy;&amp;Acy;&amp;Tcy;&amp;Ocy;&amp;Lcy;&amp;Ocy;&amp;G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3357562"/>
            <a:ext cx="1928826" cy="3293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74E600-9D6F-49A8-9F36-0B4C766DDDF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ПРЕДУЗЕТНИШТВО СЕ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МЕЊА И РАЗВИЈА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ТАКО ДА СЕ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1785926"/>
            <a:ext cx="8715436" cy="30718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САВРЕМЕНИ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ПРЕДУЗЕТНИЦИ ПРЕ СВЕГА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СЕ ФОКУСИРАЈУ НА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СВОЈА СТРУЧНА ЗНАЊА </a:t>
            </a: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ПОСЛОВНЕ ВЕШТИНЕ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А НЕ (САМО) НА ИНТУИЦИЈУ</a:t>
            </a:r>
            <a:endParaRPr lang="en-US" sz="3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9144" name="AutoShape 8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AutoShape 10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8" name="AutoShape 12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0" name="AutoShape 14" descr="&amp;Rcy;&amp;iecy;&amp;zcy;&amp;ucy;&amp;lcy;&amp;tcy;&amp;acy;&amp;tcy; &amp;scy;&amp;lcy;&amp;icy;&amp;kcy;&amp;acy; &amp;zcy;&amp;acy; &amp;Mcy;&amp;Ocy;&amp;Lcy;&amp;IEcy;&amp;Rcy; &amp;Fcy;&amp;Acy;&amp;Rcy;&amp;B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2" name="AutoShape 16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54" name="AutoShape 18" descr="&amp;Rcy;&amp;iecy;&amp;zcy;&amp;ucy;&amp;lcy;&amp;tcy;&amp;acy;&amp;tcy; &amp;scy;&amp;lcy;&amp;icy;&amp;kcy;&amp;acy; &amp;zcy;&amp;acy; &amp;Pcy;&amp;IEcy;&amp;K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2.1.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С О Б И Н Е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САМОПОУЗДАЊЕ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(веровање у властите снаге и способности;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реалност у процени стварних могућности)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САМОСТАЛНОСТ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(креирање и увођење промена;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развој и примена нових: производа,услуга,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решења,процеса,поступака...)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 descr="j0404313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0030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ИНИЦИЈАТИВЕ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ОДГОВОРНОСТ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економска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законска (пословање у складу са законима)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морална (поштовање моралних начела 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општеприхв. друштвених норми)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ИСТРАЈНОСТ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ВРЕДНОЋА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(МАРЉИВОСТ)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ПОСВЕЋЕНОСТ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ПОСЛУ И ПРЕДУЗЕЋУ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215042" name="AutoShape 2" descr="&amp;Rcy;&amp;iecy;&amp;zcy;&amp;ucy;&amp;lcy;&amp;tcy;&amp;acy;&amp;tcy; &amp;scy;&amp;lcy;&amp;icy;&amp;kcy;&amp;acy; &amp;zcy;&amp;acy; &amp;Mcy;&amp;Ocy;&amp;Lcy;&amp;IE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РАЗУМНО ПРЕУЗИМАЊЕ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!!!!!!!!!!!!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ВИЗИОНАРСТВО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УСМЕРЕНОСТ 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 descr="j040613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000372"/>
            <a:ext cx="223381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0409919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928670"/>
            <a:ext cx="2002976" cy="232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СПРЕМНОСТ НА СТАЛНО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УСАВРШАВАЊЕ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ПОСТОЈЕЋИХ И СТИЦАЊЕ НОВИХ ЗНАЊА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ФЛЕКСИБИЛНОСТ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СПРЕМНОСТ НА БРЗО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РЕАГОВАЊЕ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 descr="j041091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4305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2.2. ОПШТЕ   У П Р А В Љ А Ч К Е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О С О Б И Н Е   ПРЕДУЗЕТНИКА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СТРАТЕГИЈСКЕ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ПЛАНИРАЊА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ФИНАНСИЈСКЕ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МАРКЕТИНГ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ВЕШТИНЕ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УПРАВЉАЊА ПРОЈЕКТИМА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УПРАВЉАЊА ВРЕМЕНОМ</a:t>
            </a: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03CF56-2A90-483E-A1FA-CA1C2254453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 ПОЈЕДИНЦА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УОЧИ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ПОВОЉНУ ШАНСУ, ДА ОБЕЗБЕДИ СРЕДСТВА КАКО БИ СЕ ТА ПРИЛИКА ИСКОРИСТИЛА, ДА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ЗАПОЧНЕ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ПОСЛОВНУ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АКТИВНОСТ УЗ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 РИЗИКА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ВЕРУЈУЋИ У УСПЕХ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ПОДУХВАТА, ДА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ДАЉЕ РАЗВИЈА И СПРОВОДИ НОВЕ ИДЕЈЕ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КОЈЕ СУ ПРОФИТАБИЛНЕ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2.3. ФАКТОРИ ОД КОЈИХ ЗАВИСИ ПОСЛОВНИ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У С П Е Х  ПРЕДУЗЕТНИКА (4Ц)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КАРАКТЕРИСТИКЕ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haracteristics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личне особине преузетника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ompetencies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поседовање одговарајућих 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onditions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постојање повољности из окружења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КОНКЕКСТ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1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11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ontex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E62DFE-C6CF-42A9-B315-DB499548A40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ПРЕДУЗЕТНИЧКЕ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Е Ш Т И Н Е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УРОЂЕНА СПОСОБНОСТ +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ТРЕНИНГ (УЧЕЊЕ, ВЕЖБА, ОБРАЗОВАЊЕ)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УСПЕХ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ВЕШТИНА +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СПОСОБНОСТ ДА СЕ НЕКА ВЕШТИНА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ИСПОЉИ У ПРАКСИ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Tx/>
              <a:buChar char="-"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2.4.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А З Л И К 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ИЗМЕЂУ САВРЕМЕНОГ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МЕНАЏЕРА И ПРЕДУЗЕТНИКА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МЕНАЏЕР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ПРОФЕСИОНАЛНО УПРАВЉА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ПРЕДУЗЕЋЕМ И КАПИТАЛОМ (ТУЂИМ) И ЗА ТО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ПРИМА ПЛАТУ КОЈА ЈЕ УНАПРЕД УГОВОРЕНА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ВЛАСНИКОМ-ВЛАСНИЦИМА КАПИТАЛА.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ПОСТОЈЕ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СЛИЧНОСТИ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РАЗЛИКЕ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ЧЕСТО СЕ ФУНКЦИЈЕ И АКТИВНОСТИ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ПРЕПЛИЋУ И ПРЕКЛАПАЈУ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ИАКО НЕ ПОСТОЈИ ЧВРСТО РАЗГРАНИЧЕЊЕ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ИЗМЕЂУ ОВА ДВА ПОЈМА,ИПАК СЕ УОЧАВАЈУ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ОДРЕЂЕНЕ РАЗЛИКЕ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ln w="28575"/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         менаџер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реализује идеје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користи могућности       решава проблеме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 нове визије         експлоат. предх.успехе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 циљу и акцији             ка извршењу задатка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као шанса         промена као претња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 ризик               избегава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ризик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иновације                         оптимиз.постојећег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знање и способност       професија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будући догађаји              спроводи процедуре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изворни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ауторитет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стечени ауторитет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мења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прилагођава се окруж.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неформалне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информ.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формалне информац.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ову поделу треба схватити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!!!!!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464447" y="3107529"/>
            <a:ext cx="592935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9E694F-B75D-4CF4-8961-1A76525D882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2.5.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ТРЕБА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ДА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ЗАПОЧНЕ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НОВИ ПОСАО?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НЕМА ПРЕЦИЗНОГ И УНИВЕРЗАЛНОГ ПРАВИЛА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АЛИ: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НАЈБОЉЕ 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ИСТОЈ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ДЕЛАТНОСТИ, ИСТОМ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ТРЖИШТУ И ИСТОЈ ТЕХНОЛОГИЈИ ГДЕ 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ПРЕДУЗЕТНИК РАНИЈЕ РАДИО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(зато што ту пословну област најбоље познаје)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ВРЛО УСЛОВНО:У СВОЈИМ ТРИДЕСЕТИМ ИЛИ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ЧЕТРДЕСЕТИМ ГОДИНАМА И ТО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ОДРЕЂЕНОГ БРОЈА ГОДИНА ПРАКТИЧНОГ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ИСКУСТВА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2.6.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 С Т Е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ПРОНАЛАЗАЧ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КРЕАТИВНОСТ АЛИ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БЕЗ МЕНАЏЕРСКИХ И ПОСЛОВНИХ ЗНАЊА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ИСКУСТВА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ПРОМОТЕР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ПОКРЕТАЧКА СНАГА АЛИ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БЕЗ ПРАВЕ КРЕАТИВНОСТИ И МЕНАЏЕРСКИХ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ВЕШТИНА И ПОСЛОВНОГ ЗНАЊА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АДМИНИСТРАТОР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ЗНАЧАЈНЕ МЕНАЏЕРСКЕ СПОСОБНОСТИ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ДОБРИ ЗА УХОДАНЕ ОПЕРАЦИЈЕ,РУТИНЕ И СТАТУС КВО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 НИЈЕ ПРИМАРНА И ЧЕСТО СЕ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НЕ ЗАХТЕВА (ДИРЕКТОРИ...)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КРЕАТИВНОСТ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ИНОВАТИВНОСТ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МЕНАЏЕРСКЕ СПОСОБНОСТИ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- ПОСЛОВНЕ ВЕШТИНЕ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E07895-1FA6-44B6-97D0-C9DCF2B0960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	</a:t>
            </a:r>
            <a:r>
              <a:rPr lang="sr-Cyrl-CS" sz="10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вештине менаџера,пословне вештине,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ниско                         високо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в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креативн.    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иноват.        к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н       </a:t>
            </a:r>
            <a:endParaRPr lang="sr-Cyrl-CS" sz="8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с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к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488" y="1785926"/>
          <a:ext cx="5857916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</a:tblGrid>
              <a:tr h="2357454">
                <a:tc>
                  <a:txBody>
                    <a:bodyPr/>
                    <a:lstStyle/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sr-Cyrl-CS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r>
                        <a:rPr lang="sr-Cyrl-CS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  </a:t>
                      </a:r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проналазач</a:t>
                      </a:r>
                    </a:p>
                    <a:p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       </a:t>
                      </a:r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</a:rPr>
                        <a:t>+</a:t>
                      </a:r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 </a:t>
                      </a:r>
                      <a:r>
                        <a:rPr lang="sr-Cyrl-C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</a:rPr>
                        <a:t>-</a:t>
                      </a:r>
                      <a:endParaRPr lang="en-US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pPr marL="0" algn="l" defTabSz="914400" rtl="0" eaLnBrk="1" latinLnBrk="0" hangingPunct="1"/>
                      <a:r>
                        <a:rPr lang="sr-Cyrl-CS" sz="3200" b="1" kern="12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предузетник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57454">
                <a:tc>
                  <a:txBody>
                    <a:bodyPr/>
                    <a:lstStyle/>
                    <a:p>
                      <a:endParaRPr lang="sr-Cyrl-CS" dirty="0" smtClean="0"/>
                    </a:p>
                    <a:p>
                      <a:endParaRPr lang="sr-Cyrl-CS" dirty="0" smtClean="0"/>
                    </a:p>
                    <a:p>
                      <a:pPr marL="0" algn="l" defTabSz="914400" rtl="0" eaLnBrk="1" latinLnBrk="0" hangingPunct="1"/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промотер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Cyrl-CS" sz="32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3200" b="1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r-Cyrl-CS" sz="3200" b="1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менаџер,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</a:t>
                      </a:r>
                    </a:p>
                    <a:p>
                      <a:pPr marL="0" algn="l" defTabSz="914400" rtl="0" eaLnBrk="1" latinLnBrk="0" hangingPunct="1"/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CS" sz="28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14412" y="0"/>
            <a:ext cx="9858412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АКТИВНОСТИ СУБЈЕКАТА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УКЉУЧЕНИХ 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СПРОВОЂЕЊЕ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КОНКРЕТНОГ ПРЕДУЗЕТНИЧКОГ ПОДУХВАТА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ОДНОСНО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РЕАЛИЗАЦИЈУ ПРЕДУЗЕТНИЧКЕ ИДЕЈЕ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ЗАСНИВАНЕ НА: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ТРЖИШНО ОПРАВДАНОЈ 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ПРОФИТАБИЛНОЈ ПОСЛОВНОЈ ПРИЛИЦИ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sz="3200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3</a:t>
            </a: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.    ПРЕДУЗЕТНИЧКИ   П Р О Ц Е</a:t>
            </a:r>
            <a:r>
              <a:rPr lang="sr-Cyrl-CS" sz="4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4000" dirty="0" smtClean="0">
                <a:solidFill>
                  <a:schemeClr val="bg1"/>
                </a:solidFill>
              </a:rPr>
              <a:t>С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</a:t>
            </a:r>
            <a:r>
              <a:rPr lang="sr-Cyrl-C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А З Е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ПРЕДУЗЕТНИЧКОГ ПРОЦЕСА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ПРЕПОЗНАВАЊЕ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ШАНСЕ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РАЗВОЈ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(БИЗНИС) ПЛАНА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ОБЕЗБЕЂЕЊЕ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ПОТРЕБНИХ РЕСУРСА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(ОБИМ И СТРУКТУРА РЕСУРСА)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односно пословне прилике)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УПРАВЉАЊЕ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НОВИМ ПРИВРЕДНИМ СУБЈ.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(стр, сур; МСП, велико предузеће...)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FD97E5-7545-4D73-BF86-CC75B27B59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5722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ПРЕДУЗЕТНИШТВО ЗНАЧИ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ЦИЉУ ЗАДОВОЉЕЊА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ПРЕПОЗНАТИХ ПОТРЕБА НА ТРЖИШТУ,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СА ЦИЉЕМ ДА СЕ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ОСТВАРИ ПРОФИТ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ПОСЛОВНИ УСПЕХ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4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3577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3.1.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 Л Е М Е Н Т И   ПРЕДУЗЕТНИЧКОГ ПРОЦЕСА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9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ТРЖИШНА ШАНСА </a:t>
            </a: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ПРИЛИКА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(покретач предузет. процеса)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ПРЕДУЗЕТНИЧКИ ТИМ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(преузима одговорн.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ризик за даљу судбину почетне идеје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односно пословне прилике)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КОРИШЋЕЊЕ  РАЗЛИЧИТИХ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(изналажење њихове оптималне комбинац.)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КООРДИНАЦИЈА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УРАВНОТЕЖЕЊЕ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елемената кроз сам процес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928670"/>
            <a:ext cx="3857652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0000"/>
                </a:solidFill>
              </a:rPr>
              <a:t>РЕСУРСИ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неопходни за реализацију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предузетничког процеса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00694" y="785794"/>
            <a:ext cx="321471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0000FF"/>
                </a:solidFill>
              </a:rPr>
              <a:t>ПРЕДУЗЕТНИЧКИ ТИМ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4929198"/>
            <a:ext cx="3357586" cy="1643074"/>
          </a:xfrm>
          <a:prstGeom prst="roundRect">
            <a:avLst/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accent6"/>
                </a:solidFill>
              </a:rPr>
              <a:t>ПОСЛОВНА ПРИЛИКА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као предуслов за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отпочињање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предузетн.процеса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43570" y="5000636"/>
            <a:ext cx="2643206" cy="121444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FFC000"/>
                </a:solidFill>
              </a:rPr>
              <a:t>КООРДИНАЦИЈА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свих елемената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предуз. процеса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3240" y="2786058"/>
            <a:ext cx="3500462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rgbClr val="7030A0"/>
                </a:solidFill>
              </a:rPr>
              <a:t>ПРЕДУЗЕТНИК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(као покретач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предузетничког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процеса)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54403" y="1731820"/>
            <a:ext cx="904488" cy="1584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45845" y="1785400"/>
            <a:ext cx="1547430" cy="9769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28051" y="4113481"/>
            <a:ext cx="690174" cy="1084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530787" y="3779908"/>
            <a:ext cx="594531" cy="1655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F93E4A7-7FE1-4AC8-B651-9F5125EE691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 ОВЕ КОМПОНЕНТЕ ПРЕДУЗЕТНИЧКОГ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ПРОЦЕСА СУ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ПРОМЕНЉИВЕ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ПОДЛОЖНЕ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ПРОМЕНАМА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МОГУ ДА СЕ МЕЊАЈУ, ДОДАЈУ,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ЕЛИМИНИШУ,ПРЕКОНПОНУЈУ.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ЈЕДНИМ РЕЧЈУ,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ПРЕДУЗЕТНИК И ЊЕГОВ ТИМ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 УТИЧУ НА ЊИХ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БИ ЗАПОЧЕЛИ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ПОСЛОВНУ АКТИВНОСТ И ОСТВАРИЛИ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ПОСЛОВНЕ ЦИЉЕВЕ.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143A0F-BC15-45A4-AD11-BA3F7BEF7C59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ризик                                         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добит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36868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14818"/>
            <a:ext cx="3357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28596" y="3071810"/>
            <a:ext cx="8429684" cy="10715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</a:rPr>
              <a:t>ПРЕДУЗЕТНИК СТАЛНО “ВАГА” ОДНОС: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И З И К  -  Д О Б И Т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357166"/>
            <a:ext cx="8143932" cy="242889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ПРЕДУЗЕТНИЧКИ ПРОЦЕС ЗНАЧИ: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СТАЛНО РЕШАВАЊЕ ПРОБЛЕМА 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УЗ ПРЕДХОДНО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 </a:t>
            </a:r>
            <a:r>
              <a:rPr lang="sr-Cyrl-CS" sz="2800" dirty="0" smtClean="0"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АНАЛИЗИРАЊЕ,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</a:t>
            </a:r>
            <a:r>
              <a:rPr lang="sr-Cyrl-CS" sz="28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ПРИЛАГОЂАВАЊЕ</a:t>
            </a: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</a:t>
            </a:r>
            <a:r>
              <a:rPr lang="sr-Cyrl-CS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УОЧАВАЊЕ ПРОПУСТА</a:t>
            </a:r>
            <a:endParaRPr lang="en-US" sz="28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4414" y="5572140"/>
            <a:ext cx="2000264" cy="21431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500694" y="5500702"/>
            <a:ext cx="1000132" cy="2857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D5F517-28D6-4A36-93B7-81FB8CE4F54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ПРЕДУЗЕТНИК  МОРА ДА СЕБИ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СТАЛНО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ПОСТАВЉА СЛЕДЕЋА ПИТАЊА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И ДАЈЕ ОДГОВОРЕ НА ЊИХ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која је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лоша страна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овој послов. прилици?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се  повољан исход може да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очекује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који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потребни да би се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максимизирао резултат 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ресурса је потребно?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D5F517-28D6-4A36-93B7-81FB8CE4F54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шта су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“претње”и ризици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 реализацији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неке пословне идеје 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ли и колико ти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ризици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могу да се неутра-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лишу или сведу на разумну меру?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како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прилике у окружењу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 утичу на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реализацију пословне прилике?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None/>
              <a:tabLst>
                <a:tab pos="2293938" algn="l"/>
              </a:tabLst>
              <a:defRPr/>
            </a:pPr>
            <a:endParaRPr lang="sr-Cyrl-CS" sz="69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</a:t>
            </a:r>
            <a:r>
              <a:rPr lang="sr-Cyrl-CS" sz="1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 Р И Л И К Е (ШАНСЕ)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ИДЕЈА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ПРИЛИКА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ЈЕСУ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 ПОВЕЗАНА И СЛИЧНА ПОЈМА АЛИ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СИНОНИМИ (НЕМАЈУ ИСТО ЗНАЧЕЊЕ) !!!!!!!!!!!!!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714356"/>
            <a:ext cx="8786874" cy="16430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solidFill>
                  <a:srgbClr val="FF0000"/>
                </a:solidFill>
              </a:rPr>
              <a:t>СКУП ПОВОЉНИХ УСЛОВА КОЈИ СТВАРАЈУ ПОТРЕБУ ЗА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</a:rPr>
              <a:t>НОВИМ ПРОИЗВОДИМА И УСЛУГАМА </a:t>
            </a:r>
          </a:p>
          <a:p>
            <a:pPr algn="ctr"/>
            <a:r>
              <a:rPr lang="sr-Cyrl-CS" sz="2800" dirty="0" smtClean="0">
                <a:solidFill>
                  <a:schemeClr val="bg1"/>
                </a:solidFill>
              </a:rPr>
              <a:t>ОДНОСНО НОВИМ ПОСЛОВНИМ АКТИВНОСТИМА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5143512"/>
            <a:ext cx="8429684" cy="15001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ПОСЛОВНА ИДЕЈА: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  ПОЧЕТАК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СВАКОГ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ПРЕДУЗЕТНИЧКОГ ПОДУХВАТА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ПОСЛОВНА ПРИЛИКА ЗНАЧИ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ТРЖИШНО ПРОВЕРЕНУ   ПОСЛОВНУ ИДЕЈУ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ИДЕЈУ КОЈА ИМА: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r>
              <a:rPr lang="sr-Cyrl-CS" sz="1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ТРЖИШТЕ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sz="1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КОЈОМ ПОСТОЈИ ПОТРЕБА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sr-Cyrl-CS" sz="1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ТРАЖЊУ</a:t>
            </a: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(ДОВОЉНО ВЕЛИКУ И АЛИ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ПЛАТЕЖНО СПОСОБНУ)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 !!!!!!!!!!!!!!!!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ДОБРА </a:t>
            </a:r>
            <a:r>
              <a:rPr lang="sr-Cyrl-CS" sz="19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ИДЕЈА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НЕ ЗНАЧИ УВЕК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ОБАВЕЗНО И ДОБРУ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9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ПОСЛОВНУ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9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ПРИЛИКУ</a:t>
            </a:r>
            <a:r>
              <a:rPr lang="sr-Cyrl-CS" sz="19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7290" y="1000108"/>
            <a:ext cx="2357454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ОДРЖИВА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29322" y="785794"/>
            <a:ext cx="242889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ПРАВОВРЕМЕНА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4929198"/>
            <a:ext cx="3929090" cy="1714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ПРЕТВОРЕНА У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КОНКРЕТАН ПРОИЗВОД ИЛИ УСЛУГУ који ће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бити од користи купцима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3636" y="5000636"/>
            <a:ext cx="1928826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ПРИВЛАЧНА</a:t>
            </a:r>
          </a:p>
        </p:txBody>
      </p:sp>
      <p:sp>
        <p:nvSpPr>
          <p:cNvPr id="10" name="Oval 9"/>
          <p:cNvSpPr/>
          <p:nvPr/>
        </p:nvSpPr>
        <p:spPr>
          <a:xfrm>
            <a:off x="3143240" y="2786058"/>
            <a:ext cx="3500462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ПОСЛОВНА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ПРИЛИКА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мора да буде: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375809" y="1767541"/>
            <a:ext cx="1261677" cy="12984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63704" y="1767541"/>
            <a:ext cx="1547430" cy="10126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28051" y="4113481"/>
            <a:ext cx="690174" cy="1084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530787" y="3779908"/>
            <a:ext cx="594531" cy="1655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F17108-B6C9-429B-AE4D-F8E68217131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1.1.  ШТА ЈЕ  С У Ш Т И Н 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СТВАРАЊЕ ИЛИ ПРЕПОЗНАВАЊЕ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ПОСЛОВНИХ ПРИЛИКА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СПРЕМНОСТ АЛИ И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СЕ ОНЕ НА НАЈБОЉИ МОГУЋИ НАЧИН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ИСКОРИСТЕ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ПРЕДУЗЕТНИШТВО ЈЕ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ТО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СТАЛАН И ДУГОТРАЈАН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 НЕ ПОВРЕМЕНА И КАМПАЊСКА АКТИВНОСТ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ВАЖНА ЈЕ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ВЕШТИНА ПРЕДУЗЕТНИКА ДА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БРЗО: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ПРОЦЕНИ ПОТЕНЦИЈАЛ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ПОЧЕТНЕ ИДЕЈЕ И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ШТА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ДАЉЕ СА ЊОМ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4071942"/>
            <a:ext cx="8286808" cy="19288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УМЕШНОСТ ПРЕДУЗЕТНИКА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ЈЕ ДА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ДОБРУ ИДЕЈУ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ТРАНСФОРМИШУ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</a:t>
            </a:r>
            <a:r>
              <a:rPr lang="sr-Cyrl-CS" sz="32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</a:t>
            </a:r>
            <a:r>
              <a:rPr lang="sr-Cyrl-CS" sz="3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sr-Cyrl-CS" sz="32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ПОВОЉНУ ПРИЛИКУ</a:t>
            </a:r>
            <a:endParaRPr lang="en-US" sz="32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697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9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90011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2 примера пословних идеја које је </a:t>
            </a:r>
          </a:p>
          <a:p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успешно преточене у предузетнички подухват</a:t>
            </a: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                (стомак елиминатор  и космодиск)</a:t>
            </a:r>
          </a:p>
          <a:p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процес:   </a:t>
            </a:r>
          </a:p>
          <a:p>
            <a:r>
              <a:rPr lang="sr-Cyrl-C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Cyrl-C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пословна идеја 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Cyrl-C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прилика</a:t>
            </a:r>
            <a:r>
              <a:rPr lang="sr-Cyrl-C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r-Cyrl-C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успешан производ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245895" y="469092"/>
            <a:ext cx="3714774" cy="349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C4B7E5-08E3-48B5-9608-38FC076789F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3.2.1. КОЈИ СУ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КРИТЕРИЈУМИ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ПРОЦЕНУ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ВРЕДНОСТИ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НЕКЕ ИДЕЈЕ ?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ДА ЛИ ПОСТОЈИ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КРИТИЧНА МАСА КУПАЦА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 ЛИ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КУПОВНА МОЋ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НОСИЛАЦА ТРАЖЊЕ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ЗАДОВОЉАВАЈУЋЕМ НИВОУ?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ДА ЛИ ТРЖИШТЕ ПЕРСПЕКТИВНО ТЈ. ДА ЛИ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ИМА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ПОТЕНЦИЈАЛ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 ЗНАЧАЈАН ГОДИШЊИ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РАСТ У НАСТУПАЈУЋИМ ГОДИНАМА?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КАКВА ЈЕ МОГУЋНОСТ ДА СЕ РОБЕ И УСЛУГЕ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НАПЛАТЕ УНАПРЕД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3312B9-6191-4FF3-A0CB-6D42F430D406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СВА ПОМЕНУТА ПИТАЊА МОГУ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ДА СЕ СВЕДУ НА ЈЕДНО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sr-Cyrl-CS" sz="2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КЉУЧНО ПИТАЊЕ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2857496"/>
            <a:ext cx="8143932" cy="300039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ДА ЛИ ПОСТОЈИ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ЕКОНОМСКА ОПРАВДАНОСТ 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“ПРЕТВАРАЊЕ” ИДЕЈЕ / ПРИЛИКЕ 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sr-Cyrl-CS" sz="3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ОДРЕЂЕНИ ПРОИЗВОД/УСЛУГУ</a:t>
            </a:r>
            <a:r>
              <a:rPr lang="sr-Cyrl-CS" sz="3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3.2.2.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З В О Р И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ЗА ПРЕДУЗЕТНИЧКЕ ИДЕЈЕ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КУПЦИ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КОРИСНИЦИ,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ПОТРОШАЧИ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(мишљења,примедбе и рекламације на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постојеће предузетникове производе и услуге)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СОПСТВЕНА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ИСТРАЖИВАЊА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КОПИРАЊЕ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ТУЂИХ РЕШЕЊА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(имитација и угледање на постојеће производе,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услуге или организацију конкурената али 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других привредних субјеката)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ЛИЧНА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ИСКУСТВА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ЗАПОСЛЕНИ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РУКОВОДИОЦИ УНУТАР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ПРЕДУЗЕТНИКОВОГ ПРИВРЕДНОГ СУБЈЕКТА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(њихова запажања,предлози,критике... у вези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постојећих производа или увођења нових)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КОНСУЛТАНТСКЕ КУЋЕ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КОНСУЛТАНТИ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НЕДОСТАЦИ И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ГРЕШКЕ КОНКУРЕНЦИЈЕ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(уочавање недостатака код конкуренције како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би се својим производом то исправило)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ПРОНАЛАЗАЧИ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АУТОРИ ПАТЕНАТА,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ИНОВАТОРИ...</a:t>
            </a: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МЕТОДЕ ГЕНЕРИСАЊА ИДЕЈА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БРЕЈНСТОРМИНГ </a:t>
            </a:r>
            <a:r>
              <a:rPr lang="en-U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brainstorming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R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групна метода добијања нових идеја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(њихова запажања,предлози,критике... у вези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постојећих производа или увођења нових)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ФОКУС ГРУПЕ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ПРОБЛЕМСКА АНАЛИЗА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фокусирање на проблеме, листа проблема,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3.2.3.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РАЗЛОЗИ ЗА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 Е У С П Е Х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НЕКИХ ИДЕЈА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(ТИПИЧНЕ “ПОЧЕТНИЧКЕ” ГРЕШКЕ)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ПРЕЦЕЊИВАЊЕ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НЕРЕАЛНО САГЛЕДАВАЊЕ ПОТЕНЦИЈАЛА СОПСТВЕНЕ ИДЕЈЕ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ПРЕАМБИЦИОНЕ ИДЕЈЕ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ТЕЖЊА ЗА ВЕЛИКИМ БРОЈЕМ ПРОИЗВОДА,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ДА СЕ ЗАДОВОЉИ (ПРЕ)ВЕЛИКО ИЛИ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ЦЕЛО ТРЖИШТЕ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012971-DBE2-4F8A-B608-896FF2B2A2C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НЕФОКУСИРАНОСТ (РАСПЛИЊАВАЊЕ)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ПОЧЕТКУ, СВЕ ДЕЛУЈЕ ЗАНИМЉИВО И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 ЧИНИ СЕ ДА ЈЕ СВЕ МОГУЋЕ.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ПОЧЕТНИЦИ СЕ НЕПОТРЕБНО ОПТЕРЕТЕ.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ТРЕБА СЕ ФОКУСИРАТИ НА ЈЕДНУ АКТИВНОСТ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ТУ ДАТИ СВОЈ МАКСИМУМ.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НЕРЕАЛНО САГЛЕДАВАЊЕ СВИХ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ТРОШКОВА.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ОБИЧНО ПОЧЕТНИЦИ ПОДЦЕНЕ ВИСИНУ </a:t>
            </a:r>
          </a:p>
          <a:p>
            <a:pPr marL="411163" indent="-179388" algn="just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ТРОШКОВА, ПОГОТОВО ПОЧЕТНЕ ТРОШКОВЕ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FB5C45-51A6-4EDD-84AE-369D884AFBA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(НАСТАВАК...)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ПРЕУСКО ДЕФИНИСАНА ПРЕДУЗЕТ. ИДЕЈА.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 ОГРАНИЧЕНОМ ИДЕЈОМ НЕМА ДОВОЉНО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БРЗОГ РАСТА И РАЗВОЈА  А НИ ОПСТАНКА НА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ТРЖИШТУ. НЕ МОЖЕ ПОСАО ДА СЕ ЗАСНИВА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НА САМО ЈЕДНОМ ПРОИЗВОДУ.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4000504"/>
            <a:ext cx="8715436" cy="26432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</a:t>
            </a: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 ПОЧЕТНИКЕ ЈЕ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НАЈВАЖНИЈА ДОБРА ПРОЦЕНА ИДЕЈЕ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ТЈ. ДА ЛИ ОНА МОЖЕ ДА ПРЕРАСТЕ У  </a:t>
            </a:r>
          </a:p>
          <a:p>
            <a:pPr marL="411163" indent="-179388" algn="just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У ОЗБИЉНУ ПОСЛОВНУ АКТИВНОСТ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273F98-4B96-4581-A9BB-BE0594B493A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1.2.   ШТА ЈЕ  У   О  С  Н  О  В  И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НОВИ ПОСАО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(НОВИ ПРОИЗВОДИ-УСЛУГЕ,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НОВА ОРГАНИЗАЦИЈА,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НОВЕ ТЕХНОЛОГИЈЕ)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 И ИНОВАТИВНОСТ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ПРЕУЗИМАЊЕ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ПОСЛОВНОГ РИЗИКА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 СА СВИМ МОГУЋИМ НЕГАТИВНИМ ПОСЛЕДИЦАМА, ПОСЕБНО </a:t>
            </a: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ФИНАНСИЈСКЕ ПРИРОДЕ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3650" name="AutoShape 2" descr="&amp;Rcy;&amp;iecy;&amp;zcy;&amp;ucy;&amp;lcy;&amp;tcy;&amp;acy;&amp;tcy; &amp;scy;&amp;lcy;&amp;icy;&amp;kcy;&amp;acy; &amp;zcy;&amp;acy; &amp;Rcy;&amp;Icy;&amp;Z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2" name="AutoShape 4" descr="&amp;Rcy;&amp;iecy;&amp;zcy;&amp;ucy;&amp;lcy;&amp;tcy;&amp;acy;&amp;tcy; &amp;scy;&amp;lcy;&amp;icy;&amp;kcy;&amp;acy; &amp;zcy;&amp;acy; &amp;Rcy;&amp;Icy;&amp;Zcy;&amp;I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3654" name="Picture 6" descr="&amp;Rcy;&amp;iecy;&amp;zcy;&amp;ucy;&amp;lcy;&amp;tcy;&amp;acy;&amp;tcy; &amp;scy;&amp;lcy;&amp;icy;&amp;kcy;&amp;acy; &amp;zcy;&amp;acy; &amp;Rcy;&amp;Icy;&amp;Z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748432"/>
            <a:ext cx="1571636" cy="1988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3.3. Р Е С У Р С И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СВАКА СТВАР ИЛИ КВАЛИТЕТ </a:t>
            </a: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КОЈИ МОЖЕ ДА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БУДЕ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КОРИСТАН У ПРЕДУЗЕТНИЧКОМ ПРОЦЕСУ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НОВАЦ???????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НИКАКО ЈЕДИНИ И НАЈВАЖНИЈИ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ПРЕДУСЛОВ ЗА ЗАПОЧИЊЕ ДЕЛАТНОСТИ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И ЗА УСПЕШНО ПОСЛОВАЊЕ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још нешто!!!!!!!!!!!!</a:t>
            </a:r>
            <a:r>
              <a:rPr lang="sr-Cyrl-CS" sz="3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us 7"/>
          <p:cNvSpPr/>
          <p:nvPr/>
        </p:nvSpPr>
        <p:spPr>
          <a:xfrm>
            <a:off x="3143240" y="528638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142984"/>
            <a:ext cx="2571768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ВРЕДНИ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0760" y="928670"/>
            <a:ext cx="2357454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РЕТКИ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4929198"/>
            <a:ext cx="3071834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 НЕМОГУЋИ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ЗА КОПИРАЊЕ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86446" y="5000636"/>
            <a:ext cx="2714644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 КОЈИ НЕМАЈУ ЗАМЕНУ</a:t>
            </a:r>
          </a:p>
        </p:txBody>
      </p:sp>
      <p:sp>
        <p:nvSpPr>
          <p:cNvPr id="10" name="Oval 9"/>
          <p:cNvSpPr/>
          <p:nvPr/>
        </p:nvSpPr>
        <p:spPr>
          <a:xfrm>
            <a:off x="2928926" y="2786058"/>
            <a:ext cx="3714776" cy="178595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врсте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према </a:t>
            </a:r>
            <a:r>
              <a:rPr lang="sr-Cyrl-CS" dirty="0" smtClean="0">
                <a:solidFill>
                  <a:srgbClr val="C00000"/>
                </a:solidFill>
              </a:rPr>
              <a:t>важности</a:t>
            </a:r>
            <a:r>
              <a:rPr lang="sr-Cyrl-C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284346" y="1859007"/>
            <a:ext cx="1261676" cy="11155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6" idx="2"/>
          </p:cNvCxnSpPr>
          <p:nvPr/>
        </p:nvCxnSpPr>
        <p:spPr>
          <a:xfrm rot="5400000" flipH="1" flipV="1">
            <a:off x="5865871" y="1733988"/>
            <a:ext cx="1547430" cy="10798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</p:cNvCxnSpPr>
          <p:nvPr/>
        </p:nvCxnSpPr>
        <p:spPr>
          <a:xfrm rot="16200000" flipH="1">
            <a:off x="6312358" y="4097789"/>
            <a:ext cx="690174" cy="1115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</p:cNvCxnSpPr>
          <p:nvPr/>
        </p:nvCxnSpPr>
        <p:spPr>
          <a:xfrm rot="5400000">
            <a:off x="2439325" y="3871374"/>
            <a:ext cx="594531" cy="1472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 Е Д Н И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ОМОГУЋАВА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ПРЕДУЗЕТНИКУ (И ПРЕДУЗЕЋУ)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ДА РЕАЛИЗУЈЕ ПОСЛОВНИ ПОДУХВАТ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ЕФИКАСНО И ЕФЕКТНО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У ЦИЉУ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ИСКОРИШЋЕЊА ПРИЛИКЕ ИЗ ОКРУЖ.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ВЕЛИКОМ БРОЈУ ПРЕДУЗЕТНИКА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КАДРОВИ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(њихово знање и искуство)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ВЛАСНИШТВО НА ОПРЕМОМ И ПРОСТОРОМ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ПОСЕБНЕ ВЕШТИНЕ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(нпр. организација, маркетинг,финансије...)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Р Е Т К И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 СУ РЕТКИ СВЕ ДОК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 ЛАКО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 КОНКУРЕНТИМА (кад постану лако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доступни онда престају да буду ретки)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ДА БУДУ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 КОНКУРЕНТСКЕ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ПРЕДНОСТИ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МОГУ У ЗНАТНОЈ МЕРИ ДА ДОПРИНЕСУ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ЛИДЕРСКОЈ ПОЗИЦИЈИ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ТРЖИШТУ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78F73-4A9D-4835-9987-531B50B4D3FA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примери ретких ресурса: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ДОБРА ЛОКАЦИЈА (производних погона или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продајних објеката),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КОНТРОЛА НАД ПРИРОДНИМ РЕСУРСИМА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ПОСЕБНО УСПЕШНИ МЕНАЏЕРИ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МЕЂУТИМ: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РЕТКИ РЕСУРСИ СУ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ВРЛО СКУПИ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НЕ ОБЕЗБЕЂУЈУ ТРАЈНУ КОНКУРЕНТСКУ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ПРЕДНОСТ НА ТРЖИШТУ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B93012-7D8E-44E3-BEB9-BA0FFB27BC3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РЕСУРСИ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 Е М О Г У Ћ И  ЗА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И М И Т И Р А Њ 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РЕСУРСИ ЧИЈЕ ЈЕ ИМИТИРАЊЕ ИЛИ СУПСТИ- ТУЦИЈА ЕКОНОМСКИ НЕИСПЛАТИВО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ПРИМЕРИ: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СПЕЦИФИЧНА ЗНАЊА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КАО ПОСЕБНА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ВРЕДНОСТ ( ГЕНЕТСКИ ИНЖЕЊЕРИНГ,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РАЗВОЈ СОФВЕРА, БИОИНЖЕЊЕРИНГ)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ОРГАНИЗАЦИОНА КУЛТУРА (споља тешко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уочљива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ОДНОС ПРЕМА КУПЦИМА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ОДНОС ПРЕМА ДОБАВЉАЧИМА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B93012-7D8E-44E3-BEB9-BA0FFB27BC30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РЕСУРСИ КОЈИ 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Н Е М А Ј У   З А М Е Н У (СУПСТИТУТ)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СТРАТЕШКИ РЕСУРСИ КОЈИ НЕ МОГУ ДА СЕ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ЗАМЕНЕ ОБИЧНИМ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A93C7A-8FC9-4DB2-AE5F-C18866D142D7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1142984"/>
            <a:ext cx="400052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ФИЗИЧКИ (МАТЕРИЈАЛНИ)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57752" y="928670"/>
            <a:ext cx="350046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ФИНАНСИЈСКИ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5572140"/>
            <a:ext cx="4214842" cy="92869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УНУТРАШЊА ОРГАНИЗАЦИЈА КАО РЕСУРС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6314" y="5643578"/>
            <a:ext cx="3500462" cy="7143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ТЕХНОЛОШКИ РЕСУРСИ </a:t>
            </a:r>
          </a:p>
        </p:txBody>
      </p:sp>
      <p:sp>
        <p:nvSpPr>
          <p:cNvPr id="10" name="Oval 9"/>
          <p:cNvSpPr/>
          <p:nvPr/>
        </p:nvSpPr>
        <p:spPr>
          <a:xfrm>
            <a:off x="3643306" y="2357430"/>
            <a:ext cx="1928826" cy="257176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типови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>
          <a:xfrm rot="16200000" flipV="1">
            <a:off x="2631815" y="1440095"/>
            <a:ext cx="590940" cy="1996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rot="5400000" flipH="1" flipV="1">
            <a:off x="5401678" y="1388158"/>
            <a:ext cx="1233882" cy="1457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8" idx="0"/>
          </p:cNvCxnSpPr>
          <p:nvPr/>
        </p:nvCxnSpPr>
        <p:spPr>
          <a:xfrm rot="16200000" flipH="1">
            <a:off x="5367600" y="4474633"/>
            <a:ext cx="1091006" cy="12468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54" idx="3"/>
          </p:cNvCxnSpPr>
          <p:nvPr/>
        </p:nvCxnSpPr>
        <p:spPr>
          <a:xfrm rot="10800000">
            <a:off x="2571736" y="3643314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58" y="285728"/>
            <a:ext cx="7929618" cy="44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163" indent="-1793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tabLst>
                <a:tab pos="2293938" algn="l"/>
              </a:tabLst>
              <a:defRPr/>
            </a:pPr>
            <a:r>
              <a:rPr lang="sr-Cyrl-C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3.3.2.  ТИПОВИ РЕСУРСА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14282" y="3143248"/>
            <a:ext cx="2357454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УГЛЕД 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(РЕПУТАЦИЈА)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КАО РЕСУРС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429388" y="2928934"/>
            <a:ext cx="2571768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ИНТЕЛЕКТУАЛНИ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И ЉУДСКИ РЕСУРСИ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80"/>
          <p:cNvCxnSpPr>
            <a:stCxn id="10" idx="3"/>
            <a:endCxn id="7" idx="0"/>
          </p:cNvCxnSpPr>
          <p:nvPr/>
        </p:nvCxnSpPr>
        <p:spPr>
          <a:xfrm rot="5400000">
            <a:off x="2613956" y="4260320"/>
            <a:ext cx="1019568" cy="16040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0" idx="6"/>
          </p:cNvCxnSpPr>
          <p:nvPr/>
        </p:nvCxnSpPr>
        <p:spPr>
          <a:xfrm>
            <a:off x="5572132" y="3643314"/>
            <a:ext cx="8572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BBF42B-D811-402E-B35F-5FEC9775A16D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Char char="v"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З И Ч К И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ЗЕМЉИШТЕ, ОПРЕМА, ЛОКАЦИЈА;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РУДЕ, МИНЕРАЛИ...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ОПИПЉИВИ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 И УГЛАВНОМ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НИСУ ТРАЈАН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ИЗВОР КОНКУРЕНТСКЕ ПРЕДНОСТИ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5060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57200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3" descr="View Detai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86250"/>
            <a:ext cx="1727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5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429125"/>
            <a:ext cx="18018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65919A-34D8-4D54-A8AE-42F2084B442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У Г Л Е Д (РЕПУТАЦИЈА)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СЛИКА КОЈУ ОКРУЖЕЊЕ ИМА О КОНКРЕТНОМ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ПРИВРЕДНОМ СУБЈЕКТУ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НЕОПИПЉИВ 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НИВОУ ПРОИЗВОДА ИЛИ УСЛУГЕ: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ЛОЈАЛНОСТ БРЕНДУ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НИВОУ ПРЕДУЗЕЋА: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КАО ОПШТИ ИМИЏ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ОВАЈ РЕСУРС МОЖЕ ДА БУДЕ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РЕЛАТИВНО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ДУГОРОЧАН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УЗ ЊЕГОВО СТАЛНО НЕГОВАЊЕ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И УНАПРЕЂЕЊЕ ОД СТРАНЕ ПРЕДУЗЕЋА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BDC271-AAD8-4693-8447-C1E595E6C69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1.3.   ШТА СУ ОСНОВНИ   Е  Л  Е  М  Е  Н  Т  И 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ПРЕДУЗЕТНИШТВА?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  <a:r>
              <a:rPr lang="sr-Cyrl-C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КРЕАТИВНОСТ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sr-Cyrl-C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ИНОВАТИВНОСТ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ОБЕЗБЕЂЕЊЕ РЕСУРСА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sr-Cyrl-C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ФОРМИРАЊЕ  ЕКОНОМСКЕ ОРГАНИЗАЦИЈЕ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(ПРИВ. СУБЈЕКТА - РАДЊЕ, ПРЕДУЗЕЋА)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Font typeface="Wingdings 2" pitchFamily="18" charset="2"/>
              <a:buNone/>
              <a:defRPr/>
            </a:pPr>
            <a:endParaRPr lang="sr-Cyrl-C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6" name="Picture 4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3929090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УНУТРАШЊА О Р Г А Н И З А Ц И Ј 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ТАКОЂЕ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НЕОПИПЉИВ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 И ЧИНИ ЈЕДАН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СУБЈЕКАТ ДРУГАЧИЈИМ ОД КОНКУРЕНЦИЈЕ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ОРГАНИЗАЦИЈА КОЈА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БРЗО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МОЖЕ ДА СЕ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ПРИЛАГОДИ ПРОМЕНАМА ЈЕ СПАДА МЕЂУ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НАЈВАЖНИЈЕ РЕСУРСЕ ПРЕДУЗЕТИКА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СТРУКТУРА ФИРМЕ,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СИСТЕМ ОДЛУЧИВАЊА,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ПРОЦЕДУРЕ,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ПРОЦЕСИ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 И Н А Н С И Ј С К И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ВРЕДАН И НЕОПХОДАН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АЛИ НЕ И РЕДАК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УГЛАВНОМ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НИЈЕ ИЗВОР ТРАЈНЕ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КОНКУРЕНТСКЕ ПРЕДНОСТИ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МЕЂУТИМ,УПРАВЉАЊЕ ФИНАНСИЈСКИМ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РЕСУРСИМА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ЈЕСТЕ ИЗВОР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ТРАЈНЕ КОНКУРЕНТСКЕ ПРЕДНОСТИ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ИНТЕЛЕКТУАЛНИ И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Љ У Д С К И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ЗНАЊЕ И ИСКУСТВО: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ПРЕДУЗЕТНИКА,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РУКОВОДЕЋЕГ КАДРА И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ЗАПОСЛЕНИХ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 Е Х Н О Л ОШ К И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ОПРЕМА И ЛАБОРАТ. ЗА ИСТРАЖИВАЊЕ,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ТЕСТИРАЊЕ, РАЗВОЈ И КОНТР. КВАЛИТЕТА ;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АУТОРСКА ПРАВА,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ПАТЕНТИ,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РЕЦЕПТУРЕ...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МОГУЋА ЈЕ И СЛЕДЕЋА ПОДЕЛА РЕСУРСА: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ЉУДСКИ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МАТЕРИЈАЛНИ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ФИНАНСИЈСКИ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НЕМАТЕРИЈАЛНИ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РЕСУРСИ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ДРУШТВЕНА ОДГОВОРНОСТ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КАО РЕСУРС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A659AC5-E82B-43AD-86F2-A94C0BD7B6B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357296"/>
          <a:ext cx="214314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3140"/>
              </a:tblGrid>
              <a:tr h="501809">
                <a:tc>
                  <a:txBody>
                    <a:bodyPr/>
                    <a:lstStyle/>
                    <a:p>
                      <a:r>
                        <a:rPr lang="sr-Cyrl-C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ЉУДСКИ</a:t>
                      </a:r>
                    </a:p>
                    <a:p>
                      <a:r>
                        <a:rPr lang="sr-Cyrl-C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РЕСУРСИ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1809">
                <a:tc>
                  <a:txBody>
                    <a:bodyPr/>
                    <a:lstStyle/>
                    <a:p>
                      <a:r>
                        <a:rPr lang="sr-Cyrl-CS" dirty="0" smtClean="0"/>
                        <a:t>МАТЕРИЈАЛНИ</a:t>
                      </a:r>
                    </a:p>
                    <a:p>
                      <a:r>
                        <a:rPr lang="sr-Cyrl-CS" baseline="0" dirty="0" smtClean="0"/>
                        <a:t> РЕСУРСИ</a:t>
                      </a:r>
                      <a:endParaRPr lang="en-US" dirty="0"/>
                    </a:p>
                  </a:txBody>
                  <a:tcPr/>
                </a:tc>
              </a:tr>
              <a:tr h="573496">
                <a:tc>
                  <a:txBody>
                    <a:bodyPr/>
                    <a:lstStyle/>
                    <a:p>
                      <a:r>
                        <a:rPr lang="sr-Cyrl-CS" dirty="0" smtClean="0"/>
                        <a:t>ОРГАНИЗАЦИОНИ </a:t>
                      </a:r>
                    </a:p>
                    <a:p>
                      <a:r>
                        <a:rPr lang="sr-Cyrl-CS" dirty="0" smtClean="0"/>
                        <a:t>РЕСУРСИ</a:t>
                      </a:r>
                      <a:endParaRPr lang="en-US" dirty="0"/>
                    </a:p>
                  </a:txBody>
                  <a:tcPr/>
                </a:tc>
              </a:tr>
              <a:tr h="573496">
                <a:tc>
                  <a:txBody>
                    <a:bodyPr/>
                    <a:lstStyle/>
                    <a:p>
                      <a:r>
                        <a:rPr lang="sr-Cyrl-CS" dirty="0" smtClean="0"/>
                        <a:t>ФИНАНСИЈСКИ </a:t>
                      </a:r>
                    </a:p>
                    <a:p>
                      <a:r>
                        <a:rPr lang="sr-Cyrl-CS" dirty="0" smtClean="0"/>
                        <a:t>РЕСУРСИ</a:t>
                      </a:r>
                      <a:endParaRPr lang="en-US" dirty="0"/>
                    </a:p>
                  </a:txBody>
                  <a:tcPr/>
                </a:tc>
              </a:tr>
              <a:tr h="430122">
                <a:tc>
                  <a:txBody>
                    <a:bodyPr/>
                    <a:lstStyle/>
                    <a:p>
                      <a:r>
                        <a:rPr lang="sr-Cyrl-CS" dirty="0" smtClean="0"/>
                        <a:t>НЕМАТЕРИЈАЛНИ</a:t>
                      </a:r>
                    </a:p>
                    <a:p>
                      <a:r>
                        <a:rPr lang="sr-Cyrl-CS" dirty="0" smtClean="0"/>
                        <a:t> РЕСУРСИ</a:t>
                      </a:r>
                      <a:endParaRPr lang="en-US" dirty="0"/>
                    </a:p>
                  </a:txBody>
                  <a:tcPr/>
                </a:tc>
              </a:tr>
              <a:tr h="848295">
                <a:tc>
                  <a:txBody>
                    <a:bodyPr/>
                    <a:lstStyle/>
                    <a:p>
                      <a:r>
                        <a:rPr lang="sr-Cyrl-CS" dirty="0" smtClean="0"/>
                        <a:t>ДРУШТВЕНА ОДГОВОРНОСТ</a:t>
                      </a:r>
                    </a:p>
                    <a:p>
                      <a:r>
                        <a:rPr lang="sr-Cyrl-CS" dirty="0" smtClean="0"/>
                        <a:t>КАО РЕСУРС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00430" y="2643182"/>
            <a:ext cx="2214578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(иновативно)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комбиновање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ресурса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2428868"/>
            <a:ext cx="221457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1"/>
                </a:solidFill>
              </a:rPr>
              <a:t>РЕЗУЛТАТ: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 вредност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(нови производ,</a:t>
            </a:r>
          </a:p>
          <a:p>
            <a:pPr algn="ctr"/>
            <a:r>
              <a:rPr lang="sr-Cyrl-CS" dirty="0" smtClean="0">
                <a:solidFill>
                  <a:schemeClr val="bg1"/>
                </a:solidFill>
              </a:rPr>
              <a:t>нова услуга)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357422" y="178592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28860" y="235743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28860" y="3071810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28860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28860" y="3643314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357422" y="392906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>
            <a:off x="5715008" y="3321843"/>
            <a:ext cx="928694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596" y="285728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</a:t>
            </a:r>
            <a:r>
              <a:rPr lang="sr-Cyrl-C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комбиновање (микс) ресурса </a:t>
            </a:r>
            <a:r>
              <a:rPr lang="sr-Cyrl-C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 циљу</a:t>
            </a:r>
          </a:p>
          <a:p>
            <a:r>
              <a:rPr lang="sr-Cyrl-C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остваријања предузетничког подухвата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3.4.   П РЕ Д У З Е Т Н И Ч К И   Т И М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0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КЉУЧНИ ДЕО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ПРЕДУЗЕТНИЧКОГ ПРОЦЕСА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НЕОПХОДНИ КВАЛИТЕТИ ЗА УСПЕШАН ТИМ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СТРУЧНОСТ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ИСКУСТВО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МОТИВИСАНОСТ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ИСТРАЈНОСТ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СПРЕМНОСТ НА ТИМСКИ РАД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КРЕАТИВНОСТ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ЛОЈАЛНОСТ ПРЕМА ТИМУ И ПРЕДУЗЕЋУ...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22522" b="25754"/>
          <a:stretch>
            <a:fillRect/>
          </a:stretch>
        </p:blipFill>
        <p:spPr bwMode="auto">
          <a:xfrm>
            <a:off x="1785918" y="5500702"/>
            <a:ext cx="20717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28" b="33893"/>
          <a:stretch>
            <a:fillRect/>
          </a:stretch>
        </p:blipFill>
        <p:spPr bwMode="auto">
          <a:xfrm>
            <a:off x="5357818" y="5500702"/>
            <a:ext cx="216130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61459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АПОЛО СИНДРОМ !!!!!!!!!!!!!!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ТИМ САСТАВЉЕН ОД ВРХУНСКИ СТРУЧНИХ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ПОЈЕДИНАЦА КОЈИ МЕЂУТИМ, КАО ТИМ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ЈАКО ЛОШЕ ФУНКЦИОНИШУ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зашто?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наметање свог мишљења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прецењивање сопствене улоге и значаја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понашање само у складу са личним интересим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стварају се безизлазне ситуације кроз без-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успешне покушаје да се остали чланови тима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убеде у исправност свог мишљења (тзв.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“самртнички загрљај”)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губљење времена на “празне приче”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643050"/>
            <a:ext cx="1543048" cy="15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&amp;Rcy;&amp;iecy;&amp;zcy;&amp;ucy;&amp;lcy;&amp;tcy;&amp;acy;&amp;tcy; &amp;scy;&amp;lcy;&amp;icy;&amp;kcy;&amp;acy; &amp;zcy;&amp;acy; &amp;scy;&amp;vcy;&amp;acy;&amp;dj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797C1A-D4B7-4A9F-8977-4FA2691E945E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АПОЛО СИНДРОМ !!!!!!!!!!!!!!                 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sr-Cyrl-CS" sz="112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 решити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такву ситуацију?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изоставити доминантне и сујетне појединце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из тима</a:t>
            </a:r>
          </a:p>
          <a:p>
            <a:pPr marL="411163" indent="-179388" eaLnBrk="1" hangingPunct="1">
              <a:buFontTx/>
              <a:buChar char="-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посебним начином вођења тима 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(вођа тима мора да постави циљеве,</a:t>
            </a:r>
          </a:p>
          <a:p>
            <a:pPr marL="411163" indent="-179388" eaLnBrk="1" hangingPunct="1"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приоритете и да уобличава дискусију) </a:t>
            </a:r>
          </a:p>
          <a:p>
            <a:pPr marL="411163" indent="-179388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B31C07-95D9-4481-9252-5520468F0ED9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10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ВАЖНО ПИТАЊЕ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 ОТПОЧИЊАЊА СВАКЕ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ПОСЛОВНЕ АКТИВНОСТИ: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КАКВО ЈЕ ОКРУЖЕЊЕ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(ЕКОНОМСКО, ПОЛИТ.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И ДРУШТВЕНО);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Arial" pitchFamily="34" charset="0"/>
              <a:buChar char="•"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КОЈИ НАЧИН </a:t>
            </a:r>
            <a:r>
              <a:rPr lang="sr-Cyrl-CS" sz="1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КОЛИКО МОЖЕ ДА УТИЧЕ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НА ПРЕДУЗЕТНИЧКИ ПРОЦЕС И ДОНОШЕЊЕ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ОДЛУКА?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sr-Cyrl-CS" sz="1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11163" indent="-179388" algn="just" eaLnBrk="1" hangingPunct="1">
              <a:buFontTx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785813" lvl="1" indent="-179388" eaLnBrk="1" hangingPunct="1">
              <a:buFont typeface="Verdana" pitchFamily="34" charset="0"/>
              <a:buNone/>
              <a:tabLst>
                <a:tab pos="2293938" algn="l"/>
              </a:tabLst>
              <a:defRPr/>
            </a:pPr>
            <a:r>
              <a:rPr lang="sr-Cyrl-CS" sz="7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sr-Cyrl-CS" sz="7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8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</a:t>
            </a: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</a:t>
            </a: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chemeClr val="tx1"/>
              </a:buClr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163" indent="-179388" eaLnBrk="1" hangingPunct="1">
              <a:buClr>
                <a:srgbClr val="F8F8F8"/>
              </a:buClr>
              <a:buFont typeface="Wingdings" pitchFamily="2" charset="2"/>
              <a:buNone/>
              <a:tabLst>
                <a:tab pos="2293938" algn="l"/>
              </a:tabLst>
              <a:defRPr/>
            </a:pPr>
            <a:endParaRPr lang="sr-Cyrl-C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4.   УЛОГА  О К Р У Ж Е Њ А 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40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У  РАЗВОЈУ ПРЕДУЗЕТНИШТВА</a:t>
            </a:r>
            <a:endParaRPr lang="en-US" sz="40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5143512"/>
            <a:ext cx="8786874" cy="15716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АНАЛИЗА И ПОЗНАВАЊЕ ОКРУЖЕЊА ЈЕ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 </a:t>
            </a:r>
            <a:r>
              <a:rPr lang="sr-Cyrl-CS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ВАЖНА ПОЧЕТНА АКТИВНОСТ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                 ОД КОЈЕ ДОСТА </a:t>
            </a:r>
            <a:r>
              <a:rPr lang="sr-Cyrl-CS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ЗАВИСИ И УСПЕХ </a:t>
            </a:r>
          </a:p>
          <a:p>
            <a:pPr marL="411163" indent="-179388" eaLnBrk="1" hangingPunct="1">
              <a:buFont typeface="Wingdings 2" pitchFamily="18" charset="2"/>
              <a:buNone/>
              <a:tabLst>
                <a:tab pos="2293938" algn="l"/>
              </a:tabLst>
              <a:defRPr/>
            </a:pPr>
            <a:r>
              <a:rPr lang="sr-Cyrl-CS" dirty="0" smtClean="0">
                <a:solidFill>
                  <a:sysClr val="windowText" lastClr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СВАКЕ ПРЕДУЗЕТНИЧКЕ ИПОСЛОВНЕ АКТИВНОСТИ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331E41-CFCE-4BF4-B034-DA74F43623BC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4.1.     ШТА СВЕ  СПАДА У ОКРУЖЕЊЕ ОД</a:t>
            </a:r>
          </a:p>
          <a:p>
            <a:pPr marL="411163" indent="-179388" eaLnBrk="1" hangingPunct="1">
              <a:buFont typeface="Wingdings" pitchFamily="2" charset="2"/>
              <a:buNone/>
              <a:tabLst>
                <a:tab pos="2293938" algn="l"/>
              </a:tabLst>
              <a:defRPr/>
            </a:pP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ЗНАЧАЈА ЗА ПРЕДУЗЕТНИЧКУ АКТИВНОСТ?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ИНТЕРНО ОКРУЖЕЊЕ (само предузеће)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ПРОИЗВОДЊА, ФИНАНСИЈЕ, КАДРОВИ,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РУКОВОДСТВО, НАБАВКА...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КОНТРОЛОМ ПРЕДУЗЕТНИКА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ИНТЕРАКТИВНИ ОДНОС ИЗМЕЂУ ПОСЛОВНИХ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ФУНКЦИЈА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МИКРООКРУЖЕЊЕ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ДОБАВЉАЧИ,ПОТРОШАЧИ,ДИСТРИБУТЕРИ;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ПРИВ. КОМОРЕ,ЛОКАЛНА ВЛАСТ, ДЕОНИЧАРИ... </a:t>
            </a: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 </a:t>
            </a:r>
            <a:r>
              <a:rPr lang="sr-Cyrl-CS" sz="1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ДЕЛИМ. ПОД КОНТРОЛОМ</a:t>
            </a:r>
            <a:r>
              <a:rPr lang="sr-Cyrl-CS" sz="1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ПРЕДУЗЕТНИК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sz="96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9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r>
              <a:rPr lang="sr-Cyrl-CS" sz="7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None/>
              <a:defRPr/>
            </a:pPr>
            <a:endParaRPr lang="sr-Cyrl-C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erve">
  <a:themeElements>
    <a:clrScheme name="Custom 3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FFFF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17243</TotalTime>
  <Words>9353</Words>
  <Application>Microsoft Office PowerPoint</Application>
  <PresentationFormat>On-screen Show (4:3)</PresentationFormat>
  <Paragraphs>4271</Paragraphs>
  <Slides>178</Slides>
  <Notes>107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178</vt:i4>
      </vt:variant>
    </vt:vector>
  </HeadingPairs>
  <TitlesOfParts>
    <vt:vector size="179" baseType="lpstr">
      <vt:lpstr>1_Verve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zana</dc:creator>
  <cp:lastModifiedBy>rade</cp:lastModifiedBy>
  <cp:revision>2643</cp:revision>
  <dcterms:created xsi:type="dcterms:W3CDTF">2007-08-21T20:27:46Z</dcterms:created>
  <dcterms:modified xsi:type="dcterms:W3CDTF">2015-10-16T16:45:40Z</dcterms:modified>
</cp:coreProperties>
</file>