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364" r:id="rId2"/>
    <p:sldId id="327" r:id="rId3"/>
    <p:sldId id="328" r:id="rId4"/>
    <p:sldId id="329" r:id="rId5"/>
    <p:sldId id="330" r:id="rId6"/>
    <p:sldId id="331" r:id="rId7"/>
    <p:sldId id="332" r:id="rId8"/>
    <p:sldId id="347" r:id="rId9"/>
    <p:sldId id="291" r:id="rId10"/>
    <p:sldId id="333" r:id="rId11"/>
    <p:sldId id="334" r:id="rId12"/>
    <p:sldId id="366" r:id="rId13"/>
    <p:sldId id="335" r:id="rId14"/>
    <p:sldId id="367" r:id="rId15"/>
    <p:sldId id="336" r:id="rId16"/>
    <p:sldId id="363" r:id="rId17"/>
    <p:sldId id="351" r:id="rId18"/>
    <p:sldId id="343" r:id="rId19"/>
    <p:sldId id="344" r:id="rId20"/>
    <p:sldId id="345" r:id="rId21"/>
    <p:sldId id="346" r:id="rId22"/>
    <p:sldId id="348" r:id="rId23"/>
    <p:sldId id="349" r:id="rId24"/>
    <p:sldId id="350" r:id="rId25"/>
    <p:sldId id="352" r:id="rId26"/>
    <p:sldId id="353" r:id="rId27"/>
    <p:sldId id="354" r:id="rId28"/>
    <p:sldId id="355" r:id="rId29"/>
    <p:sldId id="357" r:id="rId30"/>
    <p:sldId id="356" r:id="rId31"/>
    <p:sldId id="369" r:id="rId32"/>
    <p:sldId id="358" r:id="rId33"/>
    <p:sldId id="359" r:id="rId34"/>
    <p:sldId id="368" r:id="rId35"/>
    <p:sldId id="360" r:id="rId36"/>
    <p:sldId id="361" r:id="rId37"/>
    <p:sldId id="365" r:id="rId38"/>
    <p:sldId id="362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400" r:id="rId60"/>
    <p:sldId id="390" r:id="rId61"/>
    <p:sldId id="391" r:id="rId62"/>
    <p:sldId id="392" r:id="rId63"/>
    <p:sldId id="393" r:id="rId64"/>
    <p:sldId id="418" r:id="rId65"/>
    <p:sldId id="394" r:id="rId66"/>
    <p:sldId id="395" r:id="rId67"/>
    <p:sldId id="396" r:id="rId68"/>
    <p:sldId id="397" r:id="rId69"/>
    <p:sldId id="398" r:id="rId70"/>
    <p:sldId id="399" r:id="rId71"/>
    <p:sldId id="401" r:id="rId72"/>
    <p:sldId id="404" r:id="rId73"/>
    <p:sldId id="403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413" r:id="rId83"/>
    <p:sldId id="414" r:id="rId84"/>
    <p:sldId id="415" r:id="rId85"/>
    <p:sldId id="416" r:id="rId86"/>
    <p:sldId id="417" r:id="rId87"/>
  </p:sldIdLst>
  <p:sldSz cx="19110325" cy="13166725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8963" indent="-131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7925" indent="-263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6888" indent="-395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5850" indent="-527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61"/>
    <a:srgbClr val="422C16"/>
    <a:srgbClr val="0C788E"/>
    <a:srgbClr val="006666"/>
    <a:srgbClr val="54381C"/>
    <a:srgbClr val="A50021"/>
    <a:srgbClr val="FFFFA3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654" autoAdjust="0"/>
  </p:normalViewPr>
  <p:slideViewPr>
    <p:cSldViewPr>
      <p:cViewPr>
        <p:scale>
          <a:sx n="45" d="100"/>
          <a:sy n="45" d="100"/>
        </p:scale>
        <p:origin x="-810" y="-102"/>
      </p:cViewPr>
      <p:guideLst>
        <p:guide orient="horz" pos="4147"/>
        <p:guide pos="6019"/>
      </p:guideLst>
    </p:cSldViewPr>
  </p:slideViewPr>
  <p:outlineViewPr>
    <p:cViewPr>
      <p:scale>
        <a:sx n="33" d="100"/>
        <a:sy n="33" d="100"/>
      </p:scale>
      <p:origin x="0" y="51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4EE86-A1DE-47C3-A669-2035AB76BA7A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C20FA419-D316-404F-B630-2010A04F7DE2}">
      <dgm:prSet phldrT="[Text]" custT="1"/>
      <dgm:spPr/>
      <dgm:t>
        <a:bodyPr/>
        <a:lstStyle/>
        <a:p>
          <a:r>
            <a:rPr lang="sr-Cyrl-CS" sz="2800" b="1" dirty="0" smtClean="0">
              <a:solidFill>
                <a:srgbClr val="FF0000"/>
              </a:solidFill>
              <a:latin typeface="Book Antiqua" pitchFamily="18" charset="0"/>
            </a:rPr>
            <a:t>ИНСТИТУЦИЈЕ</a:t>
          </a:r>
        </a:p>
        <a:p>
          <a:r>
            <a:rPr lang="sr-Cyrl-CS" sz="2800" b="1" dirty="0" smtClean="0">
              <a:latin typeface="Book Antiqua" pitchFamily="18" charset="0"/>
            </a:rPr>
            <a:t>ДИРЕКТНО</a:t>
          </a:r>
        </a:p>
        <a:p>
          <a:r>
            <a:rPr lang="sr-Cyrl-CS" sz="2800" b="1" dirty="0" smtClean="0">
              <a:latin typeface="Book Antiqua" pitchFamily="18" charset="0"/>
            </a:rPr>
            <a:t>НАДЛЕЖНЕ ЗА</a:t>
          </a:r>
        </a:p>
        <a:p>
          <a:r>
            <a:rPr lang="sr-Cyrl-CS" sz="2800" b="1" dirty="0" smtClean="0">
              <a:latin typeface="Book Antiqua" pitchFamily="18" charset="0"/>
            </a:rPr>
            <a:t>ПОМОЋ И</a:t>
          </a:r>
        </a:p>
        <a:p>
          <a:r>
            <a:rPr lang="sr-Cyrl-CS" sz="2800" b="1" dirty="0" smtClean="0">
              <a:latin typeface="Book Antiqua" pitchFamily="18" charset="0"/>
            </a:rPr>
            <a:t>ПОДРШКУ </a:t>
          </a:r>
        </a:p>
        <a:p>
          <a:r>
            <a:rPr lang="sr-Cyrl-CS" sz="2800" b="1" dirty="0" smtClean="0">
              <a:latin typeface="Book Antiqua" pitchFamily="18" charset="0"/>
            </a:rPr>
            <a:t>МСП</a:t>
          </a:r>
        </a:p>
        <a:p>
          <a:endParaRPr lang="sr-Cyrl-CS" sz="2800" b="1" dirty="0" smtClean="0">
            <a:latin typeface="Book Antiqua" pitchFamily="18" charset="0"/>
          </a:endParaRPr>
        </a:p>
        <a:p>
          <a:r>
            <a:rPr lang="sr-Cyrl-CS" sz="2800" b="1" dirty="0" smtClean="0">
              <a:solidFill>
                <a:srgbClr val="FFFF00"/>
              </a:solidFill>
              <a:latin typeface="Book Antiqua" pitchFamily="18" charset="0"/>
            </a:rPr>
            <a:t>ОД КОГА </a:t>
          </a:r>
          <a:r>
            <a:rPr lang="sr-Cyrl-CS" sz="2800" b="1" dirty="0" smtClean="0">
              <a:latin typeface="Book Antiqua" pitchFamily="18" charset="0"/>
            </a:rPr>
            <a:t>МСП</a:t>
          </a:r>
        </a:p>
        <a:p>
          <a:r>
            <a:rPr lang="sr-Cyrl-CS" sz="2800" b="1" dirty="0" smtClean="0">
              <a:latin typeface="Book Antiqua" pitchFamily="18" charset="0"/>
            </a:rPr>
            <a:t>МОЖЕ ДА </a:t>
          </a:r>
        </a:p>
        <a:p>
          <a:r>
            <a:rPr lang="sr-Cyrl-CS" sz="2800" b="1" dirty="0" smtClean="0">
              <a:latin typeface="Book Antiqua" pitchFamily="18" charset="0"/>
            </a:rPr>
            <a:t>ОЧЕКУЈЕ ПОМОЋ?</a:t>
          </a:r>
        </a:p>
        <a:p>
          <a:endParaRPr lang="sr-Cyrl-CS" sz="2800" b="1" dirty="0" smtClean="0">
            <a:latin typeface="Book Antiqua" pitchFamily="18" charset="0"/>
          </a:endParaRPr>
        </a:p>
        <a:p>
          <a:r>
            <a:rPr lang="sr-Cyrl-CS" sz="2800" b="1" dirty="0" smtClean="0">
              <a:solidFill>
                <a:srgbClr val="FFFF00"/>
              </a:solidFill>
              <a:latin typeface="Book Antiqua" pitchFamily="18" charset="0"/>
            </a:rPr>
            <a:t>КОМЕ </a:t>
          </a:r>
          <a:r>
            <a:rPr lang="sr-Cyrl-CS" sz="2800" b="1" dirty="0" smtClean="0">
              <a:latin typeface="Book Antiqua" pitchFamily="18" charset="0"/>
            </a:rPr>
            <a:t>ДА СЕ </a:t>
          </a:r>
        </a:p>
        <a:p>
          <a:r>
            <a:rPr lang="sr-Cyrl-CS" sz="2800" b="1" dirty="0" smtClean="0">
              <a:latin typeface="Book Antiqua" pitchFamily="18" charset="0"/>
            </a:rPr>
            <a:t>ОБРАТЕ?</a:t>
          </a:r>
        </a:p>
        <a:p>
          <a:endParaRPr lang="sr-Cyrl-CS" sz="2800" b="1" dirty="0" smtClean="0">
            <a:latin typeface="Book Antiqua" pitchFamily="18" charset="0"/>
          </a:endParaRPr>
        </a:p>
        <a:p>
          <a:r>
            <a:rPr lang="sr-Cyrl-CS" sz="2800" b="1" dirty="0" smtClean="0">
              <a:solidFill>
                <a:srgbClr val="FFFF00"/>
              </a:solidFill>
              <a:latin typeface="Book Antiqua" pitchFamily="18" charset="0"/>
            </a:rPr>
            <a:t>КО</a:t>
          </a:r>
        </a:p>
        <a:p>
          <a:r>
            <a:rPr lang="sr-Cyrl-CS" sz="2800" b="1" dirty="0" smtClean="0">
              <a:latin typeface="Book Antiqua" pitchFamily="18" charset="0"/>
            </a:rPr>
            <a:t>ПРУЖА</a:t>
          </a:r>
        </a:p>
        <a:p>
          <a:r>
            <a:rPr lang="sr-Cyrl-CS" sz="2800" b="1" dirty="0" smtClean="0">
              <a:latin typeface="Book Antiqua" pitchFamily="18" charset="0"/>
            </a:rPr>
            <a:t>ПОДРШКУ?</a:t>
          </a:r>
          <a:endParaRPr lang="en-US" sz="2800" dirty="0"/>
        </a:p>
      </dgm:t>
    </dgm:pt>
    <dgm:pt modelId="{E1983B78-DA29-4DCB-9802-683F230C7500}" type="parTrans" cxnId="{4F694C63-1E0A-4D34-8CE2-AEAE3A3440F2}">
      <dgm:prSet/>
      <dgm:spPr/>
      <dgm:t>
        <a:bodyPr/>
        <a:lstStyle/>
        <a:p>
          <a:endParaRPr lang="en-US"/>
        </a:p>
      </dgm:t>
    </dgm:pt>
    <dgm:pt modelId="{D0247A63-12A9-4F96-98B6-FD7C27149FEB}" type="sibTrans" cxnId="{4F694C63-1E0A-4D34-8CE2-AEAE3A3440F2}">
      <dgm:prSet/>
      <dgm:spPr/>
      <dgm:t>
        <a:bodyPr/>
        <a:lstStyle/>
        <a:p>
          <a:endParaRPr lang="en-US"/>
        </a:p>
      </dgm:t>
    </dgm:pt>
    <dgm:pt modelId="{F647D8BC-0171-473A-8038-DAC456607C1E}">
      <dgm:prSet phldrT="[Text]" custT="1"/>
      <dgm:spPr/>
      <dgm:t>
        <a:bodyPr/>
        <a:lstStyle/>
        <a:p>
          <a:r>
            <a:rPr lang="sr-Cyrl-C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СТРАТЕШКИ</a:t>
          </a:r>
        </a:p>
        <a:p>
          <a:r>
            <a:rPr lang="sr-Cyrl-C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ДОКУМЕНТИ</a:t>
          </a:r>
        </a:p>
        <a:p>
          <a:r>
            <a:rPr lang="sr-Cyrl-C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И ПРОПИСИ</a:t>
          </a:r>
        </a:p>
        <a:p>
          <a:endParaRPr lang="sr-Cyrl-CS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  <a:p>
          <a:r>
            <a:rPr lang="sr-Cyrl-C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КАКАВ  ЈЕ ТРЕТМАН </a:t>
          </a:r>
          <a:r>
            <a:rPr lang="sr-Cyrl-C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МСП</a:t>
          </a:r>
        </a:p>
        <a:p>
          <a:r>
            <a:rPr lang="sr-Cyrl-C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ОД СТРАНЕ </a:t>
          </a:r>
        </a:p>
        <a:p>
          <a:r>
            <a:rPr lang="sr-Cyrl-C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ДРЖАВЕ?</a:t>
          </a:r>
        </a:p>
        <a:p>
          <a:endParaRPr lang="sr-Cyrl-CS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  <a:p>
          <a:r>
            <a:rPr lang="sr-Cyrl-C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ШТА ЈЕ</a:t>
          </a:r>
        </a:p>
        <a:p>
          <a:r>
            <a:rPr lang="sr-Cyrl-C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ПРАВНИ ОСНОВ</a:t>
          </a:r>
        </a:p>
        <a:p>
          <a:r>
            <a:rPr lang="sr-Cyrl-C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ЗА ИНСТИТ.</a:t>
          </a:r>
        </a:p>
        <a:p>
          <a:r>
            <a:rPr lang="sr-Cyrl-C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ПОДРШКУ?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CECBD1-31ED-406D-A8C8-7CEAB1F5944A}" type="parTrans" cxnId="{9294C100-C126-4F5D-A74C-B722C1D8863A}">
      <dgm:prSet/>
      <dgm:spPr/>
      <dgm:t>
        <a:bodyPr/>
        <a:lstStyle/>
        <a:p>
          <a:endParaRPr lang="en-US"/>
        </a:p>
      </dgm:t>
    </dgm:pt>
    <dgm:pt modelId="{21AD4FD3-CAA8-4607-9C3F-E91636AE179D}" type="sibTrans" cxnId="{9294C100-C126-4F5D-A74C-B722C1D8863A}">
      <dgm:prSet/>
      <dgm:spPr/>
      <dgm:t>
        <a:bodyPr/>
        <a:lstStyle/>
        <a:p>
          <a:endParaRPr lang="en-US"/>
        </a:p>
      </dgm:t>
    </dgm:pt>
    <dgm:pt modelId="{60CD4CCC-5328-43B8-B928-668D1E162A14}">
      <dgm:prSet custT="1"/>
      <dgm:spPr/>
      <dgm:t>
        <a:bodyPr/>
        <a:lstStyle/>
        <a:p>
          <a:r>
            <a:rPr lang="sr-Cyrl-CS" sz="2800" b="1" dirty="0" smtClean="0">
              <a:solidFill>
                <a:srgbClr val="FF0000"/>
              </a:solidFill>
              <a:latin typeface="Book Antiqua" pitchFamily="18" charset="0"/>
            </a:rPr>
            <a:t>ИНСТИТУЦИЈЕ</a:t>
          </a:r>
        </a:p>
        <a:p>
          <a:r>
            <a:rPr lang="sr-Cyrl-CS" sz="2800" b="1" dirty="0" smtClean="0">
              <a:latin typeface="Book Antiqua" pitchFamily="18" charset="0"/>
            </a:rPr>
            <a:t>ИНДИРЕКТНО</a:t>
          </a:r>
        </a:p>
        <a:p>
          <a:r>
            <a:rPr lang="sr-Cyrl-CS" sz="2800" b="1" dirty="0" smtClean="0">
              <a:latin typeface="Book Antiqua" pitchFamily="18" charset="0"/>
            </a:rPr>
            <a:t>“НАДЛЕЖНЕ”</a:t>
          </a:r>
        </a:p>
        <a:p>
          <a:r>
            <a:rPr lang="sr-Cyrl-CS" sz="2800" b="1" dirty="0" smtClean="0">
              <a:latin typeface="Book Antiqua" pitchFamily="18" charset="0"/>
            </a:rPr>
            <a:t>ЗА ПОМОЋ И</a:t>
          </a:r>
        </a:p>
        <a:p>
          <a:r>
            <a:rPr lang="sr-Cyrl-CS" sz="2800" b="1" dirty="0" smtClean="0">
              <a:latin typeface="Book Antiqua" pitchFamily="18" charset="0"/>
            </a:rPr>
            <a:t>ПОДРШКУ</a:t>
          </a:r>
        </a:p>
        <a:p>
          <a:r>
            <a:rPr lang="sr-Cyrl-CS" sz="2800" b="1" dirty="0" smtClean="0">
              <a:latin typeface="Book Antiqua" pitchFamily="18" charset="0"/>
            </a:rPr>
            <a:t>МСП</a:t>
          </a:r>
        </a:p>
        <a:p>
          <a:endParaRPr lang="en-US" sz="2800" b="1" dirty="0">
            <a:latin typeface="Book Antiqua" pitchFamily="18" charset="0"/>
          </a:endParaRPr>
        </a:p>
      </dgm:t>
    </dgm:pt>
    <dgm:pt modelId="{22995DD2-F9E2-4FC4-AC9F-CE64258C9110}" type="parTrans" cxnId="{B62DB8EE-795C-4363-B154-CCCBB89DF171}">
      <dgm:prSet/>
      <dgm:spPr/>
      <dgm:t>
        <a:bodyPr/>
        <a:lstStyle/>
        <a:p>
          <a:endParaRPr lang="en-US"/>
        </a:p>
      </dgm:t>
    </dgm:pt>
    <dgm:pt modelId="{D8E1F809-2CF8-43D5-8B37-D176F1C665C9}" type="sibTrans" cxnId="{B62DB8EE-795C-4363-B154-CCCBB89DF171}">
      <dgm:prSet/>
      <dgm:spPr/>
      <dgm:t>
        <a:bodyPr/>
        <a:lstStyle/>
        <a:p>
          <a:endParaRPr lang="en-US"/>
        </a:p>
      </dgm:t>
    </dgm:pt>
    <dgm:pt modelId="{3574F77B-D5A3-451B-8EEA-81229E96F244}">
      <dgm:prSet custT="1"/>
      <dgm:spPr/>
      <dgm:t>
        <a:bodyPr/>
        <a:lstStyle/>
        <a:p>
          <a:r>
            <a:rPr lang="sr-Cyrl-CS" sz="2800" b="1" dirty="0" smtClean="0">
              <a:solidFill>
                <a:srgbClr val="FF0000"/>
              </a:solidFill>
              <a:latin typeface="Book Antiqua" pitchFamily="18" charset="0"/>
            </a:rPr>
            <a:t>ИНСТРУМЕНТИ</a:t>
          </a:r>
        </a:p>
        <a:p>
          <a:r>
            <a:rPr lang="sr-Cyrl-CS" sz="2800" b="1" dirty="0" smtClean="0">
              <a:latin typeface="Book Antiqua" pitchFamily="18" charset="0"/>
            </a:rPr>
            <a:t>КОЈИМА СЕ </a:t>
          </a:r>
        </a:p>
        <a:p>
          <a:r>
            <a:rPr lang="sr-Cyrl-CS" sz="2800" b="1" dirty="0" smtClean="0">
              <a:latin typeface="Book Antiqua" pitchFamily="18" charset="0"/>
            </a:rPr>
            <a:t>ПОДСТИЧЕ</a:t>
          </a:r>
        </a:p>
        <a:p>
          <a:r>
            <a:rPr lang="sr-Cyrl-CS" sz="2800" b="1" dirty="0" smtClean="0">
              <a:latin typeface="Book Antiqua" pitchFamily="18" charset="0"/>
            </a:rPr>
            <a:t>СЕКТОР МСП</a:t>
          </a:r>
        </a:p>
        <a:p>
          <a:endParaRPr lang="sr-Cyrl-CS" sz="2800" b="1" dirty="0" smtClean="0">
            <a:latin typeface="Book Antiqua" pitchFamily="18" charset="0"/>
          </a:endParaRPr>
        </a:p>
        <a:p>
          <a:r>
            <a:rPr lang="sr-Cyrl-CS" sz="2800" b="1" dirty="0" smtClean="0">
              <a:solidFill>
                <a:srgbClr val="FFFF00"/>
              </a:solidFill>
              <a:latin typeface="Book Antiqua" pitchFamily="18" charset="0"/>
            </a:rPr>
            <a:t>ШТА </a:t>
          </a:r>
          <a:r>
            <a:rPr lang="sr-Cyrl-CS" sz="2800" b="1" dirty="0" smtClean="0">
              <a:latin typeface="Book Antiqua" pitchFamily="18" charset="0"/>
            </a:rPr>
            <a:t>МОГУ</a:t>
          </a:r>
        </a:p>
        <a:p>
          <a:r>
            <a:rPr lang="sr-Cyrl-CS" sz="2800" b="1" dirty="0" smtClean="0">
              <a:latin typeface="Book Antiqua" pitchFamily="18" charset="0"/>
            </a:rPr>
            <a:t>ДА ОЧЕКУЈУ?</a:t>
          </a:r>
        </a:p>
        <a:p>
          <a:endParaRPr lang="sr-Cyrl-CS" sz="2800" b="1" dirty="0" smtClean="0">
            <a:latin typeface="Book Antiqua" pitchFamily="18" charset="0"/>
          </a:endParaRPr>
        </a:p>
        <a:p>
          <a:r>
            <a:rPr lang="sr-Cyrl-CS" sz="2800" b="1" dirty="0" smtClean="0">
              <a:solidFill>
                <a:srgbClr val="FFFF00"/>
              </a:solidFill>
              <a:latin typeface="Book Antiqua" pitchFamily="18" charset="0"/>
            </a:rPr>
            <a:t>КАКО</a:t>
          </a:r>
        </a:p>
        <a:p>
          <a:r>
            <a:rPr lang="sr-Cyrl-CS" sz="2800" b="1" dirty="0" smtClean="0">
              <a:latin typeface="Book Antiqua" pitchFamily="18" charset="0"/>
            </a:rPr>
            <a:t>НАДЛЕЖНИ</a:t>
          </a:r>
        </a:p>
        <a:p>
          <a:r>
            <a:rPr lang="sr-Cyrl-CS" sz="2800" b="1" dirty="0" smtClean="0">
              <a:latin typeface="Book Antiqua" pitchFamily="18" charset="0"/>
            </a:rPr>
            <a:t>ПОМАЖУ МСП?</a:t>
          </a:r>
        </a:p>
        <a:p>
          <a:endParaRPr lang="sr-Cyrl-CS" sz="2800" b="1" dirty="0" smtClean="0">
            <a:latin typeface="Book Antiqua" pitchFamily="18" charset="0"/>
          </a:endParaRPr>
        </a:p>
        <a:p>
          <a:endParaRPr lang="sr-Cyrl-CS" sz="2800" b="1" dirty="0" smtClean="0">
            <a:latin typeface="Book Antiqua" pitchFamily="18" charset="0"/>
          </a:endParaRPr>
        </a:p>
        <a:p>
          <a:endParaRPr lang="sr-Cyrl-CS" sz="2800" b="1" dirty="0" smtClean="0">
            <a:latin typeface="Book Antiqua" pitchFamily="18" charset="0"/>
          </a:endParaRPr>
        </a:p>
        <a:p>
          <a:endParaRPr lang="en-US" sz="2800" b="1" dirty="0">
            <a:latin typeface="Book Antiqua" pitchFamily="18" charset="0"/>
          </a:endParaRPr>
        </a:p>
      </dgm:t>
    </dgm:pt>
    <dgm:pt modelId="{B94DA4E1-B225-4B57-AC4F-9617DCDD209A}" type="parTrans" cxnId="{FFA4AA10-EA50-48C8-BF60-70C8EE3ACA4C}">
      <dgm:prSet/>
      <dgm:spPr/>
      <dgm:t>
        <a:bodyPr/>
        <a:lstStyle/>
        <a:p>
          <a:endParaRPr lang="en-US"/>
        </a:p>
      </dgm:t>
    </dgm:pt>
    <dgm:pt modelId="{CA89852B-1FD7-459B-B3BB-30A22A1B1081}" type="sibTrans" cxnId="{FFA4AA10-EA50-48C8-BF60-70C8EE3ACA4C}">
      <dgm:prSet/>
      <dgm:spPr/>
      <dgm:t>
        <a:bodyPr/>
        <a:lstStyle/>
        <a:p>
          <a:endParaRPr lang="en-US"/>
        </a:p>
      </dgm:t>
    </dgm:pt>
    <dgm:pt modelId="{4DD145F2-1E29-410F-84FA-22B5E81D3B50}" type="pres">
      <dgm:prSet presAssocID="{7C34EE86-A1DE-47C3-A669-2035AB76BA7A}" presName="Name0" presStyleCnt="0">
        <dgm:presLayoutVars>
          <dgm:dir/>
          <dgm:resizeHandles val="exact"/>
        </dgm:presLayoutVars>
      </dgm:prSet>
      <dgm:spPr/>
    </dgm:pt>
    <dgm:pt modelId="{03D4A0DC-646B-48DC-B072-7489615116B0}" type="pres">
      <dgm:prSet presAssocID="{C20FA419-D316-404F-B630-2010A04F7DE2}" presName="node" presStyleLbl="node1" presStyleIdx="0" presStyleCnt="4" custScaleX="156897" custScaleY="663385" custLinFactNeighborX="1037" custLinFactNeighborY="3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FDD19-626E-4A07-9ACB-0C3C1D7186AB}" type="pres">
      <dgm:prSet presAssocID="{D0247A63-12A9-4F96-98B6-FD7C27149FEB}" presName="sibTrans" presStyleLbl="sibTrans2D1" presStyleIdx="0" presStyleCnt="3" custFlipHor="1" custScaleX="9263"/>
      <dgm:spPr/>
      <dgm:t>
        <a:bodyPr/>
        <a:lstStyle/>
        <a:p>
          <a:endParaRPr lang="en-US"/>
        </a:p>
      </dgm:t>
    </dgm:pt>
    <dgm:pt modelId="{39F0AC88-04F8-45F2-A973-6D8CC5EE7EAD}" type="pres">
      <dgm:prSet presAssocID="{D0247A63-12A9-4F96-98B6-FD7C27149FE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68E043-93A6-4B3E-BF37-3F6EEE60DF20}" type="pres">
      <dgm:prSet presAssocID="{60CD4CCC-5328-43B8-B928-668D1E162A14}" presName="node" presStyleLbl="node1" presStyleIdx="1" presStyleCnt="4" custAng="0" custScaleX="135647" custScaleY="598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1C695-D2B2-41FD-AC0A-E0BEFC29BF6B}" type="pres">
      <dgm:prSet presAssocID="{D8E1F809-2CF8-43D5-8B37-D176F1C665C9}" presName="sibTrans" presStyleLbl="sibTrans2D1" presStyleIdx="1" presStyleCnt="3" custFlipHor="1" custScaleX="6191"/>
      <dgm:spPr/>
      <dgm:t>
        <a:bodyPr/>
        <a:lstStyle/>
        <a:p>
          <a:endParaRPr lang="en-US"/>
        </a:p>
      </dgm:t>
    </dgm:pt>
    <dgm:pt modelId="{C0B69393-AD93-47BE-891A-666642E4CDC2}" type="pres">
      <dgm:prSet presAssocID="{D8E1F809-2CF8-43D5-8B37-D176F1C665C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4BE54DA-79F6-444D-B6B0-7DD34B568019}" type="pres">
      <dgm:prSet presAssocID="{3574F77B-D5A3-451B-8EEA-81229E96F244}" presName="node" presStyleLbl="node1" presStyleIdx="2" presStyleCnt="4" custScaleX="161881" custScaleY="579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6A3C6-8CD1-4E05-9908-CA7BB5C4E81F}" type="pres">
      <dgm:prSet presAssocID="{CA89852B-1FD7-459B-B3BB-30A22A1B1081}" presName="sibTrans" presStyleLbl="sibTrans2D1" presStyleIdx="2" presStyleCnt="3" custFlipHor="1" custScaleX="18195"/>
      <dgm:spPr/>
      <dgm:t>
        <a:bodyPr/>
        <a:lstStyle/>
        <a:p>
          <a:endParaRPr lang="en-US"/>
        </a:p>
      </dgm:t>
    </dgm:pt>
    <dgm:pt modelId="{2AC7AB27-9696-4F3E-A18E-9EA441A2E45B}" type="pres">
      <dgm:prSet presAssocID="{CA89852B-1FD7-459B-B3BB-30A22A1B108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A8956F2-A7EF-44E8-AE4B-55FDCD9193A0}" type="pres">
      <dgm:prSet presAssocID="{F647D8BC-0171-473A-8038-DAC456607C1E}" presName="node" presStyleLbl="node1" presStyleIdx="3" presStyleCnt="4" custScaleX="156604" custScaleY="588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5D245-8251-40C2-A80E-67A05D887985}" type="presOf" srcId="{C20FA419-D316-404F-B630-2010A04F7DE2}" destId="{03D4A0DC-646B-48DC-B072-7489615116B0}" srcOrd="0" destOrd="0" presId="urn:microsoft.com/office/officeart/2005/8/layout/process1"/>
    <dgm:cxn modelId="{4F694C63-1E0A-4D34-8CE2-AEAE3A3440F2}" srcId="{7C34EE86-A1DE-47C3-A669-2035AB76BA7A}" destId="{C20FA419-D316-404F-B630-2010A04F7DE2}" srcOrd="0" destOrd="0" parTransId="{E1983B78-DA29-4DCB-9802-683F230C7500}" sibTransId="{D0247A63-12A9-4F96-98B6-FD7C27149FEB}"/>
    <dgm:cxn modelId="{F825D04D-BF3D-4245-A63E-A2FDE0132F8D}" type="presOf" srcId="{D0247A63-12A9-4F96-98B6-FD7C27149FEB}" destId="{9B9FDD19-626E-4A07-9ACB-0C3C1D7186AB}" srcOrd="0" destOrd="0" presId="urn:microsoft.com/office/officeart/2005/8/layout/process1"/>
    <dgm:cxn modelId="{89D50D4B-A114-4E5C-AB44-51F792732F4A}" type="presOf" srcId="{D8E1F809-2CF8-43D5-8B37-D176F1C665C9}" destId="{65F1C695-D2B2-41FD-AC0A-E0BEFC29BF6B}" srcOrd="0" destOrd="0" presId="urn:microsoft.com/office/officeart/2005/8/layout/process1"/>
    <dgm:cxn modelId="{5F65ED61-2F07-493F-9EAA-3F6AD770EE5B}" type="presOf" srcId="{CA89852B-1FD7-459B-B3BB-30A22A1B1081}" destId="{2AC7AB27-9696-4F3E-A18E-9EA441A2E45B}" srcOrd="1" destOrd="0" presId="urn:microsoft.com/office/officeart/2005/8/layout/process1"/>
    <dgm:cxn modelId="{4EDB012A-E33C-4A78-82A7-1188F9EC3F62}" type="presOf" srcId="{7C34EE86-A1DE-47C3-A669-2035AB76BA7A}" destId="{4DD145F2-1E29-410F-84FA-22B5E81D3B50}" srcOrd="0" destOrd="0" presId="urn:microsoft.com/office/officeart/2005/8/layout/process1"/>
    <dgm:cxn modelId="{FFA4AA10-EA50-48C8-BF60-70C8EE3ACA4C}" srcId="{7C34EE86-A1DE-47C3-A669-2035AB76BA7A}" destId="{3574F77B-D5A3-451B-8EEA-81229E96F244}" srcOrd="2" destOrd="0" parTransId="{B94DA4E1-B225-4B57-AC4F-9617DCDD209A}" sibTransId="{CA89852B-1FD7-459B-B3BB-30A22A1B1081}"/>
    <dgm:cxn modelId="{B0ED0846-2AD1-4420-B451-8E5F1113297B}" type="presOf" srcId="{D0247A63-12A9-4F96-98B6-FD7C27149FEB}" destId="{39F0AC88-04F8-45F2-A973-6D8CC5EE7EAD}" srcOrd="1" destOrd="0" presId="urn:microsoft.com/office/officeart/2005/8/layout/process1"/>
    <dgm:cxn modelId="{B2FAECB5-A14A-4BC8-9B72-11BD764E8A84}" type="presOf" srcId="{D8E1F809-2CF8-43D5-8B37-D176F1C665C9}" destId="{C0B69393-AD93-47BE-891A-666642E4CDC2}" srcOrd="1" destOrd="0" presId="urn:microsoft.com/office/officeart/2005/8/layout/process1"/>
    <dgm:cxn modelId="{9294C100-C126-4F5D-A74C-B722C1D8863A}" srcId="{7C34EE86-A1DE-47C3-A669-2035AB76BA7A}" destId="{F647D8BC-0171-473A-8038-DAC456607C1E}" srcOrd="3" destOrd="0" parTransId="{9ECECBD1-31ED-406D-A8C8-7CEAB1F5944A}" sibTransId="{21AD4FD3-CAA8-4607-9C3F-E91636AE179D}"/>
    <dgm:cxn modelId="{6C008D4C-E859-4C8D-85BF-37499A5BCFF9}" type="presOf" srcId="{60CD4CCC-5328-43B8-B928-668D1E162A14}" destId="{A468E043-93A6-4B3E-BF37-3F6EEE60DF20}" srcOrd="0" destOrd="0" presId="urn:microsoft.com/office/officeart/2005/8/layout/process1"/>
    <dgm:cxn modelId="{727B6D20-4683-4BB1-A08A-C46BDAFC0381}" type="presOf" srcId="{CA89852B-1FD7-459B-B3BB-30A22A1B1081}" destId="{47B6A3C6-8CD1-4E05-9908-CA7BB5C4E81F}" srcOrd="0" destOrd="0" presId="urn:microsoft.com/office/officeart/2005/8/layout/process1"/>
    <dgm:cxn modelId="{B62DB8EE-795C-4363-B154-CCCBB89DF171}" srcId="{7C34EE86-A1DE-47C3-A669-2035AB76BA7A}" destId="{60CD4CCC-5328-43B8-B928-668D1E162A14}" srcOrd="1" destOrd="0" parTransId="{22995DD2-F9E2-4FC4-AC9F-CE64258C9110}" sibTransId="{D8E1F809-2CF8-43D5-8B37-D176F1C665C9}"/>
    <dgm:cxn modelId="{E3E1A92F-3D69-40C2-A0D0-66FFCBD12C06}" type="presOf" srcId="{F647D8BC-0171-473A-8038-DAC456607C1E}" destId="{CA8956F2-A7EF-44E8-AE4B-55FDCD9193A0}" srcOrd="0" destOrd="0" presId="urn:microsoft.com/office/officeart/2005/8/layout/process1"/>
    <dgm:cxn modelId="{80B56B3D-2379-413D-ABCF-842524D3DFF1}" type="presOf" srcId="{3574F77B-D5A3-451B-8EEA-81229E96F244}" destId="{C4BE54DA-79F6-444D-B6B0-7DD34B568019}" srcOrd="0" destOrd="0" presId="urn:microsoft.com/office/officeart/2005/8/layout/process1"/>
    <dgm:cxn modelId="{4C136C91-CBF0-45A1-94C9-F9DF9B3885BF}" type="presParOf" srcId="{4DD145F2-1E29-410F-84FA-22B5E81D3B50}" destId="{03D4A0DC-646B-48DC-B072-7489615116B0}" srcOrd="0" destOrd="0" presId="urn:microsoft.com/office/officeart/2005/8/layout/process1"/>
    <dgm:cxn modelId="{EC20D25E-210B-4610-88E8-8E867360BCEB}" type="presParOf" srcId="{4DD145F2-1E29-410F-84FA-22B5E81D3B50}" destId="{9B9FDD19-626E-4A07-9ACB-0C3C1D7186AB}" srcOrd="1" destOrd="0" presId="urn:microsoft.com/office/officeart/2005/8/layout/process1"/>
    <dgm:cxn modelId="{AF6E3C39-2795-4D4E-8D84-27E96D3DF9F1}" type="presParOf" srcId="{9B9FDD19-626E-4A07-9ACB-0C3C1D7186AB}" destId="{39F0AC88-04F8-45F2-A973-6D8CC5EE7EAD}" srcOrd="0" destOrd="0" presId="urn:microsoft.com/office/officeart/2005/8/layout/process1"/>
    <dgm:cxn modelId="{1569ED08-6CD7-44CC-BC06-F3D6208EEC88}" type="presParOf" srcId="{4DD145F2-1E29-410F-84FA-22B5E81D3B50}" destId="{A468E043-93A6-4B3E-BF37-3F6EEE60DF20}" srcOrd="2" destOrd="0" presId="urn:microsoft.com/office/officeart/2005/8/layout/process1"/>
    <dgm:cxn modelId="{0D5B05EC-8CE8-4CE4-BE9A-ED0765C31D29}" type="presParOf" srcId="{4DD145F2-1E29-410F-84FA-22B5E81D3B50}" destId="{65F1C695-D2B2-41FD-AC0A-E0BEFC29BF6B}" srcOrd="3" destOrd="0" presId="urn:microsoft.com/office/officeart/2005/8/layout/process1"/>
    <dgm:cxn modelId="{37FE2D51-78F4-4BF9-B089-A907A3B0B2E9}" type="presParOf" srcId="{65F1C695-D2B2-41FD-AC0A-E0BEFC29BF6B}" destId="{C0B69393-AD93-47BE-891A-666642E4CDC2}" srcOrd="0" destOrd="0" presId="urn:microsoft.com/office/officeart/2005/8/layout/process1"/>
    <dgm:cxn modelId="{7280226F-8DD4-46AD-B073-B2B49B0E67D9}" type="presParOf" srcId="{4DD145F2-1E29-410F-84FA-22B5E81D3B50}" destId="{C4BE54DA-79F6-444D-B6B0-7DD34B568019}" srcOrd="4" destOrd="0" presId="urn:microsoft.com/office/officeart/2005/8/layout/process1"/>
    <dgm:cxn modelId="{60F335E7-FC04-4D77-A616-07A42AC6ED8D}" type="presParOf" srcId="{4DD145F2-1E29-410F-84FA-22B5E81D3B50}" destId="{47B6A3C6-8CD1-4E05-9908-CA7BB5C4E81F}" srcOrd="5" destOrd="0" presId="urn:microsoft.com/office/officeart/2005/8/layout/process1"/>
    <dgm:cxn modelId="{CB94DE66-7411-470D-8A6F-A13035DC444F}" type="presParOf" srcId="{47B6A3C6-8CD1-4E05-9908-CA7BB5C4E81F}" destId="{2AC7AB27-9696-4F3E-A18E-9EA441A2E45B}" srcOrd="0" destOrd="0" presId="urn:microsoft.com/office/officeart/2005/8/layout/process1"/>
    <dgm:cxn modelId="{5807A0E7-4B56-4F45-A694-3367993271D4}" type="presParOf" srcId="{4DD145F2-1E29-410F-84FA-22B5E81D3B50}" destId="{CA8956F2-A7EF-44E8-AE4B-55FDCD9193A0}" srcOrd="6" destOrd="0" presId="urn:microsoft.com/office/officeart/2005/8/layout/process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8CC778-687C-4D4E-A365-7C7279B3D062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685800"/>
            <a:ext cx="497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B4E1A2-2731-4C78-B4A8-D638E2E4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89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792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668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558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46654" algn="l" defTabSz="11786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35985" algn="l" defTabSz="11786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25316" algn="l" defTabSz="11786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14646" algn="l" defTabSz="11786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B9BF6F-B4A6-47D1-8EF7-8DBDA7A465E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276" y="4090227"/>
            <a:ext cx="16243777" cy="28223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551" y="7461144"/>
            <a:ext cx="13377227" cy="3364830"/>
          </a:xfrm>
        </p:spPr>
        <p:txBody>
          <a:bodyPr/>
          <a:lstStyle>
            <a:lvl1pPr marL="0" indent="0" algn="ctr">
              <a:buNone/>
              <a:defRPr/>
            </a:lvl1pPr>
            <a:lvl2pPr marL="589331" indent="0" algn="ctr">
              <a:buNone/>
              <a:defRPr/>
            </a:lvl2pPr>
            <a:lvl3pPr marL="1178662" indent="0" algn="ctr">
              <a:buNone/>
              <a:defRPr/>
            </a:lvl3pPr>
            <a:lvl4pPr marL="1767992" indent="0" algn="ctr">
              <a:buNone/>
              <a:defRPr/>
            </a:lvl4pPr>
            <a:lvl5pPr marL="2357323" indent="0" algn="ctr">
              <a:buNone/>
              <a:defRPr/>
            </a:lvl5pPr>
            <a:lvl6pPr marL="2946654" indent="0" algn="ctr">
              <a:buNone/>
              <a:defRPr/>
            </a:lvl6pPr>
            <a:lvl7pPr marL="3535985" indent="0" algn="ctr">
              <a:buNone/>
              <a:defRPr/>
            </a:lvl7pPr>
            <a:lvl8pPr marL="4125316" indent="0" algn="ctr">
              <a:buNone/>
              <a:defRPr/>
            </a:lvl8pPr>
            <a:lvl9pPr marL="47146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DF41-AC77-4E8F-B93F-BB3EC4E080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0C98-5F4B-4764-8D17-E6CF472086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54988" y="527283"/>
            <a:ext cx="4299823" cy="11234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5516" y="527283"/>
            <a:ext cx="12580964" cy="1123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3630-31D9-463F-BB48-A75E06F320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FE04C-9EB6-4127-8ED2-C2AB592DF6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586" y="8460844"/>
            <a:ext cx="16243777" cy="261505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586" y="5580625"/>
            <a:ext cx="16243777" cy="2880219"/>
          </a:xfrm>
        </p:spPr>
        <p:txBody>
          <a:bodyPr anchor="b"/>
          <a:lstStyle>
            <a:lvl1pPr marL="0" indent="0">
              <a:buNone/>
              <a:defRPr sz="2600"/>
            </a:lvl1pPr>
            <a:lvl2pPr marL="589331" indent="0">
              <a:buNone/>
              <a:defRPr sz="2300"/>
            </a:lvl2pPr>
            <a:lvl3pPr marL="1178662" indent="0">
              <a:buNone/>
              <a:defRPr sz="2100"/>
            </a:lvl3pPr>
            <a:lvl4pPr marL="1767992" indent="0">
              <a:buNone/>
              <a:defRPr sz="1800"/>
            </a:lvl4pPr>
            <a:lvl5pPr marL="2357323" indent="0">
              <a:buNone/>
              <a:defRPr sz="1800"/>
            </a:lvl5pPr>
            <a:lvl6pPr marL="2946654" indent="0">
              <a:buNone/>
              <a:defRPr sz="1800"/>
            </a:lvl6pPr>
            <a:lvl7pPr marL="3535985" indent="0">
              <a:buNone/>
              <a:defRPr sz="1800"/>
            </a:lvl7pPr>
            <a:lvl8pPr marL="4125316" indent="0">
              <a:buNone/>
              <a:defRPr sz="1800"/>
            </a:lvl8pPr>
            <a:lvl9pPr marL="471464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F3F9-45FF-45BA-AD3E-0301A39A4A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516" y="3072241"/>
            <a:ext cx="8440394" cy="868943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4415" y="3072241"/>
            <a:ext cx="8440394" cy="868943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F528-8255-4967-9BBA-FFC12C5B24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518" y="2947278"/>
            <a:ext cx="8443713" cy="122828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9331" indent="0">
              <a:buNone/>
              <a:defRPr sz="2600" b="1"/>
            </a:lvl2pPr>
            <a:lvl3pPr marL="1178662" indent="0">
              <a:buNone/>
              <a:defRPr sz="2300" b="1"/>
            </a:lvl3pPr>
            <a:lvl4pPr marL="1767992" indent="0">
              <a:buNone/>
              <a:defRPr sz="2100" b="1"/>
            </a:lvl4pPr>
            <a:lvl5pPr marL="2357323" indent="0">
              <a:buNone/>
              <a:defRPr sz="2100" b="1"/>
            </a:lvl5pPr>
            <a:lvl6pPr marL="2946654" indent="0">
              <a:buNone/>
              <a:defRPr sz="2100" b="1"/>
            </a:lvl6pPr>
            <a:lvl7pPr marL="3535985" indent="0">
              <a:buNone/>
              <a:defRPr sz="2100" b="1"/>
            </a:lvl7pPr>
            <a:lvl8pPr marL="4125316" indent="0">
              <a:buNone/>
              <a:defRPr sz="2100" b="1"/>
            </a:lvl8pPr>
            <a:lvl9pPr marL="471464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518" y="4175561"/>
            <a:ext cx="8443713" cy="75861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07782" y="2947278"/>
            <a:ext cx="8447030" cy="122828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9331" indent="0">
              <a:buNone/>
              <a:defRPr sz="2600" b="1"/>
            </a:lvl2pPr>
            <a:lvl3pPr marL="1178662" indent="0">
              <a:buNone/>
              <a:defRPr sz="2300" b="1"/>
            </a:lvl3pPr>
            <a:lvl4pPr marL="1767992" indent="0">
              <a:buNone/>
              <a:defRPr sz="2100" b="1"/>
            </a:lvl4pPr>
            <a:lvl5pPr marL="2357323" indent="0">
              <a:buNone/>
              <a:defRPr sz="2100" b="1"/>
            </a:lvl5pPr>
            <a:lvl6pPr marL="2946654" indent="0">
              <a:buNone/>
              <a:defRPr sz="2100" b="1"/>
            </a:lvl6pPr>
            <a:lvl7pPr marL="3535985" indent="0">
              <a:buNone/>
              <a:defRPr sz="2100" b="1"/>
            </a:lvl7pPr>
            <a:lvl8pPr marL="4125316" indent="0">
              <a:buNone/>
              <a:defRPr sz="2100" b="1"/>
            </a:lvl8pPr>
            <a:lvl9pPr marL="471464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07782" y="4175561"/>
            <a:ext cx="8447030" cy="75861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EBEF-D278-4549-B925-8B6D51B470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C2C46-4E51-4909-B4BE-D3EED62865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915D-B57B-4BD3-B23F-C5C6BC4E09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16" y="524231"/>
            <a:ext cx="6287166" cy="223102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614" y="524235"/>
            <a:ext cx="10683203" cy="1123743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516" y="2755262"/>
            <a:ext cx="6287166" cy="9006408"/>
          </a:xfrm>
        </p:spPr>
        <p:txBody>
          <a:bodyPr/>
          <a:lstStyle>
            <a:lvl1pPr marL="0" indent="0">
              <a:buNone/>
              <a:defRPr sz="1800"/>
            </a:lvl1pPr>
            <a:lvl2pPr marL="589331" indent="0">
              <a:buNone/>
              <a:defRPr sz="1500"/>
            </a:lvl2pPr>
            <a:lvl3pPr marL="1178662" indent="0">
              <a:buNone/>
              <a:defRPr sz="1300"/>
            </a:lvl3pPr>
            <a:lvl4pPr marL="1767992" indent="0">
              <a:buNone/>
              <a:defRPr sz="1200"/>
            </a:lvl4pPr>
            <a:lvl5pPr marL="2357323" indent="0">
              <a:buNone/>
              <a:defRPr sz="1200"/>
            </a:lvl5pPr>
            <a:lvl6pPr marL="2946654" indent="0">
              <a:buNone/>
              <a:defRPr sz="1200"/>
            </a:lvl6pPr>
            <a:lvl7pPr marL="3535985" indent="0">
              <a:buNone/>
              <a:defRPr sz="1200"/>
            </a:lvl7pPr>
            <a:lvl8pPr marL="4125316" indent="0">
              <a:buNone/>
              <a:defRPr sz="1200"/>
            </a:lvl8pPr>
            <a:lvl9pPr marL="47146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8A5D-BE15-4456-B1B0-13650C036B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759" y="9216708"/>
            <a:ext cx="11466195" cy="108808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45759" y="1176472"/>
            <a:ext cx="11466195" cy="7900035"/>
          </a:xfrm>
        </p:spPr>
        <p:txBody>
          <a:bodyPr/>
          <a:lstStyle>
            <a:lvl1pPr marL="0" indent="0">
              <a:buNone/>
              <a:defRPr sz="4100"/>
            </a:lvl1pPr>
            <a:lvl2pPr marL="589331" indent="0">
              <a:buNone/>
              <a:defRPr sz="3600"/>
            </a:lvl2pPr>
            <a:lvl3pPr marL="1178662" indent="0">
              <a:buNone/>
              <a:defRPr sz="3100"/>
            </a:lvl3pPr>
            <a:lvl4pPr marL="1767992" indent="0">
              <a:buNone/>
              <a:defRPr sz="2600"/>
            </a:lvl4pPr>
            <a:lvl5pPr marL="2357323" indent="0">
              <a:buNone/>
              <a:defRPr sz="2600"/>
            </a:lvl5pPr>
            <a:lvl6pPr marL="2946654" indent="0">
              <a:buNone/>
              <a:defRPr sz="2600"/>
            </a:lvl6pPr>
            <a:lvl7pPr marL="3535985" indent="0">
              <a:buNone/>
              <a:defRPr sz="2600"/>
            </a:lvl7pPr>
            <a:lvl8pPr marL="4125316" indent="0">
              <a:buNone/>
              <a:defRPr sz="2600"/>
            </a:lvl8pPr>
            <a:lvl9pPr marL="471464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5759" y="10304793"/>
            <a:ext cx="11466195" cy="1545259"/>
          </a:xfrm>
        </p:spPr>
        <p:txBody>
          <a:bodyPr/>
          <a:lstStyle>
            <a:lvl1pPr marL="0" indent="0">
              <a:buNone/>
              <a:defRPr sz="1800"/>
            </a:lvl1pPr>
            <a:lvl2pPr marL="589331" indent="0">
              <a:buNone/>
              <a:defRPr sz="1500"/>
            </a:lvl2pPr>
            <a:lvl3pPr marL="1178662" indent="0">
              <a:buNone/>
              <a:defRPr sz="1300"/>
            </a:lvl3pPr>
            <a:lvl4pPr marL="1767992" indent="0">
              <a:buNone/>
              <a:defRPr sz="1200"/>
            </a:lvl4pPr>
            <a:lvl5pPr marL="2357323" indent="0">
              <a:buNone/>
              <a:defRPr sz="1200"/>
            </a:lvl5pPr>
            <a:lvl6pPr marL="2946654" indent="0">
              <a:buNone/>
              <a:defRPr sz="1200"/>
            </a:lvl6pPr>
            <a:lvl7pPr marL="3535985" indent="0">
              <a:buNone/>
              <a:defRPr sz="1200"/>
            </a:lvl7pPr>
            <a:lvl8pPr marL="4125316" indent="0">
              <a:buNone/>
              <a:defRPr sz="1200"/>
            </a:lvl8pPr>
            <a:lvl9pPr marL="47146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E519-061F-4DDB-A2EC-F579C8F54E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5675" y="528638"/>
            <a:ext cx="171989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866" tIns="58933" rIns="117866" bIns="58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675" y="3073400"/>
            <a:ext cx="17198975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866" tIns="58933" rIns="117866" bIns="58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5675" y="11988800"/>
            <a:ext cx="4459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866" tIns="58933" rIns="117866" bIns="5893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9388" y="11988800"/>
            <a:ext cx="605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866" tIns="58933" rIns="117866" bIns="5893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695363" y="11988800"/>
            <a:ext cx="4459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866" tIns="58933" rIns="117866" bIns="5893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AA67EC-AA90-425B-9591-C64921C25C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9331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866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799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7323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1325" indent="-441325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7263" indent="-3683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73200" indent="-29368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62163" indent="-293688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51125" indent="-293688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41319" indent="-29466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30650" indent="-29466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19981" indent="-29466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5009312" indent="-29466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9331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8662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7992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7323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6654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985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25316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14646" algn="l" defTabSz="11786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r.gov.rs/" TargetMode="External"/><Relationship Id="rId2" Type="http://schemas.openxmlformats.org/officeDocument/2006/relationships/hyperlink" Target="http://www.merr.gov.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pa.gov.rs/" TargetMode="External"/><Relationship Id="rId2" Type="http://schemas.openxmlformats.org/officeDocument/2006/relationships/hyperlink" Target="http://www.narr.gov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.rs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nsz.gov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narr.gov.r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sban.e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263" y="7083428"/>
            <a:ext cx="11644312" cy="3756936"/>
          </a:xfrm>
          <a:prstGeom prst="rect">
            <a:avLst/>
          </a:prstGeom>
          <a:noFill/>
        </p:spPr>
        <p:txBody>
          <a:bodyPr wrap="square" lIns="117866" tIns="58933" rIns="117866" bIns="58933">
            <a:spAutoFit/>
          </a:bodyPr>
          <a:lstStyle/>
          <a:p>
            <a:pPr marL="785774" indent="-785774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sz="4800" dirty="0">
                <a:latin typeface="Book Antiqua" pitchFamily="18" charset="0"/>
              </a:rPr>
              <a:t>Предмет: </a:t>
            </a:r>
            <a:endParaRPr lang="en-US" sz="4800" dirty="0">
              <a:latin typeface="Book Antiqua" pitchFamily="18" charset="0"/>
            </a:endParaRPr>
          </a:p>
          <a:p>
            <a:pPr marL="785774" indent="-785774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sr-Cyrl-CS" sz="3200" dirty="0">
              <a:latin typeface="Book Antiqua" pitchFamily="18" charset="0"/>
            </a:endParaRPr>
          </a:p>
          <a:p>
            <a:pPr marL="785774" indent="-785774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sz="6600" b="1" dirty="0" smtClean="0">
                <a:latin typeface="Book Antiqua" pitchFamily="18" charset="0"/>
              </a:rPr>
              <a:t>ПРЕДУЗЕТНИШТВО</a:t>
            </a:r>
          </a:p>
          <a:p>
            <a:pPr marL="785774" indent="-785774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sz="5400" b="1" dirty="0" smtClean="0">
                <a:latin typeface="Book Antiqua" pitchFamily="18" charset="0"/>
              </a:rPr>
              <a:t> </a:t>
            </a:r>
            <a:r>
              <a:rPr lang="en-US" sz="5400" b="1" dirty="0" smtClean="0">
                <a:latin typeface="Book Antiqua" pitchFamily="18" charset="0"/>
              </a:rPr>
              <a:t>II </a:t>
            </a:r>
            <a:r>
              <a:rPr lang="sr-Cyrl-CS" sz="5400" b="1" dirty="0" smtClean="0">
                <a:latin typeface="Book Antiqua" pitchFamily="18" charset="0"/>
              </a:rPr>
              <a:t>ДЕО</a:t>
            </a:r>
            <a:endParaRPr lang="en-US" sz="5400" b="1" dirty="0">
              <a:latin typeface="Book Antiqua" pitchFamily="18" charset="0"/>
            </a:endParaRPr>
          </a:p>
          <a:p>
            <a:pPr>
              <a:defRPr/>
            </a:pP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68222" y="654006"/>
            <a:ext cx="18396016" cy="1627122"/>
          </a:xfrm>
          <a:prstGeom prst="rect">
            <a:avLst/>
          </a:prstGeom>
          <a:noFill/>
        </p:spPr>
        <p:txBody>
          <a:bodyPr wrap="square" lIns="117866" tIns="58933" rIns="117866" bIns="58933">
            <a:spAutoFit/>
          </a:bodyPr>
          <a:lstStyle/>
          <a:p>
            <a:pPr marL="785774" indent="-785774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sz="4000" dirty="0">
                <a:solidFill>
                  <a:schemeClr val="bg1"/>
                </a:solidFill>
                <a:latin typeface="Book Antiqua" pitchFamily="18" charset="0"/>
              </a:rPr>
              <a:t>ВИСОКА  </a:t>
            </a:r>
            <a:r>
              <a:rPr lang="sr-Cyrl-CS" sz="4000" dirty="0" smtClean="0">
                <a:solidFill>
                  <a:schemeClr val="bg1"/>
                </a:solidFill>
                <a:latin typeface="Book Antiqua" pitchFamily="18" charset="0"/>
              </a:rPr>
              <a:t>ПОСЛОВНО ТЕХНИЧКА  </a:t>
            </a:r>
            <a:r>
              <a:rPr lang="sr-Cyrl-CS" sz="4000" dirty="0">
                <a:solidFill>
                  <a:schemeClr val="bg1"/>
                </a:solidFill>
                <a:latin typeface="Book Antiqua" pitchFamily="18" charset="0"/>
              </a:rPr>
              <a:t>ШКОЛА</a:t>
            </a:r>
            <a:r>
              <a:rPr lang="en-US" sz="4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sr-Cyrl-CS" sz="40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785774" indent="-785774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sz="40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sr-Cyrl-CS" sz="4000" dirty="0">
                <a:solidFill>
                  <a:schemeClr val="bg1"/>
                </a:solidFill>
                <a:latin typeface="Book Antiqua" pitchFamily="18" charset="0"/>
              </a:rPr>
              <a:t>СТРУКОВНИХ СТУДИЈА </a:t>
            </a:r>
            <a:r>
              <a:rPr lang="sr-Cyrl-CS" sz="4000" dirty="0" smtClean="0">
                <a:solidFill>
                  <a:schemeClr val="bg1"/>
                </a:solidFill>
                <a:latin typeface="Book Antiqua" pitchFamily="18" charset="0"/>
              </a:rPr>
              <a:t>–УЖИЦЕ</a:t>
            </a:r>
            <a:endParaRPr lang="en-US" sz="4000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96900" y="3940156"/>
            <a:ext cx="7165975" cy="95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866" tIns="58933" rIns="117866" bIns="58933">
            <a:spAutoFit/>
          </a:bodyPr>
          <a:lstStyle/>
          <a:p>
            <a:r>
              <a:rPr lang="sr-Cyrl-CS" sz="3600" b="1">
                <a:solidFill>
                  <a:srgbClr val="00B0F0"/>
                </a:solidFill>
                <a:latin typeface="Book Antiqua" pitchFamily="18" charset="0"/>
              </a:rPr>
              <a:t>мр  Радомир Стојановић</a:t>
            </a:r>
            <a:endParaRPr lang="en-US" sz="3600" b="1">
              <a:solidFill>
                <a:srgbClr val="00B0F0"/>
              </a:solidFill>
              <a:latin typeface="Book Antiqua" pitchFamily="18" charset="0"/>
            </a:endParaRPr>
          </a:p>
          <a:p>
            <a:endParaRPr lang="en-US" b="1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6911956" y="11657013"/>
            <a:ext cx="3429024" cy="7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866" tIns="58933" rIns="117866" bIns="58933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ook Antiqua" pitchFamily="18" charset="0"/>
              </a:rPr>
              <a:t>201</a:t>
            </a:r>
            <a:r>
              <a:rPr lang="sr-Cyrl-CS" sz="4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en-US" sz="40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sr-Cyrl-CS" sz="4000" dirty="0" smtClean="0">
                <a:solidFill>
                  <a:schemeClr val="bg1"/>
                </a:solidFill>
                <a:latin typeface="Book Antiqua" pitchFamily="18" charset="0"/>
              </a:rPr>
              <a:t>година</a:t>
            </a:r>
            <a:endParaRPr lang="en-US" sz="40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8222" y="2368520"/>
          <a:ext cx="18363889" cy="964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54038" y="511175"/>
            <a:ext cx="17573625" cy="1965676"/>
          </a:xfrm>
          <a:prstGeom prst="rect">
            <a:avLst/>
          </a:prstGeom>
        </p:spPr>
        <p:txBody>
          <a:bodyPr lIns="117866" tIns="58933" rIns="117866" bIns="58933">
            <a:spAutoFit/>
          </a:bodyPr>
          <a:lstStyle/>
          <a:p>
            <a:pPr algn="ctr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 СТУБА </a:t>
            </a:r>
            <a:r>
              <a:rPr lang="sr-Cyrl-C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СИСТЕМА </a:t>
            </a:r>
          </a:p>
          <a:p>
            <a:pPr algn="ctr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ИНСТИТУЦИОНАЛНЕ ПОДРШКЕ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5412" y="5940420"/>
            <a:ext cx="3500462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69476" y="5583230"/>
            <a:ext cx="3714776" cy="1588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055888" y="5654668"/>
            <a:ext cx="3214710" cy="158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475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ТЕЛА И СТРАТЕШКА ДОКУМЕНТА КАО ОСНОВ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ИНСТИТУЦИОНАЛНЕ ПОДРШКЕ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None/>
              <a:defRPr/>
            </a:pPr>
            <a:r>
              <a:rPr lang="sr-Cyrl-CS" sz="8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    </a:t>
            </a:r>
          </a:p>
          <a:p>
            <a:pPr marL="441998" indent="-441998" algn="just" eaLnBrk="1" hangingPunct="1">
              <a:buClr>
                <a:srgbClr val="00B0F0"/>
              </a:buClr>
              <a:buNone/>
              <a:defRPr/>
            </a:pPr>
            <a:r>
              <a:rPr lang="sr-Cyrl-CS" sz="8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              </a:t>
            </a:r>
            <a:r>
              <a:rPr lang="sr-Cyrl-CS" sz="8000" b="1" dirty="0" smtClean="0">
                <a:solidFill>
                  <a:srgbClr val="FF0000"/>
                </a:solidFill>
                <a:latin typeface="Book Antiqua" pitchFamily="18" charset="0"/>
              </a:rPr>
              <a:t>СТРАТЕГИЈА</a:t>
            </a:r>
            <a:r>
              <a:rPr lang="sr-Cyrl-CS" sz="8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Clr>
                <a:srgbClr val="00B0F0"/>
              </a:buClr>
              <a:buNone/>
              <a:defRPr/>
            </a:pPr>
            <a:r>
              <a:rPr lang="sr-Cyrl-CS" sz="8000" b="1" dirty="0" smtClean="0">
                <a:solidFill>
                  <a:srgbClr val="00B0F0"/>
                </a:solidFill>
                <a:latin typeface="Book Antiqua" pitchFamily="18" charset="0"/>
              </a:rPr>
              <a:t>       ЗА ПОДРШКУ  РАЗВОЈА МАЛИХ И СРЕДЊИХ ПРЕДУЗЕЋА,</a:t>
            </a:r>
          </a:p>
          <a:p>
            <a:pPr marL="441998" indent="-441998" algn="just" eaLnBrk="1" hangingPunct="1">
              <a:buClr>
                <a:srgbClr val="00B0F0"/>
              </a:buClr>
              <a:buNone/>
              <a:defRPr/>
            </a:pPr>
            <a:r>
              <a:rPr lang="sr-Cyrl-CS" sz="8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ПРЕДУЗЕТНИШТВА И КОНКУРЕНТНОСТИ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8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ЗА ПЕРИОД  2015. ДО 2020. ГОДИНЕ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endParaRPr lang="sr-Cyrl-CS" sz="8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8000" b="1" dirty="0" smtClean="0">
                <a:solidFill>
                  <a:srgbClr val="00B0F0"/>
                </a:solidFill>
                <a:latin typeface="Book Antiqua" pitchFamily="18" charset="0"/>
              </a:rPr>
              <a:t>             ДОНОСИ: ВЛАДА РЕПУБЛИКЕ СРБИЈЕ (март 2015 године)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endParaRPr lang="sr-Cyrl-CS" sz="58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sr-Cyrl-C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                                    6 СТУБОВА:</a:t>
            </a:r>
            <a:r>
              <a:rPr lang="sr-Cyrl-RS" sz="5800" dirty="0" smtClean="0"/>
              <a:t> </a:t>
            </a:r>
          </a:p>
          <a:p>
            <a:pPr>
              <a:buNone/>
            </a:pP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     УНАПРЕЂЕЊЕ ПОСЛОВНОГ </a:t>
            </a:r>
            <a:r>
              <a:rPr lang="sr-Cyrl-RS" sz="5800" b="1" dirty="0" smtClean="0">
                <a:solidFill>
                  <a:srgbClr val="FF0000"/>
                </a:solidFill>
                <a:latin typeface="Book Antiqua" pitchFamily="18" charset="0"/>
              </a:rPr>
              <a:t>ОКРУЖЕЊА</a:t>
            </a: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УНАПРЕЂЕЊЕ ПРИСТУПА ИЗВОРИМА </a:t>
            </a:r>
            <a:r>
              <a:rPr lang="sr-Cyrl-RS" sz="5800" b="1" dirty="0" smtClean="0">
                <a:solidFill>
                  <a:srgbClr val="FF0000"/>
                </a:solidFill>
                <a:latin typeface="Book Antiqua" pitchFamily="18" charset="0"/>
              </a:rPr>
              <a:t>ФИНАНСИРАЊА</a:t>
            </a: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КОНТИНУИРАНИ РАЗВОЈ </a:t>
            </a:r>
            <a:r>
              <a:rPr lang="sr-Cyrl-RS" sz="5800" b="1" dirty="0" smtClean="0">
                <a:solidFill>
                  <a:srgbClr val="FF0000"/>
                </a:solidFill>
                <a:latin typeface="Book Antiqua" pitchFamily="18" charset="0"/>
              </a:rPr>
              <a:t>ЉУДСКИХ РЕСУРСА;</a:t>
            </a:r>
          </a:p>
          <a:p>
            <a:pPr>
              <a:buNone/>
            </a:pP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ЈАЧАЊЕ </a:t>
            </a:r>
            <a:r>
              <a:rPr lang="sr-Cyrl-RS" sz="5800" b="1" dirty="0" smtClean="0">
                <a:solidFill>
                  <a:srgbClr val="FF0000"/>
                </a:solidFill>
                <a:latin typeface="Book Antiqua" pitchFamily="18" charset="0"/>
              </a:rPr>
              <a:t>ОДРЖИВОСТИ</a:t>
            </a: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И </a:t>
            </a:r>
            <a:r>
              <a:rPr lang="sr-Cyrl-RS" sz="5800" b="1" dirty="0" smtClean="0">
                <a:solidFill>
                  <a:srgbClr val="FF0000"/>
                </a:solidFill>
                <a:latin typeface="Book Antiqua" pitchFamily="18" charset="0"/>
              </a:rPr>
              <a:t>КОНКУРЕНТОСТИ</a:t>
            </a: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МСПП;</a:t>
            </a:r>
          </a:p>
          <a:p>
            <a:pPr>
              <a:buNone/>
            </a:pP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УНАПРЕЂЕЊЕ ПРИСТУПА </a:t>
            </a:r>
            <a:r>
              <a:rPr lang="sr-Cyrl-RS" sz="5800" b="1" dirty="0" smtClean="0">
                <a:solidFill>
                  <a:srgbClr val="FF0000"/>
                </a:solidFill>
                <a:latin typeface="Book Antiqua" pitchFamily="18" charset="0"/>
              </a:rPr>
              <a:t>НОВИМ ТРЖИШТИМА </a:t>
            </a: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И</a:t>
            </a:r>
          </a:p>
          <a:p>
            <a:pPr>
              <a:buNone/>
            </a:pP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</a:t>
            </a:r>
            <a:r>
              <a:rPr lang="sr-Cyrl-RS" sz="5800" b="1" dirty="0" smtClean="0">
                <a:solidFill>
                  <a:srgbClr val="FF0000"/>
                </a:solidFill>
                <a:latin typeface="Book Antiqua" pitchFamily="18" charset="0"/>
              </a:rPr>
              <a:t>РАЗВОЈ И ПРОМОЦИЈА ПРЕДУЗЕТНИЧКОГ ДУХА </a:t>
            </a: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И ПОДСТИЦАЊЕ</a:t>
            </a:r>
          </a:p>
          <a:p>
            <a:pPr>
              <a:buNone/>
            </a:pPr>
            <a:r>
              <a:rPr lang="sr-Cyrl-RS" sz="58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ПРЕДУЗЕТНИШТВА ЖЕНА, МЛАДИХ  И СОЦИЈАЛНОГ ПРЕДУЗЕТНИШТВА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endParaRPr lang="sr-Cyrl-CS" sz="44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48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lnSpcReduction="1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ТЕЛА И СТРАТЕШКА ДОКУМЕНТА КАО ОСНОВ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ИНСТИТУЦИОНАЛНЕ ПОДРШКЕ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                             </a:t>
            </a: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АКЦИОНИ ПЛАН 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4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ЗА СПРОВОЂЕЊЕ СТРАТЕГИЈЕ по годинама</a:t>
            </a:r>
            <a:endParaRPr lang="sr-Cyrl-CS" sz="4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( НПР: АКЦИОНИ ПЛАН ЗА СПРОВОЂЕЊЕ СТРАТЕГИЈЕ ЗА 2015 ГОДИНУ 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     СА ПРОЈЕКЦИЈОМ ЗА 2016 ГОДИНУ)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None/>
              <a:defRPr/>
            </a:pP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                </a:t>
            </a:r>
            <a:r>
              <a:rPr lang="sr-Cyrl-CS" sz="4400" b="1" dirty="0" smtClean="0">
                <a:solidFill>
                  <a:srgbClr val="FF0000"/>
                </a:solidFill>
                <a:latin typeface="Book Antiqua" pitchFamily="18" charset="0"/>
              </a:rPr>
              <a:t>ФОРУМ МСПП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                    ПРИВРЕДНА КОМОРА СРБИЈЕ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           </a:t>
            </a:r>
            <a:r>
              <a:rPr lang="sr-Cyrl-CS" sz="4400" b="1" dirty="0" smtClean="0">
                <a:solidFill>
                  <a:srgbClr val="FF0000"/>
                </a:solidFill>
                <a:latin typeface="Book Antiqua" pitchFamily="18" charset="0"/>
              </a:rPr>
              <a:t>САВЕТ ЗА МСП, ПРЕДУЗЕТНИШТВО И КОНКУРЕНТНОСТ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ТЕЛО ВЛАДЕ Р. СРБИЈЕ ЗА КОРДИНАЦИЈУ ПОЛИТИКЕ 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   ПРЕМА СЕКТОРУ МСП И ПРЕДУЗЕТНИШТВА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10.1. КЉУЧНЕ ИНСТИТУЦИЈЕ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ПОМОЋ И ПОДРШКУ ПРЕДУЗЕТНИШТВУ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 Р. СРБИЈИ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               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МИНИСТАРСТВО ПРИВРЕДЕ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2"/>
              </a:rPr>
              <a:t>WWW.PRIVREDA.GOV.RS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-  “КРОВНА” ИНСТИТУЦИЈА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НАЦИОНАЛНА АГЕНЦИЈА ЗА РЕГИОНАЛНИ РАЗВОЈ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-НАРР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 ПРАВНИ СЛЕДБЕНИК  РЕПУБЛИЧКЕ  АГЕНЦИЈЕ ЗА РАЗВОЈ МСПП 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         СА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МРЕЖОМ АКРЕДИТОВАНИХ РЕГИОНАЛНИХ РАЗВОЈНИХ АГЕНЦИЈА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-АРРА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3"/>
              </a:rPr>
              <a:t>WWW.NARR.GOV.RS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38" y="9226568"/>
            <a:ext cx="5643602" cy="317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10.1. КЉУЧНЕ ИНСТИТУЦИЈЕ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ПОМОЋ И ПОДРШКУ ПРЕДУЗЕТНИШТВУ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 Р.СРБИЈИ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ФОНД ЗА РАЗВОЈ Р. СРБИЈЕ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2"/>
              </a:rPr>
              <a:t>WWW.FOND ZA RAZVOJ.GOV.RS</a:t>
            </a:r>
            <a:endParaRPr lang="sr-Cyrl-R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R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АГЕНЦИЈА ЗА СТРАНА УЛАГАЊА И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ПРОМОЦИЈУ ИЗВОЗА- СИЕПА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3"/>
              </a:rPr>
              <a:t>WWW.SIEPA.GOV.RS</a:t>
            </a:r>
            <a:endParaRPr lang="sr-Cyrl-R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R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АГЕНЦИЈА ЗА ОСИГУРАЊЕ ИЗВОЗА</a:t>
            </a:r>
            <a:r>
              <a:rPr lang="en-U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АОФИ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3"/>
              </a:rPr>
              <a:t>WWW.AOFI.GOV.RS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83856" y="3654404"/>
            <a:ext cx="3071834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70136" y="5368916"/>
            <a:ext cx="3681722" cy="3167075"/>
          </a:xfrm>
          <a:prstGeom prst="rect">
            <a:avLst/>
          </a:prstGeom>
          <a:noFill/>
        </p:spPr>
      </p:pic>
      <p:pic>
        <p:nvPicPr>
          <p:cNvPr id="5" name="Picture 2" descr="&amp;Rcy;&amp;iecy;&amp;zcy;&amp;ucy;&amp;lcy;&amp;tcy;&amp;acy;&amp;tcy; &amp;scy;&amp;lcy;&amp;icy;&amp;kcy;&amp;acy; &amp;zcy;&amp;acy; &amp;Acy;&amp;Ocy;&amp;F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43315" y="9655196"/>
            <a:ext cx="6158005" cy="1795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МИНИСТАРСТВО ПРИВРЕДЕ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КЛАСТЕРИ,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ПОСЛОВНИ ИНКУБАТОРИ,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ИНОВАТИВНОСТ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НАЦИОНАЛНА АГЕНЦИЈА ЗА РЕГИОНАЛНИ РАЗВОЈ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НЕФИНАНСИЈСКА,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ФИНАНСИЈСКА,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ПОДРШКА ПРЕДУЗЕТНИШТВУ,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МЕЂУНАРОДНИ САЈАМ ПРЕДЗЕТНИШТВА “БИЗНИС БАЗА”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ФОНД ЗА РАЗВОЈ Р. СРБИЈЕ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КРЕДИТИ ЗА: ПОЧЕТНИКЕ,ПРЕДУЗЕТНИКЕ, ПРИВРЕДНА ДРУШТВА,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РАВНОМЕРАН РЕГИОНАЛНИ РАЗВОЈ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ГАРАНЦИЈЕ ЗА: ПРЕДУЗЕТНИКЕ И ПРАВНА ЛИЦА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dokumenta\33   ФОТО\Picture 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7240" y="3940175"/>
            <a:ext cx="9948333" cy="74612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626864" y="6154734"/>
            <a:ext cx="69294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         МЕЂУНАРОДНИ </a:t>
            </a:r>
          </a:p>
          <a:p>
            <a:pPr>
              <a:defRPr/>
            </a:pP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САЈАМ</a:t>
            </a:r>
            <a:r>
              <a:rPr lang="sr-Cyrl-C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ПРЕДУЗЕТНИШТВА</a:t>
            </a:r>
            <a:endParaRPr lang="sr-Cyrl-C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  <a:p>
            <a:pPr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        “</a:t>
            </a:r>
            <a:r>
              <a:rPr lang="sr-Cyrl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БИЗНИС БАЗА”</a:t>
            </a:r>
          </a:p>
          <a:p>
            <a:pPr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             У </a:t>
            </a:r>
            <a:r>
              <a:rPr lang="sr-Cyrl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БЕОГРАДУ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АГЕНЦИЈА ЗА СТРАНА УЛАГАЊА И ПРОМОЦИЈУ ИЗВОЗА- СИЕПА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ПОДРШКА ИЗВОЗНО ОРИЈЕНТИСАНИМ ПРЕДУЗЕЋИМА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ПОВЕЗИВАЊЕ ДОМАЋИХ ПРЕДУЗЕЋА СА ПОТЕНЦИЈАЛНИМ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СТРАНИМ ИНВЕСТИТОРИМА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</a:t>
            </a:r>
            <a:endParaRPr lang="en-US" sz="1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АГЕНЦИЈА ЗА ОСИГУРАЊЕ ИЗВОЗА</a:t>
            </a:r>
            <a:r>
              <a:rPr lang="en-U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АОФИ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ОСИГУРАЊЕ ИЗВОЗА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ФИНАНСИРАЊЕ ИЗВОЗА (ИНО КУПАЦА, ИЗВОЗНИКА)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ФАКТОРИНГ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ИЗДАВАЊЕ ГАРАНЦИЈА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ФОРФЕТИНГ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КОНСАЛТИНГ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775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ИНСТИТУЦИОНАЛНА ПОДРШКА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</a:t>
            </a:r>
            <a:r>
              <a:rPr lang="sr-Cyrl-CS" sz="6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 </a:t>
            </a:r>
            <a:r>
              <a:rPr lang="sr-Cyrl-CS" sz="6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ЛОКАЛНОМ НИВОУ – ОПШТИНЕ И ГРАДОВИ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ПОРЕД ДО САДА НАВЕДЕНИХ ИНСТИТУЦИЈА НА ДРЖАВНОМ НИВОУ, И ЛОКАЛНА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САМОУПРАВА МОЖЕ И МОРА ДА ДОПРИНЕСЕ РАЗВОЈУ СЕКТОРА МСП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</a:t>
            </a:r>
            <a:endParaRPr lang="en-U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ФОРМИРАЊЕ САВЕТА </a:t>
            </a: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ЗАПОШЉАВАЊЕ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   СОЦИЈАЛНО ЕКОНОМСКОГ САВЕТА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БУЏЕТСКА СРЕДСТВА </a:t>
            </a: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ПОДРШКУ МСП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ИЗРАДА </a:t>
            </a:r>
            <a:r>
              <a:rPr lang="sr-Cyrl-CS" sz="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СТРАТЕШКИХ ДОКУМЕНАТА  (НИШ, БАЊА ЛУКА...)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ПРИВЛАЧЕЊЕ ИНВЕСТИТОРА </a:t>
            </a: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ПОГОТОВО СТРАНИХ (ОЛАКШИЦЕ ЗА ОТВАРАЊЕ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НОВИХ ПОГОНА,УСТУПАЊЕ И ОПРЕМАЊЕ ЗЕМЉИШТА, ДОБРО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ОРГАНИЗОВАНА И ЕДУКОВАНА ЛОКАЛНА АДМИНИСТРАЦИЈА)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ОСНИВАЊЕ</a:t>
            </a:r>
            <a:r>
              <a:rPr lang="sr-Cyrl-CS" sz="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КАНЦЕЛАРИЈА ЗА ЛОКАЛНИ ЕКОНОМСКИ РАЗВОЈ - ЛЕР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775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r>
              <a:rPr lang="sr-Cyrl-CS" sz="5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ПРИМЕР ГРАДА БЕОГРАДА: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САВЕТ ЗА ЗАПОШЉАВАЊЕ ГРАДА БЕОГРАДА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ДАЈЕ МИШЉЕЊЕ, ПРЕДЛОГЕ, ПРЕПОРУКЕ И ИНИЦИЈАТИВЕ У ВЕЗИ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ПОДСТИЦАЈА МСП, СМАЊЕЊА НЕЗАПОСЛЕНОСТИ  И СЛ.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ЊА НЕЗАПОСЛЕНОСТИ И ДР.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СОЦИЈАЛНО ЕКОНОМСКИ САВЕТ ( ОД 2007 Г.)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БУЏЕТСКА СРЕДСТВА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ЗА КРЕДИТИРАЊЕ  МСП ,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“СТАРТ АП” КРЕДИТИ,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ФИНАНСИРАЊЕ УЧЕШЋА МСП И ПРЕДУЗЕТНИКА НА САЈМОВИМА,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ПОДРШКА ФОРМИРАЊУ БИЗНИС ИНКУБАТОРА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ОПШТИНСКИХ КАНЦЕЛАРИЈА ЗА ПОДРШКУ МСП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925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 </a:t>
            </a:r>
            <a:r>
              <a:rPr lang="sr-Cyrl-CS" sz="7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ИНСТИТУЦИОНАЛНА ПОДРШКА</a:t>
            </a:r>
            <a:endParaRPr lang="en-US" sz="7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РАЗВОЈУ ПРЕДУЗЕТНИШТВА </a:t>
            </a:r>
            <a:endParaRPr lang="sr-Cyrl-CS" sz="71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РАЗВОЈ ПРЕДУЗЕТНИШТВА (И СЕКТОРА МСП) ЈЕ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НЕЗАМИСЛИВ (И НЕМОГУЋ) БЕЗ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     ИНСТИТУЦИОНАЛНЕ ПОДРШКЕ</a:t>
            </a:r>
            <a:r>
              <a:rPr lang="sr-Cyrl-CS" sz="3600" b="1" dirty="0" smtClean="0">
                <a:latin typeface="Book Antiqua" pitchFamily="18" charset="0"/>
              </a:rPr>
              <a:t>!!!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ЗАШТО?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ЗБОГ ПОЗНАТИХ ОГРАНИЧЕЊА КОЈА СУ КАРАКТЕРИСТИЧНА ЗА ПОЧЕТНИКЕ</a:t>
            </a:r>
          </a:p>
          <a:p>
            <a:pPr marL="441998" indent="-441998"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И СЕКТОР МСПП</a:t>
            </a:r>
          </a:p>
          <a:p>
            <a:pPr marL="441998" indent="-441998" algn="just" eaLnBrk="1" hangingPunct="1">
              <a:buClr>
                <a:schemeClr val="tx1"/>
              </a:buClr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 ИНСТИТУЦИОНАЛНА ПОДРШКА СЕКТОРУ СЕ ПРИМЕЊУЈЕ </a:t>
            </a:r>
            <a:r>
              <a:rPr lang="sr-Cyrl-CS" sz="3600" b="1" dirty="0" smtClean="0">
                <a:solidFill>
                  <a:srgbClr val="FF0000"/>
                </a:solidFill>
                <a:latin typeface="Book Antiqua" pitchFamily="18" charset="0"/>
              </a:rPr>
              <a:t>И</a:t>
            </a:r>
            <a:r>
              <a:rPr lang="sr-Cyrl-CS" sz="3600" b="1" dirty="0" smtClean="0">
                <a:latin typeface="Book Antiqua" pitchFamily="18" charset="0"/>
              </a:rPr>
              <a:t> У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НЕРАЗВИЈЕНИМ И ЗЕМЉАМА У РАЗВОЈУ </a:t>
            </a:r>
            <a:r>
              <a:rPr lang="sr-Cyrl-CS" sz="3600" b="1" dirty="0" smtClean="0">
                <a:solidFill>
                  <a:srgbClr val="FF0000"/>
                </a:solidFill>
                <a:latin typeface="Book Antiqua" pitchFamily="18" charset="0"/>
              </a:rPr>
              <a:t>АЛИ И</a:t>
            </a:r>
            <a:r>
              <a:rPr lang="sr-Cyrl-CS" sz="3600" b="1" dirty="0" smtClean="0">
                <a:latin typeface="Book Antiqua" pitchFamily="18" charset="0"/>
              </a:rPr>
              <a:t>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У</a:t>
            </a:r>
            <a:r>
              <a:rPr lang="sr-Cyrl-CS" sz="3600" b="1" dirty="0" smtClean="0">
                <a:latin typeface="Book Antiqua" pitchFamily="18" charset="0"/>
              </a:rPr>
              <a:t>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НАЈРАЗВИЈЕНИЈИМ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     ЕКОНОМИЈАМА СВЕТА.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520700"/>
            <a:ext cx="15128875" cy="2616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796925" y="3136900"/>
            <a:ext cx="8121650" cy="43878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A9B44AA9-B03C-4342-B5E2-6C069B4D6441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3557" name="Picture 2" descr="d:\dokumenta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84525" y="-2779713"/>
            <a:ext cx="25479375" cy="1872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10.2. ОСТАЛЕ ИНСТИТУЦИЈЕ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ПОМОЋ И ПОДРШКУ ПРЕДУЗЕТ. У Р. СРБИЈИ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НАЦИОНАЛНА СЛУЖБА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ЗАПОШЉАВАЊЕ - НСЗ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2"/>
              </a:rPr>
              <a:t>WWW.NSZ.GOV.RS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ПРИВРЕДНА КОМОРА СРБИЈЕ СА МРЕЖОМ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РЕГИОНАЛНИХ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PRIVREDNIH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КОМОРА - ПКС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3"/>
              </a:rPr>
              <a:t>WWW.PKS.RS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АГЕНЦИЈА ЗА ПРИВРЕДНЕ РЕГИСТРЕ - АПР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  <a:r>
              <a:rPr lang="en-U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4"/>
              </a:rPr>
              <a:t>APR.GOV.RS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6336" y="3582966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26864" y="9083692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ks.rs/images/logo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98302" y="5868982"/>
            <a:ext cx="600078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9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НАЦИОНАЛНА СЛУЖБА ЗА ЗАПОШЉАВАЊЕ - НСЗ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УСЛУГЕ ЗА  а)ПОСЛОДАВЦЕ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б)НЕЗАПОСЛЕНА ЛИЦА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а)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МЕНТОРИНГ,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СПЕЦИЈАЛИСТИЧКЕ ОБУКЕ,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СУБВЕНЦИЈЕ ЗА ОТВАРАЊЕ НОВИХ РАДНИХ МЕСТА,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ЈАВНЕ РАДОВЕ,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ОСЛОБАЂАЊЕ ПЛАЋАЊА ДОПРИНОСА АКО ЗАПОСЛЕ ОДРЕЂЕНЕ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КАТЕГОРИЈЕ НЕЗАПОСЛЕНИХ ЛИЦА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б) ПРОГРАМ “СТРУЧНА ПРАКСА”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ОБУКЕ ЗА ПОЗНАТОГ ПОСЛОДАВЦА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ОБУКЕ “ПУТ ДО УСПЕШНОГ ПРЕДУЗЕТНИКА”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ПРИВРЕДНА КОМОРА СРБИЈЕ СА МРЕЖОМ</a:t>
            </a:r>
            <a:endParaRPr lang="en-U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РЕГИОНАЛНИХ </a:t>
            </a:r>
            <a:r>
              <a:rPr lang="en-U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ПРИВРЕДНИХ</a:t>
            </a:r>
            <a:r>
              <a:rPr lang="en-U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КОМОРА - ПКС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ОДБОР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 МАЛА И СРЕДЊА ПРЕДУЗЕЋА – 35 ЧЛАНОВА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ФОРУМ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МСПП – 55 ЧЛАНОВА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а)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ДОБИЈАЊЕ УВЕРЕЊА, ПОТВРДА И ДРУГИХ ИСПРАВА ЗА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ПОТРЕБЕ ПОСЛОВАЊА МСП: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О ДОМАЋЕМ ПОРЕКЛУ РОБЕ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ДА СЕ ОДРЕЂЕНА РОБА НЕ ПРОИЗВОДИ У Р.СРБИЈИ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ИЗДАВАЊЕ ТИР ТАБЛИЦА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ОВЕРЕ ОДРЕЂЕНИХ ИСПРАВА ЗА УВОЗ И ИЗВОЗ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б)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БЕСПЛАТНЕ УСЛУГЕ И СЕРВИСНЕ ИНФОРМАЦИЈЕ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 О БОНИТЕТУ,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КОРИШЋЊЕ БАЗЕ ПОДАТАКА, БЕРЗАНСКЕ И КОНЈУКТУРНЕ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ИНФОРМАЦИЈЕ...).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96863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АГЕНЦИЈА ЗА ПРИВРЕДНЕ РЕГИСТРЕ – АПР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ОСНИВАЊЕМ АПР-а 2004 ГОДИНЕ УНАПРЕЂЕН ЈЕ ПОСЛОВНИ АМБИЈЕНТ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И ОЛАКШАНО ПОСЛОВАЊЕ ТАКО ШТО ЈЕ: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ОЛАКШАНО ОСНИВАЊЕ ПРЕДУЗЕЋА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ТЈ. ПОЧЕТАК ОБАВЉАЊА ДЕЛАТ.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СКРАЋЕНО ВРЕМЕ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РЕГИСТРОВАЊЕ ПРЕДУЗЕЋА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ОЛАКШАНО И ГАШЕЊЕ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ПРЕДУЗЕЋА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СМАЊЕНЕ АДМИНИСТРАТИВНЕ ПРОЦЕДУРЕ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ВЕЋА ПРАВНА СИГУРНОСТ У ОДРЕЂЕНИМ АСПЕКТИМА ПОСЛОВАЊА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ЕЛЕКТРОНСКА ПРИЈАВА ЗА ОСНИВАЊЕ РАДЊИ ОД 2008. ГОДИНЕ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ЈЕДНОШАЛТЕРСКИ СИСТЕМ ОД 2009. ГОДИНЕ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96863"/>
            <a:ext cx="19110325" cy="12617450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АПР ВОДИ И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РЕГИСТРЕ: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ПРИВРЕДНИХ ДРУШТАВА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ПРЕДУЗЕТНИКА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ЗАЛОЖНОГ ПРАВА НА ПОКРЕТНИМ СТВАРИМА И ПРАВИМА (2005. Г.)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ФИНАНСИЈСКИХ ИЗВЕШТАЈА И ПОДАТАКА О БОНИТЕТУ (2010. Г.)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ФИНАНСИЈСКОГ ЛИЗИНГА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                                                                   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10.3.                      ИНСТРУМЕНТИ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</a:t>
            </a: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ПОДРШКУ ПРЕДУЗЕТНИЦИМА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ШИРОКА ЛЕПЕЗА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РАЗЛИЧИТИХ ИНСТРУМЕНАТА,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ПРИМЕНА ПОЈЕДИНАЧНОГ ИНСТРУМЕНТА ЗАВИСИЋЕ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ОД КОНКРЕТНЕ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СИТУАЦИЈЕ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ПОТРЕБА МСП И ИНТЕРЕСА  ДРЖАВЕ,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ИНСТРУМЕНТИ СЕ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КОМБИНУЈУ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ПАРАЛЕЛНО ПРИМЕЊУЈУ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(НПР: ПРВО СЕ ПРИМЕЊУЈЕ “ОБУКА ЗА ПОЧЕТНИКЕ” А ТЕК ОНДА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“КРЕДИТИ ЗА ПОЧЕТНИКЕ”),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ПОСТОЈИ ЗНАЧАЈНА РАЗЛИКА У ЦИЉЕВИМА И НАМЕНИ ИНСТРУМЕНАТА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 ПОСТОЈИ ЈЕДИНСТВЕНА КЛАСИФИКАЦИЈА ИНСТРУМЕНАТА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10.3.1. САВЕТОДАВНО ИНФОРМАТИВНА </a:t>
            </a: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ПОДРШКА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ОБУКЕ ЗА ПОЧЕТНИКЕ У БИЗНИСУ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СПЕЦИЈАЛИСТИЧКЕ ОБУКЕ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ПОДРШКА ПОСЛОДАВЦИМА КРОЗ СУБВЕНЦИОНИСАНО ЗАПОШЉАВАЊЕ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ОБУКЕ ЗА ПОЗНАТОГ ПОСЛОДАВЦА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ОБУКЕ ЗА ПРИПРАВНИКЕ “ПРВА ШАНСА”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ПРОГРАМ “ СТРУЧНА ПРАКСА ЗА ИНВАЛИДЕ”...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НЕФИНАНСИЈСКА ПОДРШКА ПОСЛОДАВЦИМА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СЕЛЕКЦИЈА КАНДИДАТА ЗА ЗАПОШЉАВАЊЕ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ОРГАНИЗАЦИЈА САЈМА ЗАПОШЉАВАЊА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МЕЂУРЕГИОНАЛНО ПОСРЕДОВАЊЕ У ЗАПОШЉАВАЊУ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МЕНТОРИНГ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3" name="imgHvThumb" descr="view details"/>
          <p:cNvPicPr/>
          <p:nvPr/>
        </p:nvPicPr>
        <p:blipFill rotWithShape="1">
          <a:blip r:embed="rId2"/>
          <a:srcRect t="18317" b="18986"/>
          <a:stretch/>
        </p:blipFill>
        <p:spPr bwMode="auto">
          <a:xfrm>
            <a:off x="10269542" y="3440090"/>
            <a:ext cx="3286148" cy="235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САВЕТОДАВСТВО (КОНСАЛТИНГ)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ПРАВНИ,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ФИНАНСИЈСКИ,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ВЕЗИ ИНОВАЦИЈА И ПРОНАЛАЗАШТВА,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ЗА ИЗВОЗНИКЕ...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АЖ Н О !!!!!!!!!!!!!!!!!!!!!!!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САВЕТОДАВНО ИНФОРМАТИВНЕ АКТИВНОСТИ МОРАЈУ ДА БУДУ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ПРИЛАГОЂЕНЕ ПОТРЕБАМА КОРИСНИКА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- ПОСЛОДАВЦИМА (ВЛАСНИЦИМА МСП), АЛИ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- ПОЛАЗНИЦИМА (ПОЧЕТНИЦИМА И НОВОЗАПОСЛЕНИМ ЛИЦИМА)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ДА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ОМОГУЋЕ ШТО ВИШЕ ПРАКТИЧНИХ ЗНАЊА И ВЕШТИНА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КОЈИ ЋЕ МОЋИ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ДА СЕ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ПРИМЕНЕ У ПОСЛУ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ТАКЕ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ДОПРИНЕСУ УНАПРЕЂЕЊУ ПОСЛОВАЊА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МСП И ПРЕДУЗЕТНИКА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    </a:t>
            </a:r>
            <a:r>
              <a:rPr lang="sr-Cyrl-CS" sz="1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КРЕДИТИ ЗА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ПОДСТИЦАЊЕ РАВНОМЕРНОГ ЕКОНОМСКОГ РАЗВОЈА: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-  ЗА ПРЕДУЗЕЋА У НЕРАЗВИЈЕНИМ ОПШТИНАМА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-  ЗА РАДНО ИНТЕЗИВНЕ ГРАНЕ  ПРЕРАЂИВ. ИНДУСТР. 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НЕРАЗВИЈЕНИМ ОПШТИНАМА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-  ЗА ПОДСТИЦАЊЕ ЗАПОШЉАВАЊА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У ДЕВАСТИРАНИМ ПОДРУЧЈИМА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ЦИЉЕВИ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ИНСТИТУЦИОНАЛНЕ ПОДРШКЕ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ОМОГУЋИТИ ПОМОЋ И ПОДРШКУ </a:t>
            </a: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НА САМОМ ПОЧЕТКУ</a:t>
            </a:r>
          </a:p>
          <a:p>
            <a:pPr marL="441998" indent="-441998" algn="just" eaLnBrk="1" hangingPunct="1">
              <a:buClr>
                <a:srgbClr val="00B0F0"/>
              </a:buClr>
              <a:buNone/>
              <a:defRPr/>
            </a:pPr>
            <a:r>
              <a:rPr lang="sr-Cyrl-CS" sz="3600" b="1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sr-Cyrl-CS" sz="3600" b="1" dirty="0" smtClean="0">
                <a:latin typeface="Book Antiqua" pitchFamily="18" charset="0"/>
              </a:rPr>
              <a:t>ОТПОЧИЊАЊА ДЕЛАТНОСТИ ТЈ.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ОНДА КАД ИМ ЈЕ И НАЈПОТРЕБНИЈА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ОМОГУЋИТИ </a:t>
            </a: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ПРИСТУП ФИНАНСИЈСКИМ СРЕДСТВИМА</a:t>
            </a:r>
            <a:endParaRPr lang="sr-Cyrl-CS" sz="48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None/>
              <a:defRPr/>
            </a:pP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    ПОД ПОВОЉНИЈИМ УСЛОВИМА</a:t>
            </a:r>
            <a:r>
              <a:rPr lang="sr-Cyrl-CS" sz="3600" b="1" dirty="0" smtClean="0">
                <a:latin typeface="Book Antiqua" pitchFamily="18" charset="0"/>
              </a:rPr>
              <a:t> НЕГО ШТО НУДЕ ПОСЛОВНЕ БАНКЕ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 </a:t>
            </a: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ОБУЧИТИ И ЕДУК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ВАТИ </a:t>
            </a:r>
            <a:r>
              <a:rPr lang="sr-Cyrl-CS" sz="3600" b="1" dirty="0" smtClean="0">
                <a:solidFill>
                  <a:srgbClr val="FF0000"/>
                </a:solidFill>
                <a:latin typeface="Book Antiqua" pitchFamily="18" charset="0"/>
              </a:rPr>
              <a:t>ПРЕДУЗЕТНИКЕ</a:t>
            </a:r>
            <a:r>
              <a:rPr lang="sr-Cyrl-CS" sz="3600" b="1" dirty="0" smtClean="0">
                <a:latin typeface="Book Antiqua" pitchFamily="18" charset="0"/>
              </a:rPr>
              <a:t> И ЗАПОСЛЕНЕ  ПО</a:t>
            </a:r>
          </a:p>
          <a:p>
            <a:pPr marL="441998" indent="-441998"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РАЗЛИЧИТИМ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ПИТАЊИМА ОТПОЧИЊАЊА И ДАЉЕГ ПОСЛОВАЊА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2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10.3.2. КРЕДИТНА </a:t>
            </a:r>
            <a:r>
              <a:rPr lang="sr-Cyrl-CS" sz="2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ПОДРШКА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None/>
              <a:defRPr/>
            </a:pPr>
            <a:r>
              <a:rPr lang="sr-Cyrl-CS" sz="1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    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КРЕДИТНА ПОДРШКА ЈЕ  УСМЕРЕНА НА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ПОЧЕТАК,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ОДРЖАВАЊЕ ПРОИЗВОДЊЕ </a:t>
            </a: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УНАПРЕЂЕЊЕ ПРОИЗВОДЊЕ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КРЕДИТИ ЗА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ПОЧЕТНИКЕ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 ПОСЛУ (СТАРТ АП КРЕДИТИ)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КРАТКОРОЧНИ КРЕДИТИ ЗА ПОВРЕМЕНА ОБРТНА СРЕДСТВА У ЦИЉУ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ПОВЕЋАЊА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КОНКУРЕНТНОСТИ И ЛИКВИДНОСТИ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ИНВЕСТИЦИОНИ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КРЕДИТИ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КРАТКОРОЧНИ КРЕДИТИ ЗА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ИЗВОЗНИКЕ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ГАРАНЦИЈЕ И ОСИГУРАЊЕ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ПРВЕНСТВЕНО СЛУЖЕ  ЗА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ПОДРШКУ ПЛАСМАНУ И ПРОДАЈИ ПРОИЗВОДА И УСЛУГА,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ПОСЕБНО НА ИНОСТРАНОМ ТРЖИШТУ.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ЦИЉ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ОВОГ ВИДА ПОДРШКЕ: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ПОВЕЋАЊЕ СИГУРНОСТИ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ПОСЛОВАЊУ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ПОКРИВАЊЕ РИЗИКА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ГАРАНЦИЈЕ ЗА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ИЗВОЗНИКЕ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ГАРАНЦИЈЕ ЗА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ПРАВНА ЛИЦА И ПРЕДУЗЕТНИКЕ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ОСИГУРАЊЕ ОД КОМЕРЦ. И НЕКОМЕРЦИЈАЛНИХ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РИЗИКА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ФАКТОРИНГ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 УСТУПАЊЕ ПОТРАЖИВАЊА ЗА ИСПОРУЧЕНУ РОБУ, ТЈ.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ПРЕДУЗЕЋЕ ДА НАПЛАТИ РОБУ ПРЕ ДОСПЕЋА РОКА ЗА НАПЛАТУ)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2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10.3.3. ОСТАЛИ </a:t>
            </a:r>
            <a:r>
              <a:rPr lang="sr-Cyrl-CS" sz="2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ИНСТРУМЕНТИ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БЕСПОВРАТНА СРЕДСТВА ЗА БРЗОРАСТУЋА МСП – “ПОСЛОВНЕ ГАЗЕЛЕ”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БЕСПОВРАТНА СРЕДСТВА ЗА ИНВЕСТИТОРЕ ( ПО НОВООТВОРЕНОМ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РАДНОМ МЕСТУ, СТИМУЛИШУ СЕ СТРАНИ ИНВЕСТИТОРИ)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БЕСПОВРАТНА СРЕДСТВА ЗА ИЗВОЗНИКЕ (ЗА: САЈАМСКЕ НАСТУПЕ,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ИСТРАЖИВАЊА ИНО ТРЖИШТА, ПРОМО МАТЕРИЈАЛЕ...)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ОСЛОБАЂАЊЕ ПОСЛОДАВЦА ОД ПЛАЋАЊА ДОПРИНОСА ЗА СОЦИЈАЛНО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ОСИГУРАЊЕ ( ЗА ПОСЕБНО ОСЕТЉИВЕ КАТЕГОРИЈЕ НЕЗАПОСЛ)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СУБВЕНЦИЈЕ ЗА ЗАПОШЉАВАЊЕ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ЗА САМОЗАПОШЉАВАЊЕ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ЗА ОТВАРАЊЕ НОВИХ РАДНИХ МЕСТА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68257"/>
            <a:ext cx="19110325" cy="12523832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2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10.3.4.   ПОСЕБНИ </a:t>
            </a:r>
            <a:r>
              <a:rPr lang="sr-Cyrl-CS" sz="2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ПРОГРАМИ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ПОДРШКЕ ПРЕДУЗЕТНИШТВУ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 РАЗВОЈА КОНКУРЕНТНОСТИ И ПРОМОЦИЈУ ИЗВОЗА - СЕЦЕП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 АКЦЕНАТ ЈЕ НА РАЗВОЈУ КЛАСТЕРА, РАЗВОЈУ ДОБАВЉАЧА И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УНАПРЕЂЕЊУ  ИЗВОЗНИХ СПОСОБНОСТИ СРПСКИХ МСП),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ОКВИРНИ ПРОГРАМ ЕУ ЗА</a:t>
            </a:r>
          </a:p>
          <a:p>
            <a:pPr marL="441998" indent="-441998"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КОНКУРЕНТНОСТ И ИНОВАТИВНОСТ – ЦИП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ЕВРОПСКА МРЕЖА ПРЕДУЗЕТНИШТВА – ЕЕН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288" y="8440750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74" y="8369312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70004" y="8369312"/>
            <a:ext cx="3571900" cy="342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68257"/>
            <a:ext cx="19110325" cy="12523832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2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10.3.4.   ПОСЕБНИ </a:t>
            </a:r>
            <a:r>
              <a:rPr lang="sr-Cyrl-CS" sz="2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ПРОГРАМИ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ПОДРШКЕ ПРЕДУЗЕТНИШТВУ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СЕДМИ ОКВИРНИ ПРОГРАМ ЗА ИСТРАЖИВАЊЕ,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ТЕХНОЛОШКИ    РАЗВОЈ И ОГЛЕДНЕ АКТИВНОСТИ – ФП 17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(СУШТИНА: ПРИМЕНА НАУЧНИХ ЗНАЊА У ПРИВРЕДИ)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ПОДРШКА РАЗВОЈУ МСПП У Р. СРБИЈИ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(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ФИНАНСИРА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ЕУ КРОЗ ИПА ПРОГРАМ 2012;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СПРОВОДИ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ЕБРД;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ГЛАВНИ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КОРИСНИК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МИНИСТАРСТВО ПРИВРЕДЕ;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ВРЕДНОСТ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3,5 МИЛИОНА ЕВРА;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ПЕРИОД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ЈУН 2013-2016 ГОДИНЕ)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10.4. ИНСТИТУЦИОНАЛНА ПОДРШКА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СЕКТОРУ МСПП У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РЕПУБЛИЦИ СРПСКОЈ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ДОБИЈА НА ЗНАЧАЈУ ОД 2002. ГОДИНЕ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ДОНОШЕЊЕМ “ПРОГРАМА РАЗВОЈА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МАЛЕ ПРИВРЕДЕ ЗА ПЕРИОД 2002-2002. ГОДИНЕ”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ДОНЕТЕ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 СТРАТЕГИЈЕ РАЗВОЈА МСП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ИНСТИТУЦИЈЕ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МИНИСТРАРСТВО ИНДУСТРИЈЕ,ЕНЕРГЕТИКЕ И РУДАРСТВА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РЕПУБЛИЧКА АГЕНЦИЈА ЗА РАЗВОЈ МСП – РАРС (координирајуће тело)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ИНВЕСТИЦИОНО РАЗВОЈНА БАНКА РС – ИРБ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ГАРАНТНИ ФОНД Р.СРПСКЕ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ПРИВРЕДНА КОМОРА Р.СРПСКЕ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ЗАНАТСКО ПРЕДУЗЕТНИЧКА КОМОРА РС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ЛОКАЛНЕ РАЗВОЈНЕ АГЕНЦИЈЕ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- ОПШТИНСКА ОДЕЛЕЊА ЗА ЛОКАЛНО ЕКОНОМСКИ РАЗВОЈ - ЛЕР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1112" y="5583230"/>
            <a:ext cx="6429420" cy="208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520700"/>
            <a:ext cx="15128875" cy="2616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>
          <a:xfrm>
            <a:off x="796925" y="3136900"/>
            <a:ext cx="8121650" cy="43878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918310EF-FE52-40C1-88B1-75AC72E1C80F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7893" name="Picture 2" descr="d:\dokumenta\222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84525" y="-2779713"/>
            <a:ext cx="25479375" cy="1872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dokumenta\ААААААААААААААААААА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19110324" cy="1316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96925"/>
            <a:ext cx="19110325" cy="12095163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10.5. ИНСТИТУЦИОНАЛНА ПОДРШКА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СЕКТОРУ МСПП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ЦРНОЈ ГОРИ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21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КЉУЧНА МЕСТА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ИНСТИТУЦИОНАЛНОЈ ИНФРАСТРУКТУРИ ЗА ПОДРШКУ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СЕКТОРУ МСП СУ: МИНИСТРАСТВО ЕКОНОМИЈЕ И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ДИРЕКЦИЈА ЗА РАЗВОЈ МСП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НАЈВАЖНИЈА ФИНАНС. ИНСТИТУЦИЈА ЈЕ ИНВЕСТИЦИОНО РАЗВОЈНИ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ФОНД ЦГ- ИРФЦГ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ДЕЛУЈЕ И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МРЕЖА ОД 11 РЕГИОНАЛНИХ И ЛОКАЛНИХ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ПОСЛОВНИХ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ЦЕНТАРА, ПРВЕНСТВЕНО ЗА САВЕТОДАВНЕ УСЛУГЕ,  ПОСЛОВНЕ ИНФОР-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МАЦИЈЕ И ОБУКЕ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ДОНЕТО ЈЕ НЕКОЛИКО </a:t>
            </a: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СТРАТЕШКИХ ДОКУМЕНАТА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 ОВЕ ОБЛАСТИ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(СТРАТЕГИЈЕ РАЗВОЈА МСП ЗА ПЕРИОДЕ 2007-2010. И 2011-2013.)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en-U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endParaRPr lang="en-US" sz="1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11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3074" name="Picture 2" descr="http://www.irfcg.me/images/modules/logo8.png"/>
          <p:cNvPicPr>
            <a:picLocks noChangeAspect="1" noChangeArrowheads="1"/>
          </p:cNvPicPr>
          <p:nvPr/>
        </p:nvPicPr>
        <p:blipFill>
          <a:blip r:embed="rId2"/>
          <a:srcRect r="86256" b="-1352"/>
          <a:stretch>
            <a:fillRect/>
          </a:stretch>
        </p:blipFill>
        <p:spPr bwMode="auto">
          <a:xfrm>
            <a:off x="14484384" y="4692423"/>
            <a:ext cx="1785950" cy="149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70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 САВРЕМЕНИ </a:t>
            </a:r>
            <a:r>
              <a:rPr lang="sr-Cyrl-CS" sz="7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ВИДОВИ</a:t>
            </a:r>
            <a:r>
              <a:rPr lang="sr-Cyrl-CS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ПОВЕЗИВАЊА </a:t>
            </a:r>
            <a:r>
              <a:rPr lang="sr-Cyrl-CS" sz="7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МСП,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ПРЕДУЗЕТНИКА (МСПП) И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НОВИ </a:t>
            </a:r>
            <a:r>
              <a:rPr lang="sr-Cyrl-CS" sz="7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ВИДОВИ</a:t>
            </a:r>
            <a:r>
              <a:rPr lang="sr-Cyrl-CS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ФИНАНСИРАЊА </a:t>
            </a:r>
            <a:r>
              <a:rPr lang="sr-Cyrl-CS" sz="7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ОВОГ СЕКТОРА</a:t>
            </a:r>
            <a:endParaRPr lang="sr-Cyrl-CS" sz="77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5700" b="1" dirty="0" smtClean="0">
                <a:latin typeface="Book Antiqua" pitchFamily="18" charset="0"/>
              </a:rPr>
              <a:t>ПОСЛОВНИ ИНКУБАТОРИ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57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5700" b="1" dirty="0" smtClean="0">
                <a:latin typeface="Book Antiqua" pitchFamily="18" charset="0"/>
              </a:rPr>
              <a:t>КЛАСТЕРИ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57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5700" b="1" dirty="0" smtClean="0">
                <a:latin typeface="Book Antiqua" pitchFamily="18" charset="0"/>
              </a:rPr>
              <a:t>САРАДЊА СА ВЕЛИКИМ ПРЕДУЗЕЋИМА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57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5700" b="1" dirty="0" smtClean="0">
                <a:latin typeface="Book Antiqua" pitchFamily="18" charset="0"/>
              </a:rPr>
              <a:t>ФОНДОВИ РИЗИЧНОГ КАПИТАЛА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57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5700" b="1" dirty="0" smtClean="0">
                <a:latin typeface="Book Antiqua" pitchFamily="18" charset="0"/>
              </a:rPr>
              <a:t>ПОСЛОВНИ АНЂЕЛИ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3C5068-2435-4D08-9CF3-0EA30406B2D4}" type="slidenum">
              <a:rPr lang="es-ES" smtClean="0"/>
              <a:pPr/>
              <a:t>39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lnSpcReduction="1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НИВОИ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ИНСТИТУЦИОНАЛНЕ ПОДРШКЕ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 </a:t>
            </a:r>
            <a:r>
              <a:rPr lang="sr-Cyrl-CS" sz="4800" b="1" dirty="0" smtClean="0">
                <a:latin typeface="Book Antiqua" pitchFamily="18" charset="0"/>
              </a:rPr>
              <a:t>МЕЂУНАРОДНИ,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4800" b="1" dirty="0" smtClean="0"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800" b="1" dirty="0" smtClean="0">
                <a:latin typeface="Book Antiqua" pitchFamily="18" charset="0"/>
              </a:rPr>
              <a:t> НАЦИОНАЛНИ (ДРЖАВНИ),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48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4800" b="1" dirty="0" smtClean="0">
                <a:latin typeface="Book Antiqua" pitchFamily="18" charset="0"/>
              </a:rPr>
              <a:t>  РЕГИОНАЛНИ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48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4800" b="1" dirty="0" smtClean="0">
                <a:latin typeface="Book Antiqua" pitchFamily="18" charset="0"/>
              </a:rPr>
              <a:t>  ЛОКАЛНИ – ГРАДОВИ И ОПШТИНЕ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pic>
        <p:nvPicPr>
          <p:cNvPr id="86018" name="Picture 2" descr="&amp;Rcy;&amp;iecy;&amp;zcy;&amp;ucy;&amp;lcy;&amp;tcy;&amp;acy;&amp;tcy; &amp;scy;&amp;lcy;&amp;icy;&amp;kcy;&amp;acy; &amp;zcy;&amp;acy; &amp;iecy;&amp;vcy;&amp;rcy;&amp;ocy;&amp;p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04" y="3582966"/>
            <a:ext cx="3000396" cy="2033237"/>
          </a:xfrm>
          <a:prstGeom prst="rect">
            <a:avLst/>
          </a:prstGeom>
          <a:noFill/>
        </p:spPr>
      </p:pic>
      <p:pic>
        <p:nvPicPr>
          <p:cNvPr id="86020" name="Picture 4" descr="&amp;Rcy;&amp;iecy;&amp;zcy;&amp;ucy;&amp;lcy;&amp;tcy;&amp;acy;&amp;tcy; &amp;scy;&amp;lcy;&amp;icy;&amp;kcy;&amp;acy; &amp;zcy;&amp;acy; &amp;gcy;&amp;lcy;&amp;ocy;&amp;bcy;&amp;u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5294" y="3582966"/>
            <a:ext cx="2133600" cy="2143125"/>
          </a:xfrm>
          <a:prstGeom prst="rect">
            <a:avLst/>
          </a:prstGeom>
          <a:noFill/>
        </p:spPr>
      </p:pic>
      <p:sp>
        <p:nvSpPr>
          <p:cNvPr id="86022" name="AutoShape 6" descr="&amp;Rcy;&amp;iecy;&amp;zcy;&amp;ucy;&amp;lcy;&amp;tcy;&amp;acy;&amp;tcy; &amp;scy;&amp;lcy;&amp;icy;&amp;kcy;&amp;acy; &amp;zcy;&amp;acy; &amp;scy;&amp;rcy;&amp;bcy;&amp;icy;&amp;jsercy;&amp;acy; &amp;kcy;&amp;acy;&amp;r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AutoShape 10" descr="&amp;Rcy;&amp;iecy;&amp;zcy;&amp;ucy;&amp;lcy;&amp;tcy;&amp;acy;&amp;tcy; &amp;scy;&amp;lcy;&amp;icy;&amp;kcy;&amp;acy; &amp;zcy;&amp;acy; &amp;zcy;&amp;lcy;&amp;acy;&amp;tcy;&amp;icy;&amp;bcy;&amp;ocy;&amp;rcy;&amp;scy;&amp;kcy;&amp;icy; &amp;ocy;&amp;kcy;&amp;rcy;&amp;u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8" name="AutoShape 12" descr="&amp;Rcy;&amp;iecy;&amp;zcy;&amp;ucy;&amp;lcy;&amp;tcy;&amp;acy;&amp;tcy; &amp;scy;&amp;lcy;&amp;icy;&amp;kcy;&amp;acy; &amp;zcy;&amp;acy; &amp;zcy;&amp;lcy;&amp;acy;&amp;tcy;&amp;icy;&amp;bcy;&amp;ocy;&amp;rcy;&amp;scy;&amp;kcy;&amp;icy; &amp;ocy;&amp;kcy;&amp;rcy;&amp;u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0" name="AutoShape 14" descr="&amp;Rcy;&amp;iecy;&amp;zcy;&amp;ucy;&amp;lcy;&amp;tcy;&amp;acy;&amp;tcy; &amp;scy;&amp;lcy;&amp;icy;&amp;kcy;&amp;acy; &amp;zcy;&amp;acy; &amp;zcy;&amp;lcy;&amp;acy;&amp;tcy;&amp;icy;&amp;bcy;&amp;ocy;&amp;rcy;&amp;scy;&amp;kcy;&amp;icy; &amp;ocy;&amp;kcy;&amp;rcy;&amp;u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32" name="Picture 16" descr="&amp;Rcy;&amp;iecy;&amp;zcy;&amp;ucy;&amp;lcy;&amp;tcy;&amp;acy;&amp;tcy; &amp;scy;&amp;lcy;&amp;icy;&amp;kcy;&amp;acy; &amp;zcy;&amp;acy; &amp;zcy;&amp;lcy;&amp;acy;&amp;tcy;&amp;icy;&amp;bcy;&amp;ocy;&amp;rcy;&amp;scy;&amp;kcy;&amp;icy; &amp;ocy;&amp;kcy;&amp;rcy;&amp;ucy;&amp;gcy;"/>
          <p:cNvPicPr>
            <a:picLocks noChangeAspect="1" noChangeArrowheads="1"/>
          </p:cNvPicPr>
          <p:nvPr/>
        </p:nvPicPr>
        <p:blipFill>
          <a:blip r:embed="rId4"/>
          <a:srcRect l="22449" r="26531" b="16181"/>
          <a:stretch>
            <a:fillRect/>
          </a:stretch>
        </p:blipFill>
        <p:spPr bwMode="auto">
          <a:xfrm>
            <a:off x="10555294" y="6297610"/>
            <a:ext cx="3155697" cy="2903242"/>
          </a:xfrm>
          <a:prstGeom prst="rect">
            <a:avLst/>
          </a:prstGeom>
          <a:noFill/>
        </p:spPr>
      </p:pic>
      <p:pic>
        <p:nvPicPr>
          <p:cNvPr id="86034" name="Picture 18" descr="&amp;Rcy;&amp;iecy;&amp;zcy;&amp;ucy;&amp;lcy;&amp;tcy;&amp;acy;&amp;tcy; &amp;scy;&amp;lcy;&amp;icy;&amp;kcy;&amp;acy; &amp;zcy;&amp;acy; &amp;khcy;&amp;iecy;&amp;rcy;&amp;tscy;&amp;iecy;&amp;gcy;&amp;ocy;&amp;vcy;&amp;icy;&amp;n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27260" y="6440486"/>
            <a:ext cx="3000397" cy="2660017"/>
          </a:xfrm>
          <a:prstGeom prst="rect">
            <a:avLst/>
          </a:prstGeom>
          <a:noFill/>
        </p:spPr>
      </p:pic>
      <p:pic>
        <p:nvPicPr>
          <p:cNvPr id="86036" name="Picture 20" descr="&amp;Rcy;&amp;iecy;&amp;zcy;&amp;ucy;&amp;lcy;&amp;tcy;&amp;acy;&amp;tcy; &amp;scy;&amp;lcy;&amp;icy;&amp;kcy;&amp;acy; &amp;zcy;&amp;acy; &amp;ucy;&amp;zhcy;&amp;icy;&amp;tscy;&amp;iecy;"/>
          <p:cNvPicPr>
            <a:picLocks noChangeAspect="1" noChangeArrowheads="1"/>
          </p:cNvPicPr>
          <p:nvPr/>
        </p:nvPicPr>
        <p:blipFill>
          <a:blip r:embed="rId6"/>
          <a:srcRect b="12821"/>
          <a:stretch>
            <a:fillRect/>
          </a:stretch>
        </p:blipFill>
        <p:spPr bwMode="auto">
          <a:xfrm>
            <a:off x="6197576" y="10155262"/>
            <a:ext cx="2786082" cy="2428893"/>
          </a:xfrm>
          <a:prstGeom prst="rect">
            <a:avLst/>
          </a:prstGeom>
          <a:noFill/>
        </p:spPr>
      </p:pic>
      <p:pic>
        <p:nvPicPr>
          <p:cNvPr id="86038" name="Picture 22" descr="&amp;Rcy;&amp;iecy;&amp;zcy;&amp;ucy;&amp;lcy;&amp;tcy;&amp;acy;&amp;tcy; &amp;scy;&amp;lcy;&amp;icy;&amp;kcy;&amp;acy; &amp;zcy;&amp;acy; &amp;chcy;&amp;acy;&amp;jsercy;&amp;iecy;&amp;tcy;&amp;icy;&amp;ncy;&amp;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6916" y="10512452"/>
            <a:ext cx="4071966" cy="2035983"/>
          </a:xfrm>
          <a:prstGeom prst="rect">
            <a:avLst/>
          </a:prstGeom>
          <a:noFill/>
        </p:spPr>
      </p:pic>
      <p:pic>
        <p:nvPicPr>
          <p:cNvPr id="86040" name="Picture 24" descr="&amp;Rcy;&amp;iecy;&amp;zcy;&amp;ucy;&amp;lcy;&amp;tcy;&amp;acy;&amp;tcy; &amp;scy;&amp;lcy;&amp;icy;&amp;kcy;&amp;acy; &amp;zcy;&amp;acy; &amp;pcy;&amp;rcy;&amp;icy;&amp;bcy;&amp;ocy;&amp;jser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69476" y="10298138"/>
            <a:ext cx="3357586" cy="223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82029D4A-F080-4076-B541-EC6EF5ADEA8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11.1.  ПОСЛОВНИ (БИЗНИС) ИНКУБАТОРИ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20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latin typeface="Book Antiqua" pitchFamily="18" charset="0"/>
              </a:rPr>
              <a:t>ОРГАНИЗОВАН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ПРОСТОР</a:t>
            </a:r>
            <a:r>
              <a:rPr lang="sr-Cyrl-CS" sz="14400" b="1" dirty="0" smtClean="0">
                <a:latin typeface="Book Antiqua" pitchFamily="18" charset="0"/>
              </a:rPr>
              <a:t> НАМЕЊЕН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ПОЧЕТНИЦИМА</a:t>
            </a:r>
            <a:r>
              <a:rPr lang="sr-Cyrl-CS" sz="14400" b="1" dirty="0" smtClean="0">
                <a:latin typeface="Book Antiqua" pitchFamily="18" charset="0"/>
              </a:rPr>
              <a:t> У ПОСЛУ, ГДЕ ЋЕ ОНИ,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УЗ СТРУЧНУ ПОМОЋ И САВЕТЕ</a:t>
            </a:r>
            <a:r>
              <a:rPr lang="sr-Cyrl-CS" sz="14400" b="1" dirty="0" smtClean="0">
                <a:latin typeface="Book Antiqua" pitchFamily="18" charset="0"/>
              </a:rPr>
              <a:t>, ПОКУШАТИ ДА РАЗВИЈУ СВОЈУ ПРЕДУЗЕТ.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ИДЕЈУ И ПОСАО И ТАКО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ЛАКШЕ ОПСТАНУ НА ТРЖИШТУ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Cyrl-CS" sz="14400" b="1" dirty="0" smtClean="0">
                <a:latin typeface="Book Antiqua" pitchFamily="18" charset="0"/>
              </a:rPr>
              <a:t>ПОСЛОВНИ ИНКУБАТОРИ СУ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ЈЕДАН ОД ИНСТРУМЕНАТА РАЗВОЈА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ПОДРШКЕ</a:t>
            </a:r>
            <a:r>
              <a:rPr lang="sr-Cyrl-CS" sz="14400" b="1" dirty="0" smtClean="0">
                <a:latin typeface="Book Antiqua" pitchFamily="18" charset="0"/>
              </a:rPr>
              <a:t> СЕКТОРУ МСПП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sr-Cyrl-CS" sz="14400" b="1" dirty="0" smtClean="0">
                <a:latin typeface="Book Antiqua" pitchFamily="18" charset="0"/>
              </a:rPr>
              <a:t>КОМЕ СУ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НАМЕЊЕНИ</a:t>
            </a:r>
            <a:r>
              <a:rPr lang="sr-Cyrl-CS" sz="14400" b="1" dirty="0" smtClean="0">
                <a:latin typeface="Book Antiqua" pitchFamily="18" charset="0"/>
              </a:rPr>
              <a:t>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ПОЧЕТНИЦИМА, НОВООТВОРЕНИМ МСП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ЗАШТО ПОЧЕТНИЦИМА</a:t>
            </a:r>
            <a:r>
              <a:rPr lang="sr-Cyrl-CS" sz="14400" b="1" dirty="0" smtClean="0">
                <a:latin typeface="Book Antiqua" pitchFamily="18" charset="0"/>
              </a:rPr>
              <a:t>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ЗАТО ШТО ЈЕ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ПОЧЕТАК НАЈКРИТИЧНИЈА ФАЗА  </a:t>
            </a:r>
            <a:r>
              <a:rPr lang="sr-Cyrl-CS" sz="14400" b="1" dirty="0" smtClean="0">
                <a:latin typeface="Book Antiqua" pitchFamily="18" charset="0"/>
              </a:rPr>
              <a:t>У РАДУ МСП И ЗАТО ШТО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СУ ПОЧЕТНИЦИ У ПОСЛУ ПОСЕБНО “РАЊИВИ”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964407" y="4617244"/>
            <a:ext cx="1928813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163" y="3725863"/>
            <a:ext cx="2428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288" y="5583238"/>
            <a:ext cx="18842037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-821532" y="4617244"/>
            <a:ext cx="1643063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868738"/>
            <a:ext cx="19110325" cy="71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96FDAAB3-B2B6-497E-965E-063B8839BD4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6000" b="1" dirty="0" smtClean="0">
                <a:latin typeface="Book Antiqua" pitchFamily="18" charset="0"/>
              </a:rPr>
              <a:t>ШТА ЈЕ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ЦИЉ</a:t>
            </a:r>
            <a:r>
              <a:rPr lang="sr-Cyrl-CS" sz="16000" b="1" dirty="0" smtClean="0">
                <a:latin typeface="Book Antiqua" pitchFamily="18" charset="0"/>
              </a:rPr>
              <a:t> ЊИХОВОГ ПОСТОЈАЊА?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-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ОПСТАНАК </a:t>
            </a:r>
            <a:r>
              <a:rPr lang="sr-Cyrl-CS" sz="16000" b="1" dirty="0" smtClean="0">
                <a:latin typeface="Book Antiqua" pitchFamily="18" charset="0"/>
              </a:rPr>
              <a:t>ПОЧЕТНИКА НА ТРЖИШТУ КРОЗ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ЊИХОВО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ОСПОСОБЉАВАЊЕ</a:t>
            </a:r>
            <a:r>
              <a:rPr lang="sr-Cyrl-CS" sz="16000" b="1" dirty="0" smtClean="0">
                <a:latin typeface="Book Antiqua" pitchFamily="18" charset="0"/>
              </a:rPr>
              <a:t>;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-  ДА “ПРОИЗВЕДУ” УСПЕШНА ПРЕДУЗЕЋА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КАКО СЕ МЕРИ УСПЕШНОСТ </a:t>
            </a:r>
            <a:r>
              <a:rPr lang="sr-Cyrl-CS" sz="16000" b="1" dirty="0" smtClean="0">
                <a:latin typeface="Book Antiqua" pitchFamily="18" charset="0"/>
              </a:rPr>
              <a:t>ЈЕДНОГ ИНКУБАТОРА?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КОЛИКО ЈЕ ИЗ ЊЕГА ИЗАШЛО УСПЕШНИХ</a:t>
            </a:r>
            <a:r>
              <a:rPr lang="sr-Cyrl-CS" sz="16000" b="1" dirty="0" smtClean="0">
                <a:latin typeface="Book Antiqua" pitchFamily="18" charset="0"/>
              </a:rPr>
              <a:t> И САМОСТАЛНИХ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ПРЕДУЗЕЋА.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КОЛИКО СЕ ОСТАЈЕ У ЊИМА?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ОБИЧНО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3-5 ГОДИНА </a:t>
            </a:r>
            <a:r>
              <a:rPr lang="sr-Cyrl-CS" sz="16000" b="1" dirty="0" smtClean="0">
                <a:latin typeface="Book Antiqua" pitchFamily="18" charset="0"/>
              </a:rPr>
              <a:t>ТЈ. ДО ОСАМОСТАЉИВАЊА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КОЛИКО ИХ ИМА?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ПРОЦЕНЕ: 2.500 У ЦЕЛОМ СВЕТУ ОД ТОГА ПРЕКО 900 У ЕУ ( 300 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НЕМАЧКОЈ)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FD3330D9-5468-40FF-90EC-69727B3A027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КОЛИКО ИХ ИМА У Р. СРБИЈИ?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15 СА 178 “СТАНАРА”- ПРЕДУЗЕЋА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5 СА  27 КОРИСНИКА И 290 ЗАПОСЛЕНИХ (Р. СРПСКА)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СВЕГА 2 СА 23 СТАНАРА (ЦГ)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КОЛИКО САМ ИНКУБАТОР ИМА ЗАПОСЛЕНИХ ( БЕЗ СТАНАРА) 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ПРОСЕЧНО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3-5 ЗАПОСЛЕНИХ </a:t>
            </a:r>
            <a:r>
              <a:rPr lang="sr-Cyrl-CS" sz="16000" b="1" dirty="0" smtClean="0">
                <a:latin typeface="Book Antiqua" pitchFamily="18" charset="0"/>
              </a:rPr>
              <a:t>( У Р.</a:t>
            </a:r>
            <a:r>
              <a:rPr lang="en-US" sz="16000" b="1" dirty="0" smtClean="0">
                <a:latin typeface="Book Antiqua" pitchFamily="18" charset="0"/>
              </a:rPr>
              <a:t> </a:t>
            </a:r>
            <a:r>
              <a:rPr lang="sr-Cyrl-CS" sz="16000" b="1" dirty="0" smtClean="0">
                <a:latin typeface="Book Antiqua" pitchFamily="18" charset="0"/>
              </a:rPr>
              <a:t>СРБИЈИ)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КО СУ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ОСНИВАЧИ</a:t>
            </a:r>
            <a:r>
              <a:rPr lang="sr-Cyrl-CS" sz="16000" b="1" dirty="0" smtClean="0">
                <a:latin typeface="Book Antiqua" pitchFamily="18" charset="0"/>
              </a:rPr>
              <a:t> 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ДРЖАВА, ЛОКАЛНА САМОУПРАВА, ПРИВАТНИ СЕКТОР, ОБРА-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ЗОВНЕ ИНСТИТУЦИЈЕ ; ПРИВАТНО ЈАВНО ПАРТНЕРСТВО;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ПРИНЦИП ОДРЖИВОСТИ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8C0BFD85-6581-40DE-AFFB-0DA5367CDE1C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 l="5135" r="32871" b="87075"/>
          <a:stretch>
            <a:fillRect/>
          </a:stretch>
        </p:blipFill>
        <p:spPr bwMode="auto">
          <a:xfrm>
            <a:off x="625412" y="868322"/>
            <a:ext cx="7358114" cy="17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 l="2278" r="27088"/>
          <a:stretch>
            <a:fillRect/>
          </a:stretch>
        </p:blipFill>
        <p:spPr bwMode="auto">
          <a:xfrm>
            <a:off x="625412" y="4154470"/>
            <a:ext cx="6643734" cy="14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/>
          <a:srcRect l="6240" t="3593" r="5361"/>
          <a:stretch>
            <a:fillRect/>
          </a:stretch>
        </p:blipFill>
        <p:spPr bwMode="auto">
          <a:xfrm>
            <a:off x="10483856" y="1082636"/>
            <a:ext cx="607223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2286" y="5297478"/>
            <a:ext cx="7923212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&amp;Rcy;&amp;iecy;&amp;zcy;&amp;ucy;&amp;lcy;&amp;tcy;&amp;acy;&amp;tcy; &amp;scy;&amp;lcy;&amp;icy;&amp;kcy;&amp;acy; &amp;zcy;&amp;acy; &amp;pcy;&amp;ocy;&amp;scy;&amp;lcy;&amp;ocy;&amp;vcy;&amp;ncy;&amp;icy; &amp;icy;&amp;ncy;&amp;kcy;&amp;ucy;&amp;bcy;&amp;acy;&amp;tcy;&amp;ocy;&amp;r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4106" y="9798072"/>
            <a:ext cx="5385064" cy="2301176"/>
          </a:xfrm>
          <a:prstGeom prst="rect">
            <a:avLst/>
          </a:prstGeom>
          <a:noFill/>
        </p:spPr>
      </p:pic>
      <p:pic>
        <p:nvPicPr>
          <p:cNvPr id="9" name="Picture 26" descr="&amp;Rcy;&amp;iecy;&amp;zcy;&amp;ucy;&amp;lcy;&amp;tcy;&amp;acy;&amp;tcy; &amp;scy;&amp;lcy;&amp;icy;&amp;kcy;&amp;acy; &amp;zcy;&amp;acy; &amp;pcy;&amp;ocy;&amp;scy;&amp;lcy;&amp;ocy;&amp;vcy;&amp;ncy;&amp;icy; &amp;icy;&amp;ncy;&amp;kcy;&amp;ucy;&amp;bcy;&amp;acy;&amp;tcy;&amp;ocy;&amp;r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24" y="6654800"/>
            <a:ext cx="3217610" cy="220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520700"/>
            <a:ext cx="15128875" cy="2616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136900"/>
            <a:ext cx="8121650" cy="43878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ADE24BDE-5912-48FE-925A-C8BD7BED0C7B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-30163"/>
            <a:ext cx="19189700" cy="1147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1163" y="11869738"/>
            <a:ext cx="16716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4000" b="1" dirty="0">
                <a:latin typeface="Book Antiqua" pitchFamily="18" charset="0"/>
                <a:cs typeface="+mn-cs"/>
              </a:rPr>
              <a:t>ПРИМЕР  ПОСЛОВНОГ  ИНКУБАТОРА</a:t>
            </a:r>
            <a:endParaRPr lang="en-US" sz="4000" b="1" dirty="0"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D4113AB4-CBBB-4454-B6C0-730E5C4E0B9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КАКВИ СУ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ДРУШТВЕНИ ТРОШКОВИ </a:t>
            </a:r>
            <a:r>
              <a:rPr lang="sr-Cyrl-CS" sz="16000" b="1" dirty="0" smtClean="0">
                <a:latin typeface="Book Antiqua" pitchFamily="18" charset="0"/>
              </a:rPr>
              <a:t>КРЕИРАЊА РАДНОГ МЕСТА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КРОЗ ИНКУБАТОРЕ?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МНОГО НИЖИ ОД ДРУГИХ ПРОГРАМА ЗА КРЕИРАЊА Р. МЕСТА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КАКВИ СУ ЕФЕКТИ ПОСТОЈАЊА ПОСЛОВНИХ ИНКУБАТОРА?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ИСТРАЖИВАЊА ПОКАЗУЈУ ДА  СУ МСП НАСТАЛА НА ОВАЈ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НАЧИН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МНОГО СТАБИЛНИЈА </a:t>
            </a:r>
            <a:r>
              <a:rPr lang="sr-Cyrl-CS" sz="16000" b="1" dirty="0" smtClean="0">
                <a:latin typeface="Book Antiqua" pitchFamily="18" charset="0"/>
              </a:rPr>
              <a:t>НЕГО ОД ОНИХ НАСТАЛИХ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ИЗВАН ИНКУБАТОРА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ШТА ЈЕ ПОСЕБНО ВАЖНО КОД ФОРМИРАЊА ОВИХ ИНКУБ. 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СЕЛЕКЦИЈА БУДУЋИХ КОРИСНИКА </a:t>
            </a:r>
            <a:r>
              <a:rPr lang="sr-Cyrl-CS" sz="16000" b="1" dirty="0" smtClean="0">
                <a:latin typeface="Book Antiqua" pitchFamily="18" charset="0"/>
              </a:rPr>
              <a:t>“СТАНАРА”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ИЗБОР РУКОВОДСТВА </a:t>
            </a:r>
            <a:r>
              <a:rPr lang="sr-Cyrl-CS" sz="16000" b="1" dirty="0" smtClean="0">
                <a:latin typeface="Book Antiqua" pitchFamily="18" charset="0"/>
              </a:rPr>
              <a:t>ЦЕНТРА (ИНКУБАТОРА)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85800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     </a:t>
            </a:r>
            <a:r>
              <a:rPr lang="sr-Cyrl-CS" sz="17600" b="1" dirty="0" smtClean="0">
                <a:solidFill>
                  <a:srgbClr val="C00000"/>
                </a:solidFill>
                <a:latin typeface="Book Antiqua" pitchFamily="18" charset="0"/>
              </a:rPr>
              <a:t>ИНКУБАТОРИ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</a:t>
            </a:r>
            <a:r>
              <a:rPr lang="sr-Cyrl-CS" sz="17600" b="1" dirty="0" smtClean="0">
                <a:solidFill>
                  <a:srgbClr val="C00000"/>
                </a:solidFill>
                <a:latin typeface="Book Antiqua" pitchFamily="18" charset="0"/>
              </a:rPr>
              <a:t>НОВА </a:t>
            </a:r>
            <a:r>
              <a:rPr lang="sr-Cyrl-CS" sz="17600" b="1" dirty="0" smtClean="0">
                <a:latin typeface="Book Antiqua" pitchFamily="18" charset="0"/>
              </a:rPr>
              <a:t>(МАЛА И СРЕДЊА ПРЕДУЗЕЋА)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       </a:t>
            </a:r>
            <a:r>
              <a:rPr lang="sr-Cyrl-CS" sz="17600" b="1" dirty="0" smtClean="0">
                <a:solidFill>
                  <a:srgbClr val="C00000"/>
                </a:solidFill>
                <a:latin typeface="Book Antiqua" pitchFamily="18" charset="0"/>
              </a:rPr>
              <a:t>НОВИ </a:t>
            </a:r>
            <a:r>
              <a:rPr lang="sr-Cyrl-CS" sz="17600" b="1" dirty="0" smtClean="0">
                <a:latin typeface="Book Antiqua" pitchFamily="18" charset="0"/>
              </a:rPr>
              <a:t>ПОСЛОВИ И НОВЕ ТЕХНОЛОГИЈЕ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                   </a:t>
            </a:r>
            <a:r>
              <a:rPr lang="sr-Cyrl-CS" sz="17600" b="1" dirty="0" smtClean="0">
                <a:solidFill>
                  <a:srgbClr val="C00000"/>
                </a:solidFill>
                <a:latin typeface="Book Antiqua" pitchFamily="18" charset="0"/>
              </a:rPr>
              <a:t>НОВА </a:t>
            </a:r>
            <a:r>
              <a:rPr lang="sr-Cyrl-CS" sz="17600" b="1" dirty="0" smtClean="0">
                <a:latin typeface="Book Antiqua" pitchFamily="18" charset="0"/>
              </a:rPr>
              <a:t>РАДНА МЕСТА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</a:t>
            </a:r>
            <a:r>
              <a:rPr lang="sr-Cyrl-CS" sz="16000" b="1" dirty="0" smtClean="0">
                <a:solidFill>
                  <a:srgbClr val="C00000"/>
                </a:solidFill>
                <a:latin typeface="Book Antiqua" pitchFamily="18" charset="0"/>
              </a:rPr>
              <a:t>КОРИСТ ЗА </a:t>
            </a:r>
            <a:r>
              <a:rPr lang="sr-Cyrl-CS" sz="16000" b="1" dirty="0" smtClean="0">
                <a:latin typeface="Book Antiqua" pitchFamily="18" charset="0"/>
              </a:rPr>
              <a:t>ПОЈЕДИНЦЕ, ЛОКАЛНУ СРЕДИНУ,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НАЦИОНАЛНУ ЕКОНОМИЈУ И ДРУШТВО УОПШТЕ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  </a:t>
            </a:r>
            <a:r>
              <a:rPr lang="sr-Cyrl-CS" sz="16000" b="1" dirty="0" smtClean="0">
                <a:latin typeface="Book Antiqua" pitchFamily="18" charset="0"/>
              </a:rPr>
              <a:t>       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</a:t>
            </a:r>
            <a:r>
              <a:rPr lang="sr-Cyrl-CS" sz="10300" b="1" dirty="0" smtClean="0">
                <a:latin typeface="Book Antiqua" pitchFamily="18" charset="0"/>
              </a:rPr>
              <a:t>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626350" y="4297363"/>
            <a:ext cx="857250" cy="977900"/>
          </a:xfrm>
          <a:prstGeom prst="downArrow">
            <a:avLst>
              <a:gd name="adj1" fmla="val 50000"/>
              <a:gd name="adj2" fmla="val 5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626350" y="6154738"/>
            <a:ext cx="857250" cy="977900"/>
          </a:xfrm>
          <a:prstGeom prst="downArrow">
            <a:avLst>
              <a:gd name="adj1" fmla="val 50000"/>
              <a:gd name="adj2" fmla="val 5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554898" y="8083560"/>
            <a:ext cx="857250" cy="977900"/>
          </a:xfrm>
          <a:prstGeom prst="downArrow">
            <a:avLst>
              <a:gd name="adj1" fmla="val 50000"/>
              <a:gd name="adj2" fmla="val 5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626336" y="10012386"/>
            <a:ext cx="857250" cy="977900"/>
          </a:xfrm>
          <a:prstGeom prst="downArrow">
            <a:avLst>
              <a:gd name="adj1" fmla="val 50000"/>
              <a:gd name="adj2" fmla="val 5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CFEB7-2720-40C9-A182-C8A822DF697B}" type="slidenum">
              <a:rPr lang="es-ES" smtClean="0"/>
              <a:pPr/>
              <a:t>46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928AC5DB-038B-41B9-98F9-5AE3692D518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11.1.1. ЗНАЧАЈ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ПОСЛОВНИХ ИНКУБАТОРА ЗА СЕКТОР МСП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КОЈИ ЈЕ ЗНАЧАЈ ИНКУБАТОРА ЗА МСП АЛИ И ДРУШТВО?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ПОВЕЋАВА СЕ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ВЕРОВАТНОЋА ЗА ОПСТАНАК </a:t>
            </a:r>
            <a:r>
              <a:rPr lang="sr-Cyrl-CS" sz="14400" b="1" dirty="0" smtClean="0">
                <a:latin typeface="Book Antiqua" pitchFamily="18" charset="0"/>
              </a:rPr>
              <a:t>ПРЕДУЗЕЋА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КРЕИРАЊЕ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НОВИХ РАДНИХ МЕСТА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РАЗМЕНА ИСКУСТАВА </a:t>
            </a:r>
            <a:r>
              <a:rPr lang="sr-Cyrl-CS" sz="14400" b="1" dirty="0" smtClean="0">
                <a:latin typeface="Book Antiqua" pitchFamily="18" charset="0"/>
              </a:rPr>
              <a:t>ИЗМЕЂУ КОРИСНИКА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ШАНСА ДА СЕ 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ОБНОВЕ ПОСТОЈЕЋИ ОБЈЕКТИ </a:t>
            </a:r>
            <a:r>
              <a:rPr lang="sr-Cyrl-CS" sz="14400" b="1" dirty="0" smtClean="0">
                <a:latin typeface="Book Antiqua" pitchFamily="18" charset="0"/>
              </a:rPr>
              <a:t>И ПОНОВО КОРИСТЕ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ПРУЖА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САМОПОУЗДАЊЕ</a:t>
            </a:r>
            <a:r>
              <a:rPr lang="sr-Cyrl-CS" sz="14400" b="1" dirty="0" smtClean="0">
                <a:latin typeface="Book Antiqua" pitchFamily="18" charset="0"/>
              </a:rPr>
              <a:t> 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ОСЕЋАЈ СИГУРНОСТИ </a:t>
            </a:r>
            <a:r>
              <a:rPr lang="sr-Cyrl-CS" sz="14400" b="1" dirty="0" smtClean="0">
                <a:latin typeface="Book Antiqua" pitchFamily="18" charset="0"/>
              </a:rPr>
              <a:t>КОРИСНИЦИМА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ДОПРИНОСИ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ЕКОНОМСКОМ РАЗВОЈУ ЛОКАЛНЕ </a:t>
            </a:r>
            <a:r>
              <a:rPr lang="sr-Cyrl-CS" sz="14400" b="1" dirty="0" smtClean="0">
                <a:latin typeface="Book Antiqua" pitchFamily="18" charset="0"/>
              </a:rPr>
              <a:t>ЗАЈЕДНИЦЕ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СТВАРАЊЕ 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“ЗДРАВИХ” И ОДРЖИВИХ</a:t>
            </a:r>
            <a:r>
              <a:rPr lang="sr-Cyrl-CS" sz="14400" b="1" dirty="0" smtClean="0">
                <a:latin typeface="Book Antiqua" pitchFamily="18" charset="0"/>
              </a:rPr>
              <a:t> ПРЕДУЗЕЋА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7CBD4687-57A7-439C-8530-9A73E35B148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СТАНАРИМА СЕ ОМОГУЋАВА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СТАРТНА ПРЕДНОСТ</a:t>
            </a:r>
            <a:r>
              <a:rPr lang="sr-Cyrl-CS" sz="14400" b="1" dirty="0" smtClean="0">
                <a:latin typeface="Book Antiqua" pitchFamily="18" charset="0"/>
              </a:rPr>
              <a:t> У ОДНОСУ НА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ПОЧЕТНИКЕ ИЗВАН ИНКУБАТОРА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ПОДСТИЧЕ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НОВЕ ИНВЕСТИЦИЈЕ </a:t>
            </a:r>
            <a:r>
              <a:rPr lang="sr-Cyrl-CS" sz="14400" b="1" dirty="0" smtClean="0">
                <a:latin typeface="Book Antiqua" pitchFamily="18" charset="0"/>
              </a:rPr>
              <a:t>И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УЛАГАЊА У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НОВЕ ТЕХНОЛОГИЈЕ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ПОДСТИЧЕ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ПАРТНЕРСТВО</a:t>
            </a:r>
            <a:r>
              <a:rPr lang="sr-Cyrl-CS" sz="14400" b="1" dirty="0" smtClean="0">
                <a:latin typeface="Book Antiqua" pitchFamily="18" charset="0"/>
              </a:rPr>
              <a:t> ПРИВАТНОГ И ЈАВНОГ СЕКТОРА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САРАДЊА</a:t>
            </a:r>
            <a:r>
              <a:rPr lang="sr-Cyrl-CS" sz="14400" b="1" dirty="0" smtClean="0">
                <a:latin typeface="Book Antiqua" pitchFamily="18" charset="0"/>
              </a:rPr>
              <a:t> НА РЕЛАЦИЈИ:ЛОКАЛНА ВЛАСТ – ДОНАТОРИ – ОБРАЗОВНЕ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И НАУЧНЕ ИНСТИТУЦИЈЕ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EDDAAD1A-C5E8-40C7-8C88-DFE3B37C6EA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11.1.2.            УСЛУГЕ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ПОСЛОВНИХ ИНКУБАТОРА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   (ШТА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</a:t>
            </a: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ПРЕДУЗЕТНИК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МОЖЕ ДА ОЧЕКУЈЕ </a:t>
            </a: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ОД ЈЕДНОГ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ПОСЛОВНОГ ИНКУБАТОРА?)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ПОСЛОВНИ ПРОСТОР И ОПРЕМА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КАНЦЕЛАРИЈЕ, ПОГОНЕ ИЛИ ЛАБОРАТОРИЈЕ,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САЛЕ ЗА САСТАНКЕ И ОБУКЕ,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ИНТЕРНЕТ И ИТ ОПРЕМА,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КАНЦЕЛАРИЈСКА ОПРЕМА...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 </a:t>
            </a: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ПОСЛОВНО САВЕТОДАВСТВО И ОСТАЛЕ ПОСЛОВНЕ УСЛ.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ПРАВНИ КОНСАЛТИНГ,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ФИНАНСИЈСКИ КОНСАЛТИНГ,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ВОЂЕЊЕ КЊИГА,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ИСТРАЖИВАЊЕ ТРЖИШТА,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ЗАШТИТА ИНТЕЛЕКТУАЛНЕ СВОЈИНЕ,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ПОДРШКА КОД ПРОМОТИВНИХ НАСТУПА,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ПОМОЋ КОД ТРАНСФЕРА ТЕХНОЛОГИЈЕ И ЗНАЊА...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НОСИОЦИ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ИНСТИТУЦИОНАЛНЕ ПОДРШКЕ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400" b="1" dirty="0" smtClean="0">
                <a:solidFill>
                  <a:srgbClr val="FF0000"/>
                </a:solidFill>
                <a:latin typeface="Book Antiqua" pitchFamily="18" charset="0"/>
              </a:rPr>
              <a:t>ВЛАДА</a:t>
            </a:r>
            <a:r>
              <a:rPr lang="sr-Cyrl-CS" sz="3600" b="1" dirty="0" smtClean="0">
                <a:latin typeface="Book Antiqua" pitchFamily="18" charset="0"/>
              </a:rPr>
              <a:t> ( МИНИСТАРСТВА, СПЕЦИЈАЛИЗОВАНЕ ВЛАДИНЕ АГЕНЦИЈЕ,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</a:t>
            </a:r>
            <a:r>
              <a:rPr lang="sr-Cyrl-CS" sz="3600" b="1" dirty="0" smtClean="0">
                <a:latin typeface="Book Antiqua" pitchFamily="18" charset="0"/>
              </a:rPr>
              <a:t>РЕГИОНАЛНЕ РАЗВОЈНЕ АГЕНЦИЈЕ, РЕГИОНАЛНИ И ЛОКАЛНИ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ОРГАНИ ВЛАСТИ)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400" b="1" dirty="0" smtClean="0">
                <a:solidFill>
                  <a:srgbClr val="FF0000"/>
                </a:solidFill>
                <a:latin typeface="Book Antiqua" pitchFamily="18" charset="0"/>
              </a:rPr>
              <a:t>НЕВЛАДИНЕ ОРГАНИЗАЦИЈЕ </a:t>
            </a:r>
            <a:r>
              <a:rPr lang="sr-Cyrl-CS" sz="3600" b="1" dirty="0" smtClean="0">
                <a:latin typeface="Book Antiqua" pitchFamily="18" charset="0"/>
              </a:rPr>
              <a:t>( ДОМАЋЕ И СТРАНЕ НВО, ПРИВРЕДНЕ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КОМОРЕ НА НАЦИОНАЛНОМ И РЕГИОНАЛНИМ НИВОИМА,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МЕЂУНАРОДНЕ ОРГАНИЗАЦИЈЕ, ОБРАЗОВНЕ ИНСТИТУЦИЈЕ...)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4400" b="1" dirty="0" smtClean="0">
                <a:solidFill>
                  <a:srgbClr val="FF0000"/>
                </a:solidFill>
                <a:latin typeface="Book Antiqua" pitchFamily="18" charset="0"/>
              </a:rPr>
              <a:t>ЈАВНО ПРИВАТНО ПАРТНЕРСТВО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Cyrl-RS" sz="4400" b="1" dirty="0" smtClean="0">
                <a:solidFill>
                  <a:srgbClr val="FF0000"/>
                </a:solidFill>
                <a:latin typeface="Book Antiqua" pitchFamily="18" charset="0"/>
              </a:rPr>
              <a:t>(ЈПП)</a:t>
            </a:r>
            <a:endParaRPr lang="sr-Cyrl-CS" sz="44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A9F1D22E-596F-4C2C-AB23-32116122CAC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11.1.3. ФАЗЕ БОРАВКА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ПРЕДУЗЕТНИКА У ИНКУБАТОРУ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ПРЕДИНКУБАЦИЈА (ФАЗА ПРИЈЕМА)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-  ПОДНОШЕЊЕ ЗАХТЕВА  ЗА МЕСТО  У ИНКУБАТОРУ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-  ПРЕДСЕЛЕКЦИЈА КАНДИДАТА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(КОМИСИЈА ВРШИ СЕЛЕКЦИЈУ НА ОСНОВУ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СЕЛЕКЦИОНИХ КРИТЕРИЈУМА)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-  ПОДРШКА САВЕТОДАВАЦА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(КАКО БИ АПЛИКАНТИ УНАПРЕДИЛИ СВОЈЕ АПЛИКАЦИЈЕ)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-  ПРИЈЕМ У ИНКУБАТОР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(КОНАЧНИ ОДАБИР КАНДИДАТА, ПОТПИСИВАЊЕ УГОВОРА)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  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ИНКУБАЦИЈА</a:t>
            </a:r>
            <a:r>
              <a:rPr lang="sr-Cyrl-CS" sz="160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(ПОЧЕТАК САМОСТАЛНОГ ОБАВЉАЊА ДЕЛАТНОСТИ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АЛИ</a:t>
            </a:r>
            <a:r>
              <a:rPr lang="sr-Cyrl-CS" sz="16000" b="1" dirty="0" smtClean="0">
                <a:latin typeface="Book Antiqua" pitchFamily="18" charset="0"/>
              </a:rPr>
              <a:t>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УЗ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        СТАЛНУ ПОДРШКУ</a:t>
            </a:r>
            <a:r>
              <a:rPr lang="sr-Cyrl-CS" sz="16000" b="1" dirty="0" smtClean="0">
                <a:latin typeface="Book Antiqua" pitchFamily="18" charset="0"/>
              </a:rPr>
              <a:t> ИНКУБАТОР ЦЕНТРА)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   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ПОСТИНКУБАЦИЈА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32923E53-2A70-44B9-84D4-F1EAEADA382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11.1.4. ОСТАЛИ ОБЛИЦИ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ЦЕНТАРА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</a:t>
            </a:r>
            <a:r>
              <a:rPr lang="sr-Cyrl-CS" sz="17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ПОСЛОВНУ ПОДРШКУ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ТЕХНОЛОШКИ ПАРКОВИ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- АКЦЕНАТ ЈЕ НА НОВИМ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ТЕХНОЛОГИЈАМА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- САРАДЊА СА НАУЧНИМ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ОБРАЗОВНИМ ИНСТИТУЦИЈАМА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ПОСЛОВНО ТЕХНОЛОШКИ ПАРКОВИ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16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ЦЕНТРИ ЗА ТРАНСФЕР ТЕХНОЛОГИЈА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144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144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  </a:t>
            </a:r>
            <a:r>
              <a:rPr lang="sr-Cyrl-CS" sz="14400" b="1" u="sng" dirty="0" smtClean="0">
                <a:latin typeface="Book Antiqua" pitchFamily="18" charset="0"/>
              </a:rPr>
              <a:t>НА СЛИЦИ</a:t>
            </a:r>
            <a:r>
              <a:rPr lang="sr-Cyrl-CS" sz="14400" b="1" dirty="0" smtClean="0">
                <a:latin typeface="Book Antiqua" pitchFamily="18" charset="0"/>
              </a:rPr>
              <a:t>: НАУЧНО ТЕХНОЛОШКИ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ПАРК ЗЕМУН А.Д. (“ИХИС”)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6" name="Picture 3" descr="Picture 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9600" y="1939925"/>
            <a:ext cx="7461250" cy="99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0A62B89B-C57F-4D12-91D6-794A36E0921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11.2.                          </a:t>
            </a:r>
            <a:r>
              <a:rPr lang="sr-Cyrl-CS" sz="2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Л А С Т Е Р И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(енглески </a:t>
            </a:r>
            <a:r>
              <a:rPr lang="sr-Latn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cluster</a:t>
            </a:r>
            <a:r>
              <a:rPr lang="sr-Latn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”:</a:t>
            </a: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група, скуп, грозд)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20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sr-Cyrl-CS" sz="17600" b="1" dirty="0" smtClean="0">
                <a:latin typeface="Book Antiqua" pitchFamily="18" charset="0"/>
              </a:rPr>
              <a:t>СКУП, ОДНОСНО </a:t>
            </a: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ОРГАНИЗАЦИЈА,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      МЕЂУСОБНО ПОВЕЗАНИХ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           </a:t>
            </a:r>
            <a:r>
              <a:rPr lang="sr-Cyrl-CS" sz="17600" b="1" dirty="0" smtClean="0">
                <a:latin typeface="Book Antiqua" pitchFamily="18" charset="0"/>
              </a:rPr>
              <a:t>ПРОИЗВОДНИХ И/ИЛИ УСЛУЖНИХ ПРЕДУЗЕЋА,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ЊИХОВИХ ДОБАВЉАЧА И ПОТПОРНИХ ИНСТИТУЦИЈА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    СА ОДРЕЂЕНЕ ТЕРИТОРИЈЕ</a:t>
            </a:r>
            <a:r>
              <a:rPr lang="sr-Cyrl-CS" sz="17600" b="1" dirty="0" smtClean="0">
                <a:latin typeface="Book Antiqua" pitchFamily="18" charset="0"/>
              </a:rPr>
              <a:t>,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                                            ЗБОГ: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      </a:t>
            </a: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ЗАЈЕДНИЧКОГ НАСТУПА</a:t>
            </a:r>
            <a:r>
              <a:rPr lang="sr-Cyrl-CS" sz="17600" b="1" dirty="0" smtClean="0">
                <a:latin typeface="Book Antiqua" pitchFamily="18" charset="0"/>
              </a:rPr>
              <a:t>  НА ТРЖИШТИМА И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                  СТИЦАЊА КОНКУРЕНТСКИХ ПРЕДНОСТИ</a:t>
            </a:r>
            <a:r>
              <a:rPr lang="sr-Cyrl-CS" sz="17600" b="1" dirty="0" smtClean="0">
                <a:latin typeface="Book Antiqua" pitchFamily="18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964407" y="4617244"/>
            <a:ext cx="1928813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163" y="3725863"/>
            <a:ext cx="2428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-821532" y="4617244"/>
            <a:ext cx="1643063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2"/>
          <a:srcRect b="10743"/>
          <a:stretch>
            <a:fillRect/>
          </a:stretch>
        </p:blipFill>
        <p:spPr bwMode="auto">
          <a:xfrm>
            <a:off x="1482668" y="9512320"/>
            <a:ext cx="78581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3"/>
          <a:srcRect b="15909"/>
          <a:stretch>
            <a:fillRect/>
          </a:stretch>
        </p:blipFill>
        <p:spPr bwMode="auto">
          <a:xfrm>
            <a:off x="10198104" y="9655196"/>
            <a:ext cx="74295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0A62B89B-C57F-4D12-91D6-794A36E0921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11.2.                     </a:t>
            </a:r>
            <a:r>
              <a:rPr lang="sr-Cyrl-CS" sz="2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Л А С Т Е Р И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20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</a:t>
            </a: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3 КОМПОНЕНТЕ </a:t>
            </a:r>
            <a:r>
              <a:rPr lang="sr-Cyrl-CS" sz="17600" b="1" dirty="0" smtClean="0">
                <a:latin typeface="Book Antiqua" pitchFamily="18" charset="0"/>
              </a:rPr>
              <a:t>КЛАСТЕРСКОГ ПОВЕЗИВАЊА: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ТЕРИТОРИЈАЛНА</a:t>
            </a:r>
            <a:r>
              <a:rPr lang="sr-Cyrl-CS" sz="14400" b="1" dirty="0" smtClean="0">
                <a:latin typeface="Book Antiqua" pitchFamily="18" charset="0"/>
              </a:rPr>
              <a:t> (ГЕОГРАФСКА) КОНЦЕНТРАЦИЈА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9200" b="1" dirty="0" smtClean="0">
                <a:solidFill>
                  <a:srgbClr val="00B0F0"/>
                </a:solidFill>
                <a:latin typeface="Book Antiqua" pitchFamily="18" charset="0"/>
              </a:rPr>
              <a:t>                 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СПЕЦИЈАЛИЗАЦИЈА ПОСЛОВАЊА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(СЛИЧАН ИЛИ ИСТИ: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ПРОИЗВОДНИ  ПРОГРАМ, ДОБАВЉАЧИ, КУПЦИ...)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6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МЕЂУСОБНО ПОВЕРЕЊЕ</a:t>
            </a:r>
            <a:r>
              <a:rPr lang="sr-Cyrl-CS" sz="19200" b="1" dirty="0" smtClean="0">
                <a:solidFill>
                  <a:srgbClr val="00B0F0"/>
                </a:solidFill>
                <a:latin typeface="Book Antiqua" pitchFamily="18" charset="0"/>
              </a:rPr>
              <a:t>  </a:t>
            </a:r>
            <a:r>
              <a:rPr lang="sr-Cyrl-CS" sz="14400" b="1" dirty="0" smtClean="0">
                <a:latin typeface="Book Antiqua" pitchFamily="18" charset="0"/>
              </a:rPr>
              <a:t>ИЗМЕЂУ ЧЛАНОВА КЛАСТЕРА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964407" y="4617244"/>
            <a:ext cx="1928813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163" y="3725863"/>
            <a:ext cx="2428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-821532" y="4617244"/>
            <a:ext cx="1643063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EDE8D13E-0A7F-4774-B7FF-73CDACCFBAD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МОДЕЛИ ОСНИВАЊА </a:t>
            </a:r>
            <a:r>
              <a:rPr lang="sr-Cyrl-CS" sz="19200" b="1" dirty="0" smtClean="0">
                <a:solidFill>
                  <a:srgbClr val="00B0F0"/>
                </a:solidFill>
                <a:latin typeface="Book Antiqua" pitchFamily="18" charset="0"/>
              </a:rPr>
              <a:t>КЛАСТЕРА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192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144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“ОД ВРХА ПРЕМА ДНУ”- ДРЖАВА ИХ ОСНИВА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“ ОД ДНА КА ВРХУ” – ИНИЦИЈАТИВА КРЕЋЕ ОД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 ПРИВРЕДНИХ СУБЈЕКАТА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2484120" y="5226040"/>
            <a:ext cx="1071570" cy="264320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12626996" y="8940816"/>
            <a:ext cx="857256" cy="2928958"/>
          </a:xfrm>
          <a:prstGeom prst="upArrow">
            <a:avLst/>
          </a:prstGeom>
          <a:solidFill>
            <a:srgbClr val="FFB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EDE8D13E-0A7F-4774-B7FF-73CDACCFBAD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9200" b="1" dirty="0" smtClean="0">
                <a:latin typeface="Book Antiqua" pitchFamily="18" charset="0"/>
              </a:rPr>
              <a:t>  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ВРСТЕ</a:t>
            </a:r>
            <a:r>
              <a:rPr lang="sr-Cyrl-CS" sz="19200" b="1" dirty="0" smtClean="0">
                <a:solidFill>
                  <a:srgbClr val="00B0F0"/>
                </a:solidFill>
                <a:latin typeface="Book Antiqua" pitchFamily="18" charset="0"/>
              </a:rPr>
              <a:t> КЛАСТЕРА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ГЕОГРАФСКИ (ЧЛАНОВИ СУ СА ИСТОГ ПОДРУЧЈА)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                </a:t>
            </a:r>
            <a:r>
              <a:rPr lang="sr-Cyrl-CS" sz="14400" b="1" dirty="0" smtClean="0">
                <a:latin typeface="Book Antiqua" pitchFamily="18" charset="0"/>
              </a:rPr>
              <a:t>СЕКТОРСКИ (ЧЛАНОВИ ПОСЛУЈУ У ИСТОМ СЕКТОРУ)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ХОРИЗОНТАЛНИ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ВЕРТИКАЛНИ (КЛАСТЕР ДОБАВЉАЧКОГ ЛАНЦА)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НАЦИОНАЛНИ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РЕГИОНАЛНИ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КОМЕРЦИЈАЛНИ (НПР: ПРОИЗВОЂАЧИ АУТОМОБИЛА И ДЕЛОВА)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ТЕХНО (НА ВИСОКИМ ТЕХНОЛОГИЈАМА)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</a:t>
            </a:r>
            <a:r>
              <a:rPr lang="en-US" sz="14400" b="1" dirty="0" smtClean="0">
                <a:latin typeface="Book Antiqua" pitchFamily="18" charset="0"/>
              </a:rPr>
              <a:t>KNOW-HOW </a:t>
            </a:r>
            <a:r>
              <a:rPr lang="sr-Cyrl-CS" sz="14400" b="1" dirty="0" smtClean="0">
                <a:latin typeface="Book Antiqua" pitchFamily="18" charset="0"/>
              </a:rPr>
              <a:t>(ОДРЖАВАЊЕ ПРЕДНОСТИ У ЗНАЊУ)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МЕШОВИТИ (НА КОНКУР. ПРЕДНОСТИ НЕКОГ ПОДРУЧЈА- ВИНАРИ)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3" descr="Picture 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9725" y="1939925"/>
            <a:ext cx="11287125" cy="10001250"/>
          </a:xfrm>
        </p:spPr>
      </p:pic>
      <p:sp>
        <p:nvSpPr>
          <p:cNvPr id="5" name="TextBox 4"/>
          <p:cNvSpPr txBox="1"/>
          <p:nvPr/>
        </p:nvSpPr>
        <p:spPr>
          <a:xfrm>
            <a:off x="11984039" y="4368800"/>
            <a:ext cx="6715188" cy="452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3600" b="1" dirty="0">
                <a:latin typeface="Book Antiqua" pitchFamily="18" charset="0"/>
                <a:cs typeface="+mn-cs"/>
              </a:rPr>
              <a:t>        </a:t>
            </a:r>
          </a:p>
          <a:p>
            <a:pPr>
              <a:defRPr/>
            </a:pPr>
            <a:r>
              <a:rPr lang="sr-Cyrl-CS" sz="3600" b="1" dirty="0">
                <a:latin typeface="Book Antiqua" pitchFamily="18" charset="0"/>
                <a:cs typeface="+mn-cs"/>
              </a:rPr>
              <a:t>    </a:t>
            </a:r>
            <a:r>
              <a:rPr lang="sr-Cyrl-CS" sz="3600" b="1" dirty="0" smtClean="0">
                <a:latin typeface="Book Antiqua" pitchFamily="18" charset="0"/>
                <a:cs typeface="+mn-cs"/>
              </a:rPr>
              <a:t>      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  <a:cs typeface="+mn-cs"/>
              </a:rPr>
              <a:t>КЛАСТЕРСКО</a:t>
            </a:r>
            <a:endParaRPr lang="sr-Cyrl-CS" sz="3600" b="1" dirty="0">
              <a:solidFill>
                <a:srgbClr val="00B0F0"/>
              </a:solidFill>
              <a:latin typeface="Book Antiqua" pitchFamily="18" charset="0"/>
              <a:cs typeface="+mn-cs"/>
            </a:endParaRPr>
          </a:p>
          <a:p>
            <a:pPr>
              <a:defRPr/>
            </a:pPr>
            <a:r>
              <a:rPr lang="sr-Cyrl-CS" sz="3600" b="1" dirty="0">
                <a:solidFill>
                  <a:srgbClr val="00B0F0"/>
                </a:solidFill>
                <a:latin typeface="Book Antiqua" pitchFamily="18" charset="0"/>
                <a:cs typeface="+mn-cs"/>
              </a:rPr>
              <a:t>   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  <a:cs typeface="+mn-cs"/>
              </a:rPr>
              <a:t>       ПОВЕЗИВАЊЕ</a:t>
            </a:r>
            <a:endParaRPr lang="sr-Cyrl-CS" sz="3600" b="1" dirty="0">
              <a:solidFill>
                <a:srgbClr val="00B0F0"/>
              </a:solidFill>
              <a:latin typeface="Book Antiqua" pitchFamily="18" charset="0"/>
              <a:cs typeface="+mn-cs"/>
            </a:endParaRPr>
          </a:p>
          <a:p>
            <a:pPr>
              <a:defRPr/>
            </a:pPr>
            <a:r>
              <a:rPr lang="sr-Cyrl-CS" sz="3600" b="1" dirty="0">
                <a:latin typeface="Book Antiqua" pitchFamily="18" charset="0"/>
                <a:cs typeface="+mn-cs"/>
              </a:rPr>
              <a:t>    </a:t>
            </a:r>
            <a:r>
              <a:rPr lang="sr-Cyrl-CS" sz="3600" b="1" dirty="0" smtClean="0">
                <a:latin typeface="Book Antiqua" pitchFamily="18" charset="0"/>
                <a:cs typeface="+mn-cs"/>
              </a:rPr>
              <a:t>    НА </a:t>
            </a:r>
            <a:r>
              <a:rPr lang="sr-Cyrl-CS" sz="3600" b="1" dirty="0">
                <a:latin typeface="Book Antiqua" pitchFamily="18" charset="0"/>
                <a:cs typeface="+mn-cs"/>
              </a:rPr>
              <a:t>ПРИМЕРИМА:</a:t>
            </a:r>
          </a:p>
          <a:p>
            <a:pPr>
              <a:defRPr/>
            </a:pPr>
            <a:r>
              <a:rPr lang="sr-Cyrl-CS" sz="3600" b="1" dirty="0">
                <a:latin typeface="Book Antiqua" pitchFamily="18" charset="0"/>
                <a:cs typeface="+mn-cs"/>
              </a:rPr>
              <a:t>    </a:t>
            </a:r>
            <a:r>
              <a:rPr lang="sr-Cyrl-CS" sz="3600" b="1" dirty="0" smtClean="0">
                <a:latin typeface="Book Antiqua" pitchFamily="18" charset="0"/>
                <a:cs typeface="+mn-cs"/>
              </a:rPr>
              <a:t>   ПОЉОПРИВРЕДЕ </a:t>
            </a:r>
            <a:r>
              <a:rPr lang="sr-Cyrl-CS" sz="3600" b="1" dirty="0">
                <a:latin typeface="Book Antiqua" pitchFamily="18" charset="0"/>
                <a:cs typeface="+mn-cs"/>
              </a:rPr>
              <a:t>И</a:t>
            </a:r>
          </a:p>
          <a:p>
            <a:pPr>
              <a:defRPr/>
            </a:pPr>
            <a:r>
              <a:rPr lang="sr-Cyrl-CS" sz="3600" b="1" dirty="0">
                <a:latin typeface="Book Antiqua" pitchFamily="18" charset="0"/>
                <a:cs typeface="+mn-cs"/>
              </a:rPr>
              <a:t>    </a:t>
            </a:r>
            <a:r>
              <a:rPr lang="sr-Cyrl-CS" sz="3600" b="1" dirty="0" smtClean="0">
                <a:latin typeface="Book Antiqua" pitchFamily="18" charset="0"/>
                <a:cs typeface="+mn-cs"/>
              </a:rPr>
              <a:t>  ЦВЕЋАРСКЕ </a:t>
            </a:r>
            <a:r>
              <a:rPr lang="sr-Cyrl-CS" sz="3600" b="1" dirty="0">
                <a:latin typeface="Book Antiqua" pitchFamily="18" charset="0"/>
                <a:cs typeface="+mn-cs"/>
              </a:rPr>
              <a:t>ДЕЛАТН.</a:t>
            </a:r>
          </a:p>
          <a:p>
            <a:pPr>
              <a:defRPr/>
            </a:pPr>
            <a:r>
              <a:rPr lang="sr-Cyrl-CS" sz="3600" b="1" dirty="0">
                <a:latin typeface="Book Antiqua" pitchFamily="18" charset="0"/>
                <a:cs typeface="+mn-cs"/>
              </a:rPr>
              <a:t>         </a:t>
            </a:r>
          </a:p>
          <a:p>
            <a:pPr>
              <a:defRPr/>
            </a:pPr>
            <a:endParaRPr lang="en-US" sz="3600" b="1" dirty="0">
              <a:latin typeface="Book Antiqua" pitchFamily="18" charset="0"/>
              <a:cs typeface="+mn-cs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E13565-07AC-4EDC-89F4-561E8D02A37D}" type="slidenum">
              <a:rPr lang="es-ES" smtClean="0"/>
              <a:pPr/>
              <a:t>56</a:t>
            </a:fld>
            <a:endParaRPr lang="es-ES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6C2FB0AA-05BE-4E81-9692-FA759A8EDBC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19110325" cy="1289208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7600" b="1" dirty="0" smtClean="0">
                <a:latin typeface="Book Antiqua" pitchFamily="18" charset="0"/>
              </a:rPr>
              <a:t>   </a:t>
            </a: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ПРЕПРЕКЕ </a:t>
            </a: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У ФУНКЦИОНИСАЊУ КЛАСТЕРА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НЕПОВЕРЕЊЕ У ПАРТНЕРЕ,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НЕДОВОЉНА ПОСВЕЋЕНОСТ ЗАЈЕДНИЧКИМ ЦИЉЕВИМА,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НЕДОСТАТАК ТИМСКОГ РАДА,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НЕРЕАЛНА ОЧЕКИВАЊА ОД ЧЛАНСТВА У КЛАСТЕРУ,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НЕДОСТАТАК ПРЕДУЗЕТНИЧКОГ ДУХА,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НЕДОВОЉНА ФИНАНСИЈСКА И ПРАВНА ПОДРШКА ЗАЈЕДНИЧКИМ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АКТИВНОСТИМА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4" name="AutoShape 2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DDD6633F-9A95-46EC-9B4C-08A3BAB11AE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11.3.  САРАДЊА СА ВЕЛИКИМ ПРЕДУЗЕЋИМА-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</a:t>
            </a:r>
            <a:r>
              <a:rPr lang="sr-Cyrl-C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ПРЕДУСЛОВ ОПСТАНКА ПРЕДУЗЕТНИКА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</a:t>
            </a:r>
            <a:r>
              <a:rPr lang="sr-Cyrl-CS" sz="19200" b="1" dirty="0" smtClean="0">
                <a:solidFill>
                  <a:srgbClr val="00B0F0"/>
                </a:solidFill>
                <a:latin typeface="Book Antiqua" pitchFamily="18" charset="0"/>
              </a:rPr>
              <a:t>ДИЛЕМА ВЕЛИКИХ: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200" b="1" dirty="0" smtClean="0">
                <a:latin typeface="Book Antiqua" pitchFamily="18" charset="0"/>
              </a:rPr>
              <a:t>                       ПРОИЗВОДИТИ или КУПИТИ  ????????????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2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200" b="1" dirty="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</a:t>
            </a:r>
            <a:r>
              <a:rPr lang="sr-Cyrl-CS" sz="17600" b="1" dirty="0" smtClean="0">
                <a:latin typeface="Book Antiqua" pitchFamily="18" charset="0"/>
              </a:rPr>
              <a:t>                                             ИЛИ                                    </a:t>
            </a:r>
            <a:endParaRPr lang="sr-Cyrl-CS" sz="17600" b="1" dirty="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7600" b="1" dirty="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7600" b="1" dirty="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7600" b="1" dirty="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                                   </a:t>
            </a:r>
            <a:r>
              <a:rPr lang="sr-Cyrl-CS" sz="17600" b="1" dirty="0" smtClean="0">
                <a:latin typeface="Book Antiqua" pitchFamily="18" charset="0"/>
              </a:rPr>
              <a:t>    ОДНОСНО</a:t>
            </a:r>
            <a:endParaRPr lang="sr-Cyrl-CS" sz="17600" b="1" dirty="0" smtClean="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           ПРОИЗВОДИТИ у сопственој режији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                                          или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            ПРЕПУСТИТИ ДРУГИМА ПРОИЗВОДЊУ</a:t>
            </a:r>
            <a:r>
              <a:rPr lang="sr-Cyrl-CS" sz="17600" b="1" dirty="0" smtClean="0">
                <a:latin typeface="Book Antiqua" pitchFamily="18" charset="0"/>
              </a:rPr>
              <a:t>?????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76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0" name="AutoShape 2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AutoShape 2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&amp;Rcy;&amp;iecy;&amp;zcy;&amp;ucy;&amp;lcy;&amp;tcy;&amp;acy;&amp;tcy; &amp;scy;&amp;lcy;&amp;icy;&amp;kcy;&amp;acy; &amp;zcy;&amp;acy; &amp;pcy;&amp;lcy;&amp;acy;&amp;tshcy;&amp;a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AutoShape 10" descr="&amp;Rcy;&amp;iecy;&amp;zcy;&amp;ucy;&amp;lcy;&amp;tcy;&amp;acy;&amp;tcy; &amp;scy;&amp;lcy;&amp;icy;&amp;kcy;&amp;acy; &amp;zcy;&amp;acy; &amp;pcy;&amp;lcy;&amp;acy;&amp;tshcy;&amp;a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&amp;Rcy;&amp;iecy;&amp;zcy;&amp;ucy;&amp;lcy;&amp;tcy;&amp;acy;&amp;tcy; &amp;scy;&amp;lcy;&amp;icy;&amp;kcy;&amp;acy; &amp;zcy;&amp;acy; &amp;pcy;&amp;rcy;&amp;ocy;&amp;icy;&amp;zcy;&amp;vcy;&amp;ocy;&amp;dcy;&amp;nj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742" y="5368916"/>
            <a:ext cx="4071966" cy="3344830"/>
          </a:xfrm>
          <a:prstGeom prst="rect">
            <a:avLst/>
          </a:prstGeom>
          <a:noFill/>
        </p:spPr>
      </p:pic>
      <p:sp>
        <p:nvSpPr>
          <p:cNvPr id="4" name="AutoShape 6" descr="&amp;Rcy;&amp;iecy;&amp;zcy;&amp;ucy;&amp;lcy;&amp;tcy;&amp;acy;&amp;tcy; &amp;scy;&amp;lcy;&amp;icy;&amp;kcy;&amp;acy; &amp;zcy;&amp;acy; &amp;pcy;&amp;lcy;&amp;acy;&amp;tshcy;&amp;a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&amp;Rcy;&amp;iecy;&amp;zcy;&amp;ucy;&amp;lcy;&amp;tcy;&amp;acy;&amp;tcy; &amp;scy;&amp;lcy;&amp;icy;&amp;kcy;&amp;acy; &amp;zcy;&amp;acy; &amp;pcy;&amp;lcy;&amp;acy;&amp;tshcy;&amp;a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&amp;Rcy;&amp;iecy;&amp;zcy;&amp;ucy;&amp;lcy;&amp;tcy;&amp;acy;&amp;tcy; &amp;scy;&amp;lcy;&amp;icy;&amp;kcy;&amp;acy; &amp;zcy;&amp;acy; &amp;pcy;&amp;lcy;&amp;acy;&amp;tshcy;&amp;a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8" name="Picture 12" descr="&amp;Rcy;&amp;iecy;&amp;zcy;&amp;ucy;&amp;lcy;&amp;tcy;&amp;acy;&amp;tcy; &amp;scy;&amp;lcy;&amp;icy;&amp;kcy;&amp;acy; &amp;zcy;&amp;acy; &amp;pcy;&amp;lcy;&amp;acy;&amp;tshcy;&amp;acy;&amp;nj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8104" y="5511792"/>
            <a:ext cx="4716079" cy="3138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DDD6633F-9A95-46EC-9B4C-08A3BAB11AE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11.3.  САРАДЊА СА ВЕЛИКИМ ПРЕДУЗЕЋИМА-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</a:t>
            </a:r>
            <a:r>
              <a:rPr lang="sr-Cyrl-C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ПРЕДУСЛОВ ОПСТАНКА ПРЕДУЗЕТНИКА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</a:t>
            </a: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  <a:r>
              <a:rPr lang="sr-Cyrl-CS" sz="19200" b="1" dirty="0" smtClean="0">
                <a:latin typeface="Book Antiqua" pitchFamily="18" charset="0"/>
              </a:rPr>
              <a:t>ВЕЛИКИ СЕ ЧЕСТО ОДЛУЧЕ ДА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200" b="1" dirty="0" smtClean="0">
                <a:latin typeface="Book Antiqua" pitchFamily="18" charset="0"/>
              </a:rPr>
              <a:t>              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КУПЕ/ПРЕПУСТЕ ДРУГИМА </a:t>
            </a:r>
            <a:r>
              <a:rPr lang="sr-Cyrl-CS" sz="19200" b="1" dirty="0" smtClean="0">
                <a:latin typeface="Book Antiqua" pitchFamily="18" charset="0"/>
              </a:rPr>
              <a:t>ПРОИЗВОДЊУ,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2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19200" b="1" dirty="0" smtClean="0">
                <a:latin typeface="Book Antiqua" pitchFamily="18" charset="0"/>
              </a:rPr>
              <a:t>ВЕЛИКИ ИМАЈУ НА ДЕСЕТИНЕ И СТОТИНЕ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200" b="1" dirty="0" smtClean="0">
                <a:latin typeface="Book Antiqua" pitchFamily="18" charset="0"/>
              </a:rPr>
              <a:t>                                       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КООПЕРАНАТА</a:t>
            </a:r>
            <a:r>
              <a:rPr lang="sr-Cyrl-CS" sz="19200" b="1" dirty="0" smtClean="0">
                <a:latin typeface="Book Antiqua" pitchFamily="18" charset="0"/>
              </a:rPr>
              <a:t>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92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                                  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КОРИСТ</a:t>
            </a:r>
            <a:r>
              <a:rPr lang="sr-Cyrl-CS" sz="21600" b="1" dirty="0" smtClean="0">
                <a:latin typeface="Book Antiqua" pitchFamily="18" charset="0"/>
              </a:rPr>
              <a:t>: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latin typeface="Book Antiqua" pitchFamily="18" charset="0"/>
              </a:rPr>
              <a:t>                       И ЗА ЈЕДНЕ И ЗА ДРУГЕ.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0" name="AutoShape 2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&amp;Rcy;&amp;iecy;&amp;zcy;&amp;ucy;&amp;lcy;&amp;tcy;&amp;acy;&amp;tcy; &amp;scy;&amp;lcy;&amp;icy;&amp;kcy;&amp;acy; &amp;zcy;&amp;acy; &amp;pcy;&amp;rcy;&amp;ocy;&amp;icy;&amp;zcy;&amp;vcy;&amp;ocy;&amp;dcy;&amp;nj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lnSpcReduction="1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ИЗВОРИ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ИНСТИТУЦИОНАЛНЕ ПОДРШКЕ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ДОМАЋИ</a:t>
            </a: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СТРАНИ</a:t>
            </a:r>
            <a:r>
              <a:rPr lang="sr-Cyrl-CS" sz="36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sr-Cyrl-CS" sz="3600" b="1" dirty="0" smtClean="0">
                <a:latin typeface="Book Antiqua" pitchFamily="18" charset="0"/>
              </a:rPr>
              <a:t> СТРАНЕ ОРГАНИЗАЦИЈЕ, ИНСТУТУЦИЈЕ И ДОНАТОРИ. 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У Р. СРБИЈИ СУ ТО: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ПРОЈЕКТИ ЕУ, 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ЕВРОПСКЕ МРЕЖЕ ПРЕДУЗЕТНИШТВА-ЕЕН,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ЈАПАНСКА АГЕНЦИЈА ЗА МЕЂУНАРОДНУ САРАДЊУ-ЈИЦА,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НЕМАЧКА ОРГАНИЗАЦИЈА ЗА ТЕХНИЧКУ САРАДЊУ-ГТЗ,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АМЕРИЧКЕ АГЕНЦИЈА ЗА МЕЂУНАРОДНИ РАЗВОЈ-УСАИД,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ШВАЈЦАРСКА АГЕНЦИЈА ЗА РАЗВОЈ И САРАДЊУ-СДЦ,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            УН- УНДП...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DDD6633F-9A95-46EC-9B4C-08A3BAB11AE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11.3.  САРАДЊА СА ВЕЛИКИМ ПРЕДУЗЕЋИМА-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</a:t>
            </a:r>
            <a:r>
              <a:rPr lang="sr-Cyrl-C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ПРЕДУСЛОВ ОПСТАНКА ПРЕДУЗЕТНИКА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КООПЕРАЦИЈА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17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sr-Cyrl-CS" sz="14400" b="1" dirty="0" smtClean="0">
                <a:latin typeface="Book Antiqua" pitchFamily="18" charset="0"/>
              </a:rPr>
              <a:t>ВЕЛИКИ ПРОИЗВОДЕ КЉУЧНЕ КОМПОНЕНТЕ,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МСП У УЛОЗИ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ЗАВИСНИХ ИСПОРУЧИЛАЦА </a:t>
            </a:r>
            <a:r>
              <a:rPr lang="sr-Cyrl-CS" sz="14400" b="1" dirty="0" smtClean="0">
                <a:latin typeface="Book Antiqua" pitchFamily="18" charset="0"/>
              </a:rPr>
              <a:t>ИЛИ ИЗВОЂАЧА,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МСП РАДЕ ПО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СПЕЦИФИКАЦИЈИ</a:t>
            </a:r>
            <a:r>
              <a:rPr lang="sr-Cyrl-CS" sz="14400" b="1" dirty="0" smtClean="0">
                <a:latin typeface="Book Antiqua" pitchFamily="18" charset="0"/>
              </a:rPr>
              <a:t> ВЕЛИКИХ,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ВЕЛИКИ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КОНТРОЛИШУ</a:t>
            </a:r>
            <a:r>
              <a:rPr lang="sr-Cyrl-CS" sz="14400" b="1" dirty="0" smtClean="0">
                <a:latin typeface="Book Antiqua" pitchFamily="18" charset="0"/>
              </a:rPr>
              <a:t> ПРОЦЕС ПРОИЗВОДЊЕ МСП,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ВЕЛИКИ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ПОМАЖУ</a:t>
            </a:r>
            <a:r>
              <a:rPr lang="sr-Cyrl-CS" sz="14400" b="1" dirty="0" smtClean="0">
                <a:latin typeface="Book Antiqua" pitchFamily="18" charset="0"/>
              </a:rPr>
              <a:t> МСП У ТЕХНОЛОГИЈИ, ОРГАНИЗАЦИЈИ, КРОЗ ОБУКЕ...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gHvThumb" descr="Business Meeti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04" y="10012386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ED947565-6B08-4A26-AB4F-139DB0839FB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7600" b="1" dirty="0" smtClean="0">
                <a:solidFill>
                  <a:srgbClr val="FF0000"/>
                </a:solidFill>
                <a:latin typeface="Book Antiqua" pitchFamily="18" charset="0"/>
              </a:rPr>
              <a:t>ПРОИЗВОДНА СПЕЦИЈАЛИЗАЦИЈА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ШАНСА ЗА ДУГОРОЧАН ОПСТАНАК МСП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ОБЛАСТ:  ПРОИЗВОДЊА АЛИ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УСЛУГЕ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НАРОЧИТО РАЗВИЈЕНО У: АУТОМОБИЛСКОЈ ИНДУСТРИЈИ,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            ЕЛЕКТРОНСКОЈ ИНД,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            МАШИНОГРАДЊИ...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4400" b="1" dirty="0" smtClean="0">
                <a:latin typeface="Book Antiqua" pitchFamily="18" charset="0"/>
              </a:rPr>
              <a:t>ВЕЛИКИ СЕ ЧЕСТО ОДЛУЧЕ ДА КУПЕ/ПРЕПУСТЕ ДРУГИМА ПРОИЗВОДЊУ,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4400" b="1" dirty="0" smtClean="0">
                <a:latin typeface="Book Antiqua" pitchFamily="18" charset="0"/>
              </a:rPr>
              <a:t>ВЕЛИКИ ИМАЈУ НА ДЕСЕТИНЕ И СТОТИНЕ КООПЕРАНАТА,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КОРИСТ: И ЗА ЈЕДНЕ И ЗА ДРУГЕ.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47688"/>
            <a:ext cx="19110325" cy="12344400"/>
          </a:xfrm>
        </p:spPr>
        <p:txBody>
          <a:bodyPr>
            <a:normAutofit lnSpcReduction="1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</a:t>
            </a:r>
            <a:endParaRPr lang="en-US" sz="31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31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400" b="1" dirty="0" smtClean="0">
                <a:solidFill>
                  <a:srgbClr val="FF0000"/>
                </a:solidFill>
                <a:latin typeface="Book Antiqua" pitchFamily="18" charset="0"/>
              </a:rPr>
              <a:t>ФУНКЦИЈА СНАБДЕВАЊА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УЛОГА “САВРШЕНОГ КООПЕРАНТА” У СЛУЧАЈЕВИМА КАДА ЈЕ ВЕЛИКИМ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ПРЕДУЗЕЋИМА ЕФИКАСНИЈЕ ДА НАБАВЕ НЕГО ДА ПРОИЗВОДЕ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ОДРЕЂЕНЕ КОМПОНЕНТЕ, ПОГОТОВО ОНЕ МАЛИХ СЕРИЈА И СПЕЦИФИЧ.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НАЧИНА ПРОИЗВОДЊЕ</a:t>
            </a:r>
          </a:p>
          <a:p>
            <a:pPr marL="441998" indent="-441998"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400" b="1" dirty="0" smtClean="0">
                <a:solidFill>
                  <a:srgbClr val="FF0000"/>
                </a:solidFill>
                <a:latin typeface="Book Antiqua" pitchFamily="18" charset="0"/>
              </a:rPr>
              <a:t>ФУНКЦИЈА ДИСТРИБУЦИЈЕ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- МСП ПРЕУЗИМАЈУ ДИСТРИБУЦИЈУ ПРОИЗВОДА  ВЕЛИКИХ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ПРЕДУЗЕЋА И КОМПАНИЈА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- МСП  ПРУЖАЈАЈУ ЈОШ  ЧИТАВ СЕТ РАЗЛИЧИТИХ УСЛУГА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( МОНТАЖА, УГРАДЊА, СЕРВИСИРАЊЕ...)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50CA46-20E6-4072-A947-B3B9E3E83792}" type="slidenum">
              <a:rPr lang="es-ES" smtClean="0"/>
              <a:pPr/>
              <a:t>62</a:t>
            </a:fld>
            <a:endParaRPr lang="es-ES" smtClean="0"/>
          </a:p>
        </p:txBody>
      </p:sp>
      <p:pic>
        <p:nvPicPr>
          <p:cNvPr id="4" name="Picture 22" descr="&amp;Rcy;&amp;iecy;&amp;zcy;&amp;ucy;&amp;lcy;&amp;tcy;&amp;acy;&amp;tcy; &amp;scy;&amp;lcy;&amp;icy;&amp;kcy;&amp;acy; &amp;zcy;&amp;acy; &amp;dcy;&amp;ocy;&amp;scy;&amp;tcy;&amp;acy;&amp;vcy;&amp;ncy;&amp;ocy; &amp;vcy;&amp;ocy;&amp;zcy;&amp;icy;&amp;l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6864" y="10298138"/>
            <a:ext cx="4025861" cy="2233617"/>
          </a:xfrm>
          <a:prstGeom prst="rect">
            <a:avLst/>
          </a:prstGeom>
          <a:noFill/>
        </p:spPr>
      </p:pic>
      <p:sp>
        <p:nvSpPr>
          <p:cNvPr id="25602" name="AutoShape 2" descr="&amp;Rcy;&amp;iecy;&amp;zcy;&amp;ucy;&amp;lcy;&amp;tcy;&amp;acy;&amp;tcy; &amp;scy;&amp;lcy;&amp;icy;&amp;kcy;&amp;acy; &amp;zcy;&amp;acy; &amp;mcy;&amp;ocy;&amp;ncy;&amp;tcy;&amp;acy;&amp;zh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&amp;Rcy;&amp;iecy;&amp;zcy;&amp;ucy;&amp;lcy;&amp;tcy;&amp;acy;&amp;tcy; &amp;scy;&amp;lcy;&amp;icy;&amp;kcy;&amp;acy; &amp;zcy;&amp;acy; &amp;mcy;&amp;ocy;&amp;ncy;&amp;tcy;&amp;acy;&amp;zh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3210" y="8512188"/>
            <a:ext cx="2363160" cy="406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6F0B1B05-D27A-417A-81EA-A529C7B41BEC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9110325" cy="13166725"/>
          </a:xfrm>
        </p:spPr>
        <p:txBody>
          <a:bodyPr>
            <a:normAutofit fontScale="25000" lnSpcReduction="20000"/>
          </a:bodyPr>
          <a:lstStyle/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829316" indent="-361826" eaLnBrk="1" hangingPunct="1">
              <a:buFont typeface="Wingdings" pitchFamily="2" charset="2"/>
              <a:buChar char="Ø"/>
              <a:tabLst>
                <a:tab pos="4626873" algn="l"/>
              </a:tabLst>
              <a:defRPr/>
            </a:pP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АУТСОРСИНГ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ДОГОВОРЕНО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ПРЕНОШЕЊЕ  ОДРЕЂЕНИХ ПОСЛОВА </a:t>
            </a:r>
            <a:r>
              <a:rPr lang="sr-Cyrl-CS" sz="14400" b="1" dirty="0" smtClean="0">
                <a:latin typeface="Book Antiqua" pitchFamily="18" charset="0"/>
              </a:rPr>
              <a:t>НА СПЕЦИЈАЛИЗОВЕ ПРЕДУЗЕТНИКЕ , КАО НА ПРИМЕР: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- УСЛУГЕ ВЕШАРАЈА У ХОТЕЛИМА,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- УСЛУГЕ  ЧИШЋЕЊА И ОДРЖАВАЊА ХИГИЈЕНЕ,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- КАДРОВСКА СЛУЖБА,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- ПРЕДСЕДНИК КУЋНОГ САВЕТА !!!!!!!!!!!!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5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5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5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5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5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5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5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tabLst>
                <a:tab pos="4626873" algn="l"/>
              </a:tabLst>
              <a:defRPr/>
            </a:pPr>
            <a:endParaRPr lang="sr-Cyrl-CS" sz="5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rgbClr val="F8F8F8"/>
              </a:buClr>
              <a:buFontTx/>
              <a:buNone/>
              <a:tabLst>
                <a:tab pos="4626873" algn="l"/>
              </a:tabLst>
              <a:defRPr/>
            </a:pPr>
            <a:endParaRPr lang="sr-Cyrl-CS" sz="5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4578" name="AutoShape 2" descr="&amp;Rcy;&amp;iecy;&amp;zcy;&amp;ucy;&amp;lcy;&amp;tcy;&amp;acy;&amp;tcy; &amp;scy;&amp;lcy;&amp;icy;&amp;kcy;&amp;acy; &amp;zcy;&amp;acy; &amp;dcy;&amp;ocy;&amp;scy;&amp;tcy;&amp;acy;&amp;vcy;&amp;ncy;&amp;ocy; &amp;vcy;&amp;ocy;&amp;zcy;&amp;icy;&amp;l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&amp;Rcy;&amp;iecy;&amp;zcy;&amp;ucy;&amp;lcy;&amp;tcy;&amp;acy;&amp;tcy; &amp;scy;&amp;lcy;&amp;icy;&amp;kcy;&amp;acy; &amp;zcy;&amp;acy; &amp;vcy;&amp;iecy;&amp;shcy;&amp;iecy;&amp;rcy;&amp;acy;&amp;jse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&amp;Rcy;&amp;iecy;&amp;zcy;&amp;ucy;&amp;lcy;&amp;tcy;&amp;acy;&amp;tcy; &amp;scy;&amp;lcy;&amp;icy;&amp;kcy;&amp;acy; &amp;zcy;&amp;acy; &amp;vcy;&amp;iecy;&amp;shcy;&amp;iecy;&amp;rcy;&amp;acy;&amp;jse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&amp;Rcy;&amp;iecy;&amp;zcy;&amp;ucy;&amp;lcy;&amp;tcy;&amp;acy;&amp;tcy; &amp;scy;&amp;lcy;&amp;icy;&amp;kcy;&amp;acy; &amp;zcy;&amp;acy; &amp;khcy;&amp;iecy;&amp;mcy;&amp;icy;&amp;jsercy;&amp;scy;&amp;kcy;&amp;ocy; &amp;chcy;&amp;icy;&amp;shcy;&amp;tshcy;&amp;ie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&amp;Rcy;&amp;iecy;&amp;zcy;&amp;ucy;&amp;lcy;&amp;tcy;&amp;acy;&amp;tcy; &amp;scy;&amp;lcy;&amp;icy;&amp;kcy;&amp;acy; &amp;zcy;&amp;acy; &amp;khcy;&amp;iecy;&amp;mcy;&amp;icy;&amp;jsercy;&amp;scy;&amp;kcy;&amp;ocy; &amp;chcy;&amp;icy;&amp;shcy;&amp;tshcy;&amp;iecy;&amp;nj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84318" y="5297478"/>
            <a:ext cx="4357718" cy="3264083"/>
          </a:xfrm>
          <a:prstGeom prst="rect">
            <a:avLst/>
          </a:prstGeom>
          <a:noFill/>
        </p:spPr>
      </p:pic>
      <p:sp>
        <p:nvSpPr>
          <p:cNvPr id="24586" name="AutoShape 10" descr="&amp;Rcy;&amp;iecy;&amp;zcy;&amp;ucy;&amp;lcy;&amp;tcy;&amp;acy;&amp;tcy; &amp;scy;&amp;lcy;&amp;icy;&amp;kcy;&amp;acy; &amp;zcy;&amp;acy; &amp;chcy;&amp;icy;&amp;shcy;&amp;tshcy;&amp;ie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8" name="Picture 12" descr="&amp;Rcy;&amp;iecy;&amp;zcy;&amp;ucy;&amp;lcy;&amp;tcy;&amp;acy;&amp;tcy; &amp;scy;&amp;lcy;&amp;icy;&amp;kcy;&amp;acy; &amp;zcy;&amp;acy; &amp;chcy;&amp;icy;&amp;shcy;&amp;tshcy;&amp;iecy;&amp;nj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41178" y="9155130"/>
            <a:ext cx="5786478" cy="3101249"/>
          </a:xfrm>
          <a:prstGeom prst="rect">
            <a:avLst/>
          </a:prstGeom>
          <a:noFill/>
        </p:spPr>
      </p:pic>
      <p:sp>
        <p:nvSpPr>
          <p:cNvPr id="24590" name="AutoShape 14" descr="&amp;Rcy;&amp;iecy;&amp;zcy;&amp;ucy;&amp;lcy;&amp;tcy;&amp;acy;&amp;tcy; &amp;scy;&amp;lcy;&amp;icy;&amp;kcy;&amp;acy; &amp;zcy;&amp;acy; &amp;kcy;&amp;ucy;&amp;tshcy;&amp;ncy;&amp;icy; &amp;scy;&amp;acy;&amp;vcy;&amp;ie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2" name="Picture 16" descr="&amp;Rcy;&amp;iecy;&amp;zcy;&amp;ucy;&amp;lcy;&amp;tcy;&amp;acy;&amp;tcy; &amp;scy;&amp;lcy;&amp;icy;&amp;kcy;&amp;acy; &amp;zcy;&amp;acy; &amp;kcy;&amp;ucy;&amp;tshcy;&amp;ncy;&amp;icy; &amp;scy;&amp;acy;&amp;vcy;&amp;iecy;&amp;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7180" y="9798072"/>
            <a:ext cx="4500594" cy="2593565"/>
          </a:xfrm>
          <a:prstGeom prst="rect">
            <a:avLst/>
          </a:prstGeom>
          <a:noFill/>
        </p:spPr>
      </p:pic>
      <p:sp>
        <p:nvSpPr>
          <p:cNvPr id="24594" name="AutoShape 18" descr="&amp;Rcy;&amp;iecy;&amp;zcy;&amp;ucy;&amp;lcy;&amp;tcy;&amp;acy;&amp;tcy; &amp;scy;&amp;lcy;&amp;icy;&amp;kcy;&amp;acy; &amp;zcy;&amp;acy; &amp;Scy;&amp;Kcy;&amp;Ucy;&amp;Pcy;&amp;SHcy;&amp;Tcy;&amp;Icy;&amp;Ncy;&amp;Acy; &amp;Scy;&amp;Tcy;&amp;Acy;&amp;Ncy;&amp;Acy;&amp;R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6F0B1B05-D27A-417A-81EA-A529C7B41BE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9110325" cy="13166725"/>
          </a:xfrm>
        </p:spPr>
        <p:txBody>
          <a:bodyPr>
            <a:normAutofit fontScale="25000" lnSpcReduction="20000"/>
          </a:bodyPr>
          <a:lstStyle/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- ПРИПРЕМА ХРАНЕ (КЕТЕРИНГ) ЗА АВИО КОМПАНИЈЕ,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- КЊИГОВОДСТВЕНЕ УСЛУГЕ,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- ТРАНСПОРТ И ДИСТИБУЦИЈА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4400" b="1" dirty="0" smtClean="0">
                <a:latin typeface="Book Antiqua" pitchFamily="18" charset="0"/>
              </a:rPr>
              <a:t>          - ОБЕЗБЕЂЕЊЕ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2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2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29316" indent="-361826" eaLnBrk="1" hangingPunct="1">
              <a:buFontTx/>
              <a:buNone/>
              <a:tabLst>
                <a:tab pos="4626873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5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5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5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5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5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5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5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chemeClr val="tx1"/>
              </a:buClr>
              <a:tabLst>
                <a:tab pos="4626873" algn="l"/>
              </a:tabLst>
              <a:defRPr/>
            </a:pPr>
            <a:endParaRPr lang="sr-Cyrl-CS" sz="5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eaLnBrk="1" hangingPunct="1">
              <a:buClr>
                <a:srgbClr val="F8F8F8"/>
              </a:buClr>
              <a:buFontTx/>
              <a:buNone/>
              <a:tabLst>
                <a:tab pos="4626873" algn="l"/>
              </a:tabLst>
              <a:defRPr/>
            </a:pPr>
            <a:endParaRPr lang="sr-Cyrl-CS" sz="5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4578" name="AutoShape 2" descr="&amp;Rcy;&amp;iecy;&amp;zcy;&amp;ucy;&amp;lcy;&amp;tcy;&amp;acy;&amp;tcy; &amp;scy;&amp;lcy;&amp;icy;&amp;kcy;&amp;acy; &amp;zcy;&amp;acy; &amp;dcy;&amp;ocy;&amp;scy;&amp;tcy;&amp;acy;&amp;vcy;&amp;ncy;&amp;ocy; &amp;vcy;&amp;ocy;&amp;zcy;&amp;icy;&amp;l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&amp;Rcy;&amp;iecy;&amp;zcy;&amp;ucy;&amp;lcy;&amp;tcy;&amp;acy;&amp;tcy; &amp;scy;&amp;lcy;&amp;icy;&amp;kcy;&amp;acy; &amp;zcy;&amp;acy; &amp;vcy;&amp;iecy;&amp;shcy;&amp;iecy;&amp;rcy;&amp;acy;&amp;jse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&amp;Rcy;&amp;iecy;&amp;zcy;&amp;ucy;&amp;lcy;&amp;tcy;&amp;acy;&amp;tcy; &amp;scy;&amp;lcy;&amp;icy;&amp;kcy;&amp;acy; &amp;zcy;&amp;acy; &amp;vcy;&amp;iecy;&amp;shcy;&amp;iecy;&amp;rcy;&amp;acy;&amp;jse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&amp;Rcy;&amp;iecy;&amp;zcy;&amp;ucy;&amp;lcy;&amp;tcy;&amp;acy;&amp;tcy; &amp;scy;&amp;lcy;&amp;icy;&amp;kcy;&amp;acy; &amp;zcy;&amp;acy; &amp;khcy;&amp;iecy;&amp;mcy;&amp;icy;&amp;jsercy;&amp;scy;&amp;kcy;&amp;ocy; &amp;chcy;&amp;icy;&amp;shcy;&amp;tshcy;&amp;ie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&amp;Rcy;&amp;iecy;&amp;zcy;&amp;ucy;&amp;lcy;&amp;tcy;&amp;acy;&amp;tcy; &amp;scy;&amp;lcy;&amp;icy;&amp;kcy;&amp;acy; &amp;zcy;&amp;acy; &amp;chcy;&amp;icy;&amp;shcy;&amp;tshcy;&amp;ie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0" name="AutoShape 2" descr="&amp;Rcy;&amp;iecy;&amp;zcy;&amp;ucy;&amp;lcy;&amp;tcy;&amp;acy;&amp;tcy; &amp;scy;&amp;lcy;&amp;icy;&amp;kcy;&amp;acy; &amp;zcy;&amp;acy; &amp;Ocy;&amp;Bcy;&amp;IEcy;&amp;Zcy;&amp;Bcy;&amp;IEcy;&amp;DJcy;&amp;IEcy;&amp;N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52" name="Picture 4" descr="&amp;Rcy;&amp;iecy;&amp;zcy;&amp;ucy;&amp;lcy;&amp;tcy;&amp;acy;&amp;tcy; &amp;scy;&amp;lcy;&amp;icy;&amp;kcy;&amp;acy; &amp;zcy;&amp;acy; &amp;Ocy;&amp;Bcy;&amp;IEcy;&amp;Zcy;&amp;Bcy;&amp;IEcy;&amp;DJcy;&amp;IEcy;&amp;NJ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7246" y="8226436"/>
            <a:ext cx="5286412" cy="3959708"/>
          </a:xfrm>
          <a:prstGeom prst="rect">
            <a:avLst/>
          </a:prstGeom>
          <a:noFill/>
        </p:spPr>
      </p:pic>
      <p:pic>
        <p:nvPicPr>
          <p:cNvPr id="104454" name="Picture 6" descr="&amp;Rcy;&amp;iecy;&amp;zcy;&amp;ucy;&amp;lcy;&amp;tcy;&amp;acy;&amp;tcy; &amp;scy;&amp;lcy;&amp;icy;&amp;kcy;&amp;acy; &amp;zcy;&amp;acy; &amp;Acy;&amp;Vcy;&amp;Icy;&amp;Ocy;  &amp;Kcy;&amp;IEcy;&amp;Tcy;&amp;IEcy;&amp;Rcy;&amp;Icy;&amp;Ncy;&amp;G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5294" y="8226436"/>
            <a:ext cx="4929222" cy="3759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520700"/>
            <a:ext cx="15128875" cy="2616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>
          <a:xfrm>
            <a:off x="796925" y="3136900"/>
            <a:ext cx="8121650" cy="43878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231CD8DA-23D6-45AB-8D44-15C84214DBF2}" type="slidenum">
              <a:rPr lang="en-US" smtClean="0"/>
              <a:pPr/>
              <a:t>65</a:t>
            </a:fld>
            <a:endParaRPr lang="en-US" smtClean="0"/>
          </a:p>
        </p:txBody>
      </p:sp>
      <p:pic>
        <p:nvPicPr>
          <p:cNvPr id="54277" name="Picture 2" descr="d:\dokumenta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6488" y="-2989330"/>
            <a:ext cx="25479375" cy="1872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520700"/>
            <a:ext cx="15128875" cy="2616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>
          <a:xfrm>
            <a:off x="796925" y="3136900"/>
            <a:ext cx="8121650" cy="43878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1AEEB625-F5D4-43F5-A8FF-CD97433294FE}" type="slidenum">
              <a:rPr lang="en-US" smtClean="0"/>
              <a:pPr/>
              <a:t>66</a:t>
            </a:fld>
            <a:endParaRPr lang="en-US" smtClean="0"/>
          </a:p>
        </p:txBody>
      </p:sp>
      <p:pic>
        <p:nvPicPr>
          <p:cNvPr id="55301" name="Picture 2" descr="d:\dokumenta\qqqqqqqqqqqqqqqq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84525" y="-2779713"/>
            <a:ext cx="25479375" cy="1872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FBE7CCE0-13AE-4DF2-93E1-B4F3C8142592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ВИДОВИ САРАДЊЕ ВЕЛИКИХ И МСП У Р.СРБИЈИ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    </a:t>
            </a:r>
            <a:r>
              <a:rPr lang="sr-Cyrl-CS" sz="14400" b="1" dirty="0" smtClean="0">
                <a:latin typeface="Book Antiqua" pitchFamily="18" charset="0"/>
              </a:rPr>
              <a:t>ВЕЛИКА ПРЕДУЗЕЋА У Р.СРБИЈИ СУ УГЛАВНОМ ЈАВНА И КОМУНАЛНА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ПРЕДУЗЕЋА КОЈА НИСУ ПОСЕБНО ЗАИНТЕРЕСОВАНА ЗА МСП.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ПРОЈЕКАТ “СЕЦЕП” </a:t>
            </a:r>
            <a:r>
              <a:rPr lang="sr-Cyrl-CS" sz="14400" b="1" dirty="0" smtClean="0">
                <a:latin typeface="Book Antiqua" pitchFamily="18" charset="0"/>
              </a:rPr>
              <a:t>– ПОДРШКА ЈАЧАЊУ КОНКУРЕНТНОСТИ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ПРЕДУЗЕЋА И ПРОМОЦИЈИ ИЗВОЗА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- РАЗВОЈ КЛАСТЕРА,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- РАЗВОЈ ЛАНАЦА СНАБДЕВАЊА И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- ИНТЕРНАЦИОНАЛИЗАЦИЈА ПОСЛОВАЊА МСП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</a:t>
            </a:r>
            <a:r>
              <a:rPr lang="en-US" sz="14400" b="1" dirty="0" smtClean="0">
                <a:latin typeface="Book Antiqua" pitchFamily="18" charset="0"/>
              </a:rPr>
              <a:t> - </a:t>
            </a:r>
            <a:r>
              <a:rPr lang="sr-Cyrl-CS" sz="14400" b="1" dirty="0" smtClean="0">
                <a:latin typeface="Book Antiqua" pitchFamily="18" charset="0"/>
              </a:rPr>
              <a:t>“</a:t>
            </a:r>
            <a:r>
              <a:rPr lang="en-US" sz="14400" b="1" dirty="0" smtClean="0">
                <a:latin typeface="Book Antiqua" pitchFamily="18" charset="0"/>
              </a:rPr>
              <a:t>MEET THE BUYER</a:t>
            </a:r>
            <a:r>
              <a:rPr lang="sr-Cyrl-CS" sz="14400" b="1" dirty="0" smtClean="0">
                <a:latin typeface="Book Antiqua" pitchFamily="18" charset="0"/>
              </a:rPr>
              <a:t>“</a:t>
            </a:r>
            <a:r>
              <a:rPr lang="en-US" sz="14400" b="1" dirty="0" smtClean="0">
                <a:latin typeface="Book Antiqua" pitchFamily="18" charset="0"/>
              </a:rPr>
              <a:t> </a:t>
            </a:r>
            <a:r>
              <a:rPr lang="sr-Cyrl-CS" sz="14400" b="1" dirty="0" smtClean="0">
                <a:latin typeface="Book Antiqua" pitchFamily="18" charset="0"/>
              </a:rPr>
              <a:t>ПОВЕЗИВАЊЕ ДОМАЋИХ ПРЕДУЗЕЋА СА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     ПОТЕНЦИЈАЛНИМ СТРАНИМ ПОСЛОВНИМ ПАРТ.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9EF97875-0260-46F7-ACB5-6529FB76564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11.4.  ФОНДОВИ РИЗИЧНОГ КАПИТАЛА-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</a:t>
            </a:r>
            <a:r>
              <a:rPr lang="sr-Cyrl-C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НАЧИН ЗА  ПРЕВАЗИЛАЖЕЊЕ ПРОБЛЕМА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ФИНАНСИРАЊА МСП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11.4.1.  ПОСЛОВНИ АНЂЕЛИ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</a:t>
            </a:r>
            <a:r>
              <a:rPr lang="en-US" sz="21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en-US" sz="21600" b="1" dirty="0" smtClean="0">
                <a:solidFill>
                  <a:srgbClr val="FF0000"/>
                </a:solidFill>
                <a:latin typeface="Book Antiqua" pitchFamily="18" charset="0"/>
              </a:rPr>
              <a:t>Business Angels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 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ФИЗИЧКА ИЛИ ПРАВНА ЛИЦА </a:t>
            </a:r>
            <a:r>
              <a:rPr lang="sr-Cyrl-CS" sz="14400" b="1" dirty="0" smtClean="0">
                <a:latin typeface="Book Antiqua" pitchFamily="18" charset="0"/>
              </a:rPr>
              <a:t>КОЈА ИНДИВИДУАЛНО ИЛИ КРОЗ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УДРУЖИВАЊА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УЛАЖУ СВОЈ КАПИТАЛ, ЗНАЊЕ И ПОСЛОВНЕ КОНТАКТЕ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У РАЗВОЈ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ПОСЛОВНИХ ИДЕЈА </a:t>
            </a:r>
            <a:r>
              <a:rPr lang="sr-Cyrl-CS" sz="14400" b="1" dirty="0" smtClean="0">
                <a:latin typeface="Book Antiqua" pitchFamily="18" charset="0"/>
              </a:rPr>
              <a:t>НАЈЧЕШЋЕ СА ПОТЕНЦИЈАЛОМ ЗА БРЗ РАСТ.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latin typeface="Book Antiqua" pitchFamily="18" charset="0"/>
              </a:rPr>
              <a:t>ОБЕЗБЕЂУЈУ ПОЧЕТНИ КАПИТАЛ УЗ ЗАМЕНУ ЗА: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                                           % У  ВЛАСНИШТВУ ИЛИ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                                               ДОБИТ.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МОТИВ</a:t>
            </a:r>
            <a:r>
              <a:rPr lang="sr-Cyrl-CS" sz="14400" b="1" dirty="0" smtClean="0">
                <a:latin typeface="Book Antiqua" pitchFamily="18" charset="0"/>
              </a:rPr>
              <a:t>: ЗАРАДА АЛИ И ...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511792"/>
            <a:ext cx="187706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222" y="7512056"/>
            <a:ext cx="1857388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AB99BF9E-26AE-45A4-8919-B0074333AF9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100" b="1" dirty="0" smtClean="0">
                <a:solidFill>
                  <a:srgbClr val="00B0F0"/>
                </a:solidFill>
                <a:latin typeface="Book Antiqua" pitchFamily="18" charset="0"/>
              </a:rPr>
              <a:t>МРЕЖЕ ПОСЛОВНИХ АНЂЕЛА </a:t>
            </a:r>
            <a:r>
              <a:rPr lang="sr-Cyrl-CS" sz="16100" b="1" dirty="0" smtClean="0">
                <a:latin typeface="Book Antiqua" pitchFamily="18" charset="0"/>
              </a:rPr>
              <a:t>( ОКО 420 У ЕУ И ОКО 360 У УСА):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100" b="1" dirty="0" smtClean="0">
                <a:latin typeface="Book Antiqua" pitchFamily="18" charset="0"/>
              </a:rPr>
              <a:t>       -  ЕВРОПСКА МРЕЖА ПОСЛОВНИХ АНЂЕЛА - ЕБАН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6100" b="1" dirty="0" smtClean="0">
                <a:latin typeface="Book Antiqua" pitchFamily="18" charset="0"/>
              </a:rPr>
              <a:t>-</a:t>
            </a:r>
            <a:r>
              <a:rPr lang="en-US" sz="16100" b="1" dirty="0" smtClean="0">
                <a:latin typeface="Book Antiqua" pitchFamily="18" charset="0"/>
              </a:rPr>
              <a:t> </a:t>
            </a:r>
            <a:r>
              <a:rPr lang="sr-Cyrl-CS" sz="16100" b="1" dirty="0" smtClean="0">
                <a:latin typeface="Book Antiqua" pitchFamily="18" charset="0"/>
              </a:rPr>
              <a:t> </a:t>
            </a:r>
            <a:r>
              <a:rPr lang="en-US" sz="16100" b="1" dirty="0" smtClean="0">
                <a:latin typeface="Book Antiqua" pitchFamily="18" charset="0"/>
              </a:rPr>
              <a:t>BANE AND SWARM INVESTMENT GROUP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6100" b="1" dirty="0" smtClean="0">
                <a:latin typeface="Book Antiqua" pitchFamily="18" charset="0"/>
              </a:rPr>
              <a:t>       </a:t>
            </a:r>
            <a:r>
              <a:rPr lang="sr-Cyrl-CS" sz="16100" b="1" dirty="0" smtClean="0">
                <a:latin typeface="Book Antiqua" pitchFamily="18" charset="0"/>
              </a:rPr>
              <a:t>-</a:t>
            </a:r>
            <a:r>
              <a:rPr lang="en-US" sz="16100" b="1" dirty="0" smtClean="0">
                <a:latin typeface="Book Antiqua" pitchFamily="18" charset="0"/>
              </a:rPr>
              <a:t>  MOUNTAIN PARTNERS GROUP</a:t>
            </a:r>
            <a:endParaRPr lang="sr-Cyrl-CS" sz="161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00B0F0"/>
                </a:solidFill>
                <a:latin typeface="Book Antiqua" pitchFamily="18" charset="0"/>
              </a:rPr>
              <a:t>МРЕЖА ПОСЛОВНИХ АНЂЕЛА У Р.СРБИЈИ- </a:t>
            </a:r>
            <a:r>
              <a:rPr lang="sr-Cyrl-CS" sz="14400" b="1" dirty="0" smtClean="0">
                <a:latin typeface="Book Antiqua" pitchFamily="18" charset="0"/>
              </a:rPr>
              <a:t>СБАН </a:t>
            </a:r>
            <a:r>
              <a:rPr lang="en-US" sz="14400" b="1" dirty="0" smtClean="0">
                <a:latin typeface="Book Antiqua" pitchFamily="18" charset="0"/>
              </a:rPr>
              <a:t> </a:t>
            </a:r>
            <a:r>
              <a:rPr lang="en-US" sz="14400" b="1" u="sng" dirty="0" smtClean="0">
                <a:latin typeface="Book Antiqua" pitchFamily="18" charset="0"/>
                <a:hlinkClick r:id="rId2"/>
              </a:rPr>
              <a:t>WWW.SBAN.EU</a:t>
            </a:r>
            <a:endParaRPr lang="sr-Cyrl-CS" sz="14400" b="1" u="sng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CS" sz="14400" b="1" u="sng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НА САМОМ ПОЧЕТКУ У СРБИЈИ ( ОД КРАЈА 2010.ГОДИНЕ)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ЦИЉ: ПОВЕЗИВАЊЕПОСЛОВНИХ АНЂЕЛА И ПРЕДУЗЕТНИКА</a:t>
            </a:r>
            <a:endParaRPr lang="en-U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4832" y="10726766"/>
            <a:ext cx="4357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92500" lnSpcReduction="1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</a:t>
            </a:r>
            <a:r>
              <a:rPr lang="sr-Cyrl-C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ИНСТИТУЦИОНАЛНЕ ПОДРШКЕ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</a:t>
            </a:r>
            <a:r>
              <a:rPr lang="sr-Cyrl-C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ПРЕМА КАРАКТЕРУ (САДРЖАЈУ</a:t>
            </a:r>
            <a:r>
              <a:rPr lang="sr-Cyrl-C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5200" b="1" dirty="0" smtClean="0">
                <a:solidFill>
                  <a:srgbClr val="FF0000"/>
                </a:solidFill>
                <a:latin typeface="Book Antiqua" pitchFamily="18" charset="0"/>
              </a:rPr>
              <a:t>НЕФИНАНСИЈСКА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44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       ОБУКЕ, СЕМИНАРИ,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44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       МЕНТОРИНГ, 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44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       САВЕТОДАВСТВО,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44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       КЛАСТЕРИ...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endParaRPr lang="sr-Cyrl-CS" sz="4400" b="1" dirty="0" smtClean="0">
              <a:solidFill>
                <a:schemeClr val="tx1">
                  <a:lumMod val="95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5200" b="1" dirty="0" smtClean="0">
                <a:solidFill>
                  <a:srgbClr val="FF0000"/>
                </a:solidFill>
                <a:latin typeface="Book Antiqua" pitchFamily="18" charset="0"/>
              </a:rPr>
              <a:t>ФИНАНСИЈСКА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4400" b="1" dirty="0" smtClean="0">
                <a:latin typeface="Book Antiqua" pitchFamily="18" charset="0"/>
              </a:rPr>
              <a:t>            СТАРТ АП КРЕДИТИ ЗА ПОЧЕТНИКЕ,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4400" b="1" dirty="0" smtClean="0">
                <a:latin typeface="Book Antiqua" pitchFamily="18" charset="0"/>
              </a:rPr>
              <a:t>            ГАРАНЦИЈЕ ЗА ИЗВОЗНИКЕ,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4400" b="1" dirty="0" smtClean="0">
                <a:latin typeface="Book Antiqua" pitchFamily="18" charset="0"/>
              </a:rPr>
              <a:t>            КРЕДИТИ ЗА ПОДСТИЦАЊЕ ПРОИЗВОДЊЕ И ИЗВОЗА...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1327DF32-E7FF-44D6-AB6C-818AD359B7BA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11.4.</a:t>
            </a:r>
            <a:r>
              <a:rPr lang="en-US" sz="21600" b="1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.  РИЗИЧНИ ПРЕДУЗЕТНИ КАПИТАЛ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</a:t>
            </a:r>
            <a:r>
              <a:rPr lang="en-US" sz="21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(</a:t>
            </a:r>
            <a:r>
              <a:rPr lang="en-US" sz="21600" b="1" dirty="0" smtClean="0">
                <a:solidFill>
                  <a:srgbClr val="00B0F0"/>
                </a:solidFill>
                <a:latin typeface="Book Antiqua" pitchFamily="18" charset="0"/>
              </a:rPr>
              <a:t>venture capital</a:t>
            </a: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)</a:t>
            </a:r>
            <a:endParaRPr lang="en-US" sz="216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КАПИТАЛ</a:t>
            </a:r>
            <a:r>
              <a:rPr lang="sr-Cyrl-CS" sz="14400" b="1" dirty="0" smtClean="0">
                <a:latin typeface="Book Antiqua" pitchFamily="18" charset="0"/>
              </a:rPr>
              <a:t> КОЈИ СПЕЦИЈАЛИЗОВАНО ПРЕДУЗЕЋЕ ИЛИ ФОНД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УЛАЖЕ</a:t>
            </a:r>
            <a:r>
              <a:rPr lang="sr-Cyrl-CS" sz="14400" b="1" dirty="0" smtClean="0">
                <a:latin typeface="Book Antiqua" pitchFamily="18" charset="0"/>
              </a:rPr>
              <a:t> 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ДРУГО ПРЕДУЗЕЋЕ КОЈЕ СЕ ОСНИВА, РАЗВИЈА СЕ ИЛИ СЕ НАЛАЗИ 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ПОСЛОВНИМ ТЕШКОЋАМА И РЕОРГАНИЗАЦИЈИ. УЛАГАЊЕ ЋЕ СЕ РЕАЛИ-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ЗОВАТИ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АКО</a:t>
            </a:r>
            <a:r>
              <a:rPr lang="sr-Cyrl-CS" sz="14400" b="1" dirty="0" smtClean="0">
                <a:latin typeface="Book Antiqua" pitchFamily="18" charset="0"/>
              </a:rPr>
              <a:t> СЕ ПРОЦЕНИ ДА ПРЕДУЗЕЋЕ ИМА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ШАНСЕ,ИНОВАТИВНИ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КАПИТАЛ И ПЕРСПЕКТИВУ ДА СЕ РАЗВИЈЕ, ПОРАСТЕ И ПОСТАНЕ КОНКУР</a:t>
            </a:r>
            <a:r>
              <a:rPr lang="sr-Cyrl-CS" sz="14400" b="1" dirty="0" smtClean="0">
                <a:latin typeface="Book Antiqua" pitchFamily="18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УЛАГАЧ СНОСИ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РИЗИК</a:t>
            </a:r>
            <a:r>
              <a:rPr lang="sr-Cyrl-CS" sz="21600" b="1" dirty="0" smtClean="0">
                <a:latin typeface="Book Antiqua" pitchFamily="18" charset="0"/>
              </a:rPr>
              <a:t> </a:t>
            </a:r>
            <a:r>
              <a:rPr lang="sr-Cyrl-CS" sz="14400" b="1" dirty="0" smtClean="0">
                <a:latin typeface="Book Antiqua" pitchFamily="18" charset="0"/>
              </a:rPr>
              <a:t>ПОСЛОВНОГ НЕУСПЕХА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АЛИ 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ЗАТО СТИЧЕ ВЛАСНИЧКА И УПРАВЉАЧКА ПРАВА И </a:t>
            </a: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ЕВЕНТУАЛНО</a:t>
            </a: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9200" b="1" dirty="0" smtClean="0">
                <a:solidFill>
                  <a:srgbClr val="FF0000"/>
                </a:solidFill>
                <a:latin typeface="Book Antiqua" pitchFamily="18" charset="0"/>
              </a:rPr>
              <a:t>  ВИСОКЕ СТОПЕ ПРИНОСА.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225908"/>
            <a:ext cx="18913540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7226304"/>
            <a:ext cx="1884210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410" name="Picture 2" descr="&amp;Rcy;&amp;iecy;&amp;zcy;&amp;ucy;&amp;lcy;&amp;tcy;&amp;acy;&amp;tcy; &amp;scy;&amp;lcy;&amp;icy;&amp;kcy;&amp;acy; &amp;zcy;&amp;acy; &amp;Rcy;&amp;Icy;&amp;Z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6600" y="9798072"/>
            <a:ext cx="5314966" cy="26574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40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</a:t>
            </a:r>
            <a:r>
              <a:rPr lang="sr-Cyrl-C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12.    СПЕЦИФИЧНОСТИ УПРАВЉАЊА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ПОРОДИЧНИМ ПРЕДУЗЕЋИМА</a:t>
            </a:r>
            <a:endParaRPr lang="sr-Cyrl-CS" sz="15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           ПОРОДИЧНА ПРЕДУЗЕЋА:</a:t>
            </a:r>
            <a:endParaRPr lang="sr-Cyrl-CS" sz="96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 -</a:t>
            </a:r>
            <a:r>
              <a:rPr lang="sr-Cyrl-CS" sz="9600" b="1" dirty="0" smtClean="0">
                <a:solidFill>
                  <a:srgbClr val="00B0F0"/>
                </a:solidFill>
                <a:latin typeface="Book Antiqua" pitchFamily="18" charset="0"/>
              </a:rPr>
              <a:t>НАЈСТАРИЈИ</a:t>
            </a:r>
            <a:r>
              <a:rPr lang="sr-Cyrl-CS" sz="9600" b="1" dirty="0" smtClean="0">
                <a:latin typeface="Book Antiqua" pitchFamily="18" charset="0"/>
              </a:rPr>
              <a:t> И </a:t>
            </a:r>
            <a:r>
              <a:rPr lang="sr-Cyrl-CS" sz="9600" b="1" dirty="0" smtClean="0">
                <a:solidFill>
                  <a:srgbClr val="00B0F0"/>
                </a:solidFill>
                <a:latin typeface="Book Antiqua" pitchFamily="18" charset="0"/>
              </a:rPr>
              <a:t>НАЈЧЕШЋИ</a:t>
            </a:r>
            <a:r>
              <a:rPr lang="sr-Cyrl-CS" sz="9600" b="1" dirty="0" smtClean="0">
                <a:latin typeface="Book Antiqua" pitchFamily="18" charset="0"/>
              </a:rPr>
              <a:t> ВИД ОРГАНИЗОВАЊА ПРЕДУЗЕТНИКА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- </a:t>
            </a:r>
            <a:r>
              <a:rPr lang="sr-Cyrl-CS" sz="9600" b="1" dirty="0" smtClean="0">
                <a:solidFill>
                  <a:srgbClr val="00B0F0"/>
                </a:solidFill>
                <a:latin typeface="Book Antiqua" pitchFamily="18" charset="0"/>
              </a:rPr>
              <a:t>НЕКЕ ОД НАЈВЕЋИХ И НАЈПОЗНАТИЈИХ СВЕТСКИХ КОМПАНИЈА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                                СУ У ПОРОДИЧНОМ ВЛАСНИШТВУ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96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</a:t>
            </a:r>
            <a:r>
              <a:rPr lang="sr-Cyrl-CS" sz="12000" b="1" dirty="0" smtClean="0">
                <a:solidFill>
                  <a:srgbClr val="00B0F0"/>
                </a:solidFill>
                <a:latin typeface="Book Antiqua" pitchFamily="18" charset="0"/>
              </a:rPr>
              <a:t>УЧЕШЋЕ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solidFill>
                  <a:srgbClr val="00B0F0"/>
                </a:solidFill>
                <a:latin typeface="Book Antiqua" pitchFamily="18" charset="0"/>
              </a:rPr>
              <a:t>   </a:t>
            </a:r>
            <a:r>
              <a:rPr lang="sr-Cyrl-CS" sz="9600" b="1" dirty="0" smtClean="0">
                <a:latin typeface="Book Antiqua" pitchFamily="18" charset="0"/>
              </a:rPr>
              <a:t>ПОРОДИЧНИХ ПРЕДУЗЕЋА У УКУПНОМ БРОЈУ ПРЕДУЗЕЋА: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9600" b="1" dirty="0" smtClean="0">
                <a:latin typeface="Book Antiqua" pitchFamily="18" charset="0"/>
              </a:rPr>
              <a:t>       ПРЕКО 90% У ЗЕМЉАМА СРЕДЊЕГ И ДАЛЕКОГ ИСТОКА,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                                     75% У ПРИВРЕДИ БРИТАНИЈЕ,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 И У СРБИЈИ СУ МНОГА МСПП УСТВАРИ ПОРОДИЧНЕ ФИРМЕ/ПРЕДУЗ.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8BE4F393-EC0D-49C7-AB08-3701D3DD7F77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</a:t>
            </a:r>
            <a:r>
              <a:rPr lang="sr-Cyrl-CS" sz="2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СПЕЦИФИЧНОСТИ  МЕНАЏМЕНТА  У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2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</a:t>
            </a:r>
            <a:r>
              <a:rPr lang="sr-Cyrl-CS" sz="2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ПОРОДИЧНИМ ПРЕДУЗЕЋИМА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  <a:r>
              <a:rPr lang="sr-Cyrl-CS" sz="17600" b="1" dirty="0" smtClean="0">
                <a:latin typeface="Book Antiqua" pitchFamily="18" charset="0"/>
              </a:rPr>
              <a:t>У </a:t>
            </a: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УЖЕМ</a:t>
            </a:r>
            <a:r>
              <a:rPr lang="sr-Cyrl-CS" sz="17600" b="1" dirty="0" smtClean="0">
                <a:latin typeface="Book Antiqua" pitchFamily="18" charset="0"/>
              </a:rPr>
              <a:t> СМИСЛУ: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ОНО ПРЕДУЗЕЋЕ КОЈЕ ЈЕ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У ВЛАСНИШТВУ </a:t>
            </a:r>
            <a:r>
              <a:rPr lang="sr-Cyrl-CS" sz="14400" b="1" dirty="0" smtClean="0">
                <a:latin typeface="Book Antiqua" pitchFamily="18" charset="0"/>
              </a:rPr>
              <a:t>ЧЛАНОВА ЈЕДНЕ ПОРОДИЦЕ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КОЈИМ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УПРАВЉАЈУ</a:t>
            </a:r>
            <a:r>
              <a:rPr lang="sr-Cyrl-CS" sz="14400" b="1" dirty="0" smtClean="0">
                <a:latin typeface="Book Antiqua" pitchFamily="18" charset="0"/>
              </a:rPr>
              <a:t> ЊЕНИ ОСНОВАЧИ ТЈ.ЧЛАНОВИ ЊИХОВИХ ПОРОДИЦА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  <a:r>
              <a:rPr lang="sr-Cyrl-CS" sz="17600" b="1" dirty="0" smtClean="0">
                <a:latin typeface="Book Antiqua" pitchFamily="18" charset="0"/>
              </a:rPr>
              <a:t>У</a:t>
            </a: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 ШИРЕМ </a:t>
            </a:r>
            <a:r>
              <a:rPr lang="sr-Cyrl-CS" sz="17600" b="1" dirty="0" smtClean="0">
                <a:latin typeface="Book Antiqua" pitchFamily="18" charset="0"/>
              </a:rPr>
              <a:t>СМИСЛУ: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4400" b="1" dirty="0" smtClean="0">
                <a:latin typeface="Book Antiqua" pitchFamily="18" charset="0"/>
              </a:rPr>
              <a:t>У КОМЕ ОСНИВАЧИ И ЊИХОВЕ ПОРОДИЦЕ ИМАЈУ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ЗНАЧАЈАН % ВЛАСНИШТВА </a:t>
            </a:r>
            <a:r>
              <a:rPr lang="sr-Cyrl-CS" sz="14400" b="1" dirty="0" smtClean="0">
                <a:latin typeface="Book Antiqua" pitchFamily="18" charset="0"/>
              </a:rPr>
              <a:t>ТЈ. КОНКТРОЛНИ ПАКЕТ 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ВОДЕЋУ УЛОГУ У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ВОЂЕЊУ ПОСЛА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 </a:t>
            </a:r>
            <a:r>
              <a:rPr lang="sr-Cyrl-CS" sz="17600" b="1" dirty="0" smtClean="0">
                <a:latin typeface="Book Antiqua" pitchFamily="18" charset="0"/>
              </a:rPr>
              <a:t>АЛИ И У СЛУЧАЈУ КАД ЈЕ: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ПОРОДИЦА </a:t>
            </a: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МАЊИНСКИ ВЛАСНИК, АЛИ </a:t>
            </a:r>
            <a:r>
              <a:rPr lang="sr-Cyrl-CS" sz="14400" b="1" dirty="0" smtClean="0">
                <a:latin typeface="Book Antiqua" pitchFamily="18" charset="0"/>
              </a:rPr>
              <a:t>ЧЛАНОВИ ПОРОДИЦЕ ИМАЈУ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ЗНАЧАЈАН УТИЦАЈ НА ПОСЛОВАЊЕ </a:t>
            </a:r>
            <a:r>
              <a:rPr lang="sr-Cyrl-CS" sz="14400" b="1" dirty="0" smtClean="0">
                <a:latin typeface="Book Antiqua" pitchFamily="18" charset="0"/>
              </a:rPr>
              <a:t>ТЈ. ТАЈ УТИЦАЈ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НИЈЕ СРАЗМЕРАН ВЛАСНИЧКОМ УДЕЛУ ПОРОДИЦЕ У ПРЕДУЗЕЋУ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</a:t>
            </a: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2536" y="3725842"/>
            <a:ext cx="18145252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098" y="5940420"/>
            <a:ext cx="180023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2536" y="8869378"/>
            <a:ext cx="180738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E444FACF-134C-4AC1-BDEB-1496171C2BD4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</a:t>
            </a: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КРИТЕРИЈУМИ</a:t>
            </a:r>
            <a:r>
              <a:rPr lang="sr-Cyrl-CS" sz="14400" b="1" dirty="0" smtClean="0">
                <a:latin typeface="Book Antiqua" pitchFamily="18" charset="0"/>
              </a:rPr>
              <a:t>: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УДЕО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(у %) </a:t>
            </a:r>
            <a:r>
              <a:rPr lang="sr-Cyrl-CS" sz="16000" b="1" dirty="0" smtClean="0">
                <a:latin typeface="Book Antiqua" pitchFamily="18" charset="0"/>
              </a:rPr>
              <a:t>ПОРОДИЦЕ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У ВЛАСНИШТВУ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УТИЦАЈ</a:t>
            </a:r>
            <a:r>
              <a:rPr lang="sr-Cyrl-CS" sz="21600" b="1" dirty="0" smtClean="0">
                <a:latin typeface="Book Antiqua" pitchFamily="18" charset="0"/>
              </a:rPr>
              <a:t> </a:t>
            </a:r>
            <a:r>
              <a:rPr lang="sr-Cyrl-CS" sz="16000" b="1" dirty="0" smtClean="0">
                <a:latin typeface="Book Antiqua" pitchFamily="18" charset="0"/>
              </a:rPr>
              <a:t>ПОРОДИЦЕ НА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ПОСЛОВНУ ПОЛИТИКУ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УДЕО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(у %)</a:t>
            </a:r>
            <a:r>
              <a:rPr lang="sr-Cyrl-CS" sz="21600" b="1" dirty="0" smtClean="0">
                <a:latin typeface="Book Antiqua" pitchFamily="18" charset="0"/>
              </a:rPr>
              <a:t> </a:t>
            </a:r>
            <a:r>
              <a:rPr lang="sr-Cyrl-CS" sz="16000" b="1" dirty="0" smtClean="0">
                <a:latin typeface="Book Antiqua" pitchFamily="18" charset="0"/>
              </a:rPr>
              <a:t>ЧЛАНОВА ПОРОДИЦЕ У СТРУКТ.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ЗАПОСЛЕНИХ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184434" tIns="92217" rIns="184434" bIns="92217"/>
          <a:lstStyle/>
          <a:p>
            <a:fld id="{E444FACF-134C-4AC1-BDEB-1496171C2BD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29316" indent="-361826" algn="just" eaLnBrk="1" hangingPunct="1">
              <a:buClr>
                <a:schemeClr val="tx1"/>
              </a:buClr>
              <a:buFontTx/>
              <a:buNone/>
              <a:tabLst>
                <a:tab pos="4626873" algn="l"/>
              </a:tabLst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sz="14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6400" b="1" dirty="0" smtClean="0">
                <a:latin typeface="Book Antiqua" pitchFamily="18" charset="0"/>
              </a:rPr>
              <a:t>                            3 ЕЛЕМЕНТА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6400" b="1" dirty="0" smtClean="0">
                <a:latin typeface="Book Antiqua" pitchFamily="18" charset="0"/>
              </a:rPr>
              <a:t>            ПОРОДИЧНОГ  БИЗНИСА: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64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4400" b="1" dirty="0" smtClean="0">
                <a:latin typeface="Book Antiqua" pitchFamily="18" charset="0"/>
              </a:rPr>
              <a:t>                                             </a:t>
            </a:r>
            <a:r>
              <a:rPr lang="sr-Cyrl-CS" sz="28800" b="1" dirty="0" smtClean="0">
                <a:solidFill>
                  <a:srgbClr val="00B050"/>
                </a:solidFill>
                <a:latin typeface="Book Antiqua" pitchFamily="18" charset="0"/>
              </a:rPr>
              <a:t>ПОРОДИЦА</a:t>
            </a:r>
            <a:endParaRPr lang="sr-Cyrl-CS" sz="288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16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7600" b="1" dirty="0" smtClean="0">
                <a:latin typeface="Book Antiqua" pitchFamily="18" charset="0"/>
              </a:rPr>
              <a:t>                       </a:t>
            </a:r>
            <a:r>
              <a:rPr lang="sr-Cyrl-CS" sz="28800" b="1" dirty="0" smtClean="0">
                <a:solidFill>
                  <a:srgbClr val="C00000"/>
                </a:solidFill>
                <a:latin typeface="Book Antiqua" pitchFamily="18" charset="0"/>
              </a:rPr>
              <a:t>ПРЕДУЗЕЋЕ (ФИРМА)</a:t>
            </a:r>
            <a:r>
              <a:rPr lang="sr-Cyrl-CS" sz="288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800" b="1" dirty="0" smtClean="0">
                <a:solidFill>
                  <a:srgbClr val="660066"/>
                </a:solidFill>
                <a:latin typeface="Book Antiqua" pitchFamily="18" charset="0"/>
              </a:rPr>
              <a:t>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800" b="1" dirty="0" smtClean="0">
                <a:solidFill>
                  <a:srgbClr val="660066"/>
                </a:solidFill>
                <a:latin typeface="Book Antiqua" pitchFamily="18" charset="0"/>
              </a:rPr>
              <a:t>                         ИМОВИНА</a:t>
            </a:r>
            <a:endParaRPr lang="sr-Cyrl-CS" sz="28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6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4" name="AutoShape 2" descr="&amp;Rcy;&amp;iecy;&amp;zcy;&amp;ucy;&amp;lcy;&amp;tcy;&amp;acy;&amp;tcy; &amp;scy;&amp;lcy;&amp;icy;&amp;kcy;&amp;acy; &amp;zcy;&amp;acy; &amp;pcy;&amp;ocy;&amp;rcy;&amp;ocy;&amp;dcy;&amp;icy;&amp;chcy;&amp;ncy;&amp;icy; &amp;bcy;&amp;icy;&amp;zcy;&amp;ncy;&amp;i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ПОРОДИЧНА  ПРЕДУЗЕЋА – 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ПРЕДНОСТИ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ПОСВЕЋЕНОСТ </a:t>
            </a:r>
            <a:r>
              <a:rPr lang="en-U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sr-Cyrl-CS" sz="16000" b="1" dirty="0" smtClean="0">
                <a:latin typeface="Book Antiqua" pitchFamily="18" charset="0"/>
              </a:rPr>
              <a:t>ПОСЛУ</a:t>
            </a:r>
          </a:p>
          <a:p>
            <a:pPr marL="441998" indent="-441998" algn="just" eaLnBrk="1" hangingPunct="1"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ЛОЈАЛНОСТ </a:t>
            </a:r>
            <a:r>
              <a:rPr lang="en-U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sr-Cyrl-CS" sz="16000" b="1" dirty="0" smtClean="0">
                <a:latin typeface="Book Antiqua" pitchFamily="18" charset="0"/>
              </a:rPr>
              <a:t>ПРЕДУЗЕЋУ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СПЕЦИФИЧНА ЗНАЊА </a:t>
            </a:r>
            <a:r>
              <a:rPr lang="sr-Cyrl-CS" sz="16000" b="1" dirty="0" smtClean="0">
                <a:latin typeface="Book Antiqua" pitchFamily="18" charset="0"/>
              </a:rPr>
              <a:t>И ВЕШТИНЕ</a:t>
            </a:r>
            <a:endParaRPr lang="sr-Cyrl-CS" sz="16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КОНТИНУИТЕТ</a:t>
            </a:r>
            <a:r>
              <a:rPr lang="en-U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sr-Cyrl-CS" sz="16000" b="1" dirty="0" smtClean="0">
                <a:latin typeface="Book Antiqua" pitchFamily="18" charset="0"/>
              </a:rPr>
              <a:t>ЗНАЊА ( С КОЛЕНА НА КОЛЕНО)</a:t>
            </a:r>
          </a:p>
          <a:p>
            <a:pPr marL="441998" indent="-441998" algn="just" eaLnBrk="1" hangingPunct="1"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ПОВЕРЕЊЕ ОКРУЖЕЊА </a:t>
            </a:r>
            <a:r>
              <a:rPr lang="sr-Cyrl-CS" sz="16000" b="1" dirty="0" smtClean="0">
                <a:latin typeface="Book Antiqua" pitchFamily="18" charset="0"/>
              </a:rPr>
              <a:t>У ПРЕДУЗЕЋЕ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ИМИЏ И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ПРЕПОЗНАТЉИВ</a:t>
            </a:r>
            <a:r>
              <a:rPr lang="sr-Cyrl-CS" sz="16000" b="1" dirty="0" smtClean="0">
                <a:latin typeface="Book Antiqua" pitchFamily="18" charset="0"/>
              </a:rPr>
              <a:t> ИДЕНТИТЕТ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НЕФОРМАЛАН</a:t>
            </a:r>
            <a:r>
              <a:rPr lang="sr-Cyrl-CS" sz="16000" b="1" dirty="0" smtClean="0">
                <a:latin typeface="Book Antiqua" pitchFamily="18" charset="0"/>
              </a:rPr>
              <a:t> ПРИСТУП И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ФЛЕКСИБИЛНОСТ</a:t>
            </a:r>
            <a:r>
              <a:rPr lang="sr-Cyrl-CS" sz="16000" b="1" dirty="0" smtClean="0">
                <a:latin typeface="Book Antiqua" pitchFamily="18" charset="0"/>
              </a:rPr>
              <a:t> </a:t>
            </a:r>
            <a:r>
              <a:rPr lang="en-US" sz="16000" b="1" dirty="0" smtClean="0">
                <a:latin typeface="Book Antiqua" pitchFamily="18" charset="0"/>
              </a:rPr>
              <a:t> </a:t>
            </a:r>
            <a:r>
              <a:rPr lang="sr-Cyrl-CS" sz="16000" b="1" dirty="0" smtClean="0">
                <a:latin typeface="Book Antiqua" pitchFamily="18" charset="0"/>
              </a:rPr>
              <a:t>У ПОСЛОВАЊУ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15341640" y="725446"/>
            <a:ext cx="2000264" cy="2286016"/>
          </a:xfrm>
          <a:prstGeom prst="mathPlus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866" tIns="58933" rIns="117866" bIns="5893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B724CD-4D77-4799-AC0D-5AEFB0D58AF6}" type="slidenum">
              <a:rPr lang="es-ES" smtClean="0"/>
              <a:pPr/>
              <a:t>75</a:t>
            </a:fld>
            <a:endParaRPr lang="es-ES" smtClean="0"/>
          </a:p>
        </p:txBody>
      </p:sp>
      <p:sp>
        <p:nvSpPr>
          <p:cNvPr id="12290" name="AutoShape 2" descr="&amp;Rcy;&amp;iecy;&amp;zcy;&amp;ucy;&amp;lcy;&amp;tcy;&amp;acy;&amp;tcy; &amp;scy;&amp;lcy;&amp;icy;&amp;kcy;&amp;acy; &amp;zcy;&amp;acy; &amp;Ncy;&amp;Acy;&amp;Scy;&amp;Lcy;&amp;IEcy;&amp;DJcy;&amp;Icy;&amp;Vcy;&amp;Acy;&amp;NJcy;&amp;IEcy; &amp;Bcy;&amp;Icy;&amp;Zcy;&amp;Ncy;&amp;Icy;&amp;S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ПОРОДИЧНА  ПРЕДУЗЕЋА – 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НЕДОСТАЦИ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СУКОБ ИНТЕРЕСА </a:t>
            </a:r>
            <a:r>
              <a:rPr lang="sr-Cyrl-CS" sz="16000" b="1" dirty="0" smtClean="0">
                <a:latin typeface="Book Antiqua" pitchFamily="18" charset="0"/>
              </a:rPr>
              <a:t>НА РЕЛАЦИЈИ ПРЕДУЗЕЋЕ-ПОСАО</a:t>
            </a:r>
          </a:p>
          <a:p>
            <a:pPr marL="441998" indent="-441998" algn="just" eaLnBrk="1" hangingPunct="1"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РИВАЛСТВО</a:t>
            </a:r>
            <a:r>
              <a:rPr lang="sr-Cyrl-CS" sz="16000" b="1" dirty="0" smtClean="0">
                <a:latin typeface="Book Antiqua" pitchFamily="18" charset="0"/>
              </a:rPr>
              <a:t> УНУТАР ЧЛАНОВА ПОРОДИЦЕ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НЕФОРМАЛНОСТ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НЕДОСТАТАК ЈАСНО ДЕФИНИСАНИХ ПОСЛОВНИХ ПРОЦЕДУРА</a:t>
            </a:r>
          </a:p>
          <a:p>
            <a:pPr marL="441998" indent="-441998" algn="just" eaLnBrk="1" hangingPunct="1"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ПРЕНОШЕЊЕ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ПОРОДИЧНИХ ПРОБЛЕМА </a:t>
            </a:r>
            <a:r>
              <a:rPr lang="sr-Cyrl-CS" sz="16000" b="1" dirty="0" smtClean="0">
                <a:latin typeface="Book Antiqua" pitchFamily="18" charset="0"/>
              </a:rPr>
              <a:t>НА ПОСАО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НЕПРИХВАТАЊЕ</a:t>
            </a:r>
            <a:r>
              <a:rPr lang="sr-Cyrl-CS" sz="16000" b="1" dirty="0" smtClean="0">
                <a:latin typeface="Book Antiqua" pitchFamily="18" charset="0"/>
              </a:rPr>
              <a:t> НЕМИМОВНИХ ПРОМЕНА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ГЕНЕРАЦИЈСКИ ЈАЗ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ПИТАЊЕ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ПОВЛАЧЕЊА СА ПОСЛА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6000" b="1" dirty="0" smtClean="0">
                <a:latin typeface="Book Antiqua" pitchFamily="18" charset="0"/>
              </a:rPr>
              <a:t>ПРОБЛЕМ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ТРАЈАЊА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15770268" y="1225512"/>
            <a:ext cx="2857520" cy="1214446"/>
          </a:xfrm>
          <a:prstGeom prst="mathMinus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866" tIns="58933" rIns="117866" bIns="5893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DC541-63A6-4CF1-9B3D-B77AC97A36DE}" type="slidenum">
              <a:rPr lang="es-ES" smtClean="0"/>
              <a:pPr/>
              <a:t>76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r>
              <a:rPr lang="en-US" sz="1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УПРАВЉАЊЕ </a:t>
            </a:r>
            <a:endParaRPr lang="en-US" sz="19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ПОРОДИЧНИМ</a:t>
            </a:r>
            <a:r>
              <a:rPr lang="en-U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ПРЕДУЗЕЋЕМ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                                           </a:t>
            </a: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ЗАСНИВА СЕ НА :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       ПОЗНАВАЊУ</a:t>
            </a:r>
            <a:r>
              <a:rPr lang="sr-Cyrl-CS" sz="16000" b="1" dirty="0" smtClean="0">
                <a:latin typeface="Book Antiqua" pitchFamily="18" charset="0"/>
              </a:rPr>
              <a:t> СПЕЦИФИЧНОСТИ,ПРЕДНОСТИ И НЕДОСТАТАКА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                ПОРОДИЧНИХ ПРЕДУЗЕЋА АЛИ И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ОПШТЕПРИХВАЋЕНИМ  ПРИНЦИПИМА  </a:t>
            </a:r>
            <a:r>
              <a:rPr lang="sr-Cyrl-CS" sz="16000" b="1" dirty="0" smtClean="0">
                <a:latin typeface="Book Antiqua" pitchFamily="18" charset="0"/>
              </a:rPr>
              <a:t>УПРАВЉАЊА КОЈА ВАЖЕ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              И ЗА СВЕ ДРУГЕ ВРСТЕ ПРЕДУЗЕЋА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6E15D-0C17-45A3-871F-B1C963CD2EA1}" type="slidenum">
              <a:rPr lang="es-ES" smtClean="0"/>
              <a:pPr/>
              <a:t>77</a:t>
            </a:fld>
            <a:endParaRPr lang="es-ES" smtClean="0"/>
          </a:p>
        </p:txBody>
      </p:sp>
      <p:sp>
        <p:nvSpPr>
          <p:cNvPr id="4" name="Plus 3"/>
          <p:cNvSpPr/>
          <p:nvPr/>
        </p:nvSpPr>
        <p:spPr>
          <a:xfrm>
            <a:off x="7840650" y="6940552"/>
            <a:ext cx="2214578" cy="2214578"/>
          </a:xfrm>
          <a:prstGeom prst="mathPlu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ПРЕНОС МЕНАЏМЕНТА СА ЈЕДНЕ ГЕНЕРАЦИЈЕ НА ДРУГУ</a:t>
            </a:r>
          </a:p>
          <a:p>
            <a:pPr marL="441998" indent="-441998" algn="just" eaLnBrk="1" hangingPunct="1"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НОВА ГЕНЕРАЦИЈА ИМА ДРУГАЧИЈЕ ВИЂЕЊЕ ПОСЛА,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БЛАГОВРЕМО</a:t>
            </a:r>
            <a:r>
              <a:rPr lang="sr-Cyrl-CS" sz="16000" b="1" dirty="0" smtClean="0">
                <a:latin typeface="Book Antiqua" pitchFamily="18" charset="0"/>
              </a:rPr>
              <a:t> ГА ПРИПРЕМИТИ (ПЛАНИРАТИ ПРЕНОС)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ДА ПРОЂЕ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ШТО БЕЗБОЛНИЈЕ </a:t>
            </a:r>
            <a:r>
              <a:rPr lang="sr-Cyrl-CS" sz="16000" b="1" dirty="0" smtClean="0">
                <a:latin typeface="Book Antiqua" pitchFamily="18" charset="0"/>
              </a:rPr>
              <a:t>ПОГОТОВО ЗБОГ ПОСЛОВНИХ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ПАРТНЕРА, 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СУМЊА ДА ЛИ ЋЕ НАСЛЕДНИК УСПЕШНО ДА ИЗВРШАВА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ПРЕДХОДНО УГОВОРЕНЕ ОБАВЕЗЕ 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6E15D-0C17-45A3-871F-B1C963CD2EA1}" type="slidenum">
              <a:rPr lang="es-ES" smtClean="0"/>
              <a:pPr/>
              <a:t>78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endParaRPr lang="sr-Cyrl-CS" sz="16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9200" b="1" dirty="0" smtClean="0">
                <a:solidFill>
                  <a:srgbClr val="00B0F0"/>
                </a:solidFill>
                <a:latin typeface="Book Antiqua" pitchFamily="18" charset="0"/>
              </a:rPr>
              <a:t>ОДНОС ИЗМЕЂУ ЧЛАНОВА ПОРОДИЦЕ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-  НИСУ СВИ ЧЛАНОВИ ПОРОДИЦЕ  ЈЕДНАКО ЗАИНТЕРЕСОВАНИ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ЗА ПОРОДИЧНИ ПОСАО. 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ШТА РАДИТИ СА ТАКВИМА?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-  КАКО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ДЕЛИТИ ЗАРАДУ</a:t>
            </a:r>
            <a:r>
              <a:rPr lang="sr-Cyrl-CS" sz="16000" b="1" dirty="0" smtClean="0">
                <a:latin typeface="Book Antiqua" pitchFamily="18" charset="0"/>
              </a:rPr>
              <a:t>? 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СВИМА ПОДЈЕДНАКО ИЛИ ПРЕМА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ЗАСЛУЗИ, СПОСОБНОСТИ И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ДОПРИНОСУ УСПЕХА ПРЕДУЗЕЋА?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8475B-B995-4A6D-8A97-380D93BD43DF}" type="slidenum">
              <a:rPr lang="es-ES" smtClean="0"/>
              <a:pPr/>
              <a:t>79</a:t>
            </a:fld>
            <a:endParaRPr lang="es-ES" smtClean="0"/>
          </a:p>
        </p:txBody>
      </p:sp>
      <p:pic>
        <p:nvPicPr>
          <p:cNvPr id="8194" name="Picture 2" descr="&amp;Rcy;&amp;iecy;&amp;zcy;&amp;ucy;&amp;lcy;&amp;tcy;&amp;acy;&amp;tcy; &amp;scy;&amp;lcy;&amp;icy;&amp;kcy;&amp;acy; &amp;zcy;&amp;acy; &amp;Ncy;&amp;Acy;&amp;Scy;&amp;Lcy;&amp;IEcy;&amp;DJcy;&amp;Icy;&amp;Vcy;&amp;Acy;&amp;NJcy;&amp;IEcy; &amp;Bcy;&amp;Icy;&amp;Zcy;&amp;Ncy;&amp;I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3922" y="6940552"/>
            <a:ext cx="7092581" cy="469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11132"/>
            <a:ext cx="19110325" cy="12073022"/>
          </a:xfrm>
        </p:spPr>
        <p:txBody>
          <a:bodyPr>
            <a:normAutofit lnSpcReduction="1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                                          </a:t>
            </a:r>
            <a:r>
              <a:rPr lang="sr-Cyrl-C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ПРИНЦИПИ КОД</a:t>
            </a:r>
          </a:p>
          <a:p>
            <a:pPr marL="441998" indent="-441998" algn="ctr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РАСПОДЕЛЕ И КОРИШЋЕЊА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                      </a:t>
            </a:r>
            <a:r>
              <a:rPr lang="sr-Cyrl-C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ПОДСТИЦАЈНИХ СРЕДСТАВА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ЈАВНОСТ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       ДА СЕ ОБАВЕСТИ ЗАИНТЕРЕСОВАНА ЈАВНОСТ О ПОСТОЈАЊУ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       КОНКРЕТНОГ ВИДА ПОМОЋИ И ПОДРШКЕ, КРОЗ </a:t>
            </a:r>
            <a:r>
              <a:rPr lang="sr-Cyrl-CS" sz="3600" b="1" dirty="0" smtClean="0">
                <a:solidFill>
                  <a:srgbClr val="00B0F0"/>
                </a:solidFill>
                <a:latin typeface="Book Antiqua" pitchFamily="18" charset="0"/>
              </a:rPr>
              <a:t>ЈАВНЕ КОНКУРСЕ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r>
              <a:rPr lang="sr-Cyrl-CS" sz="36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       И МЕДИЈЕ</a:t>
            </a:r>
          </a:p>
          <a:p>
            <a:pPr marL="441998" indent="-441998" algn="just" eaLnBrk="1" hangingPunct="1">
              <a:buClr>
                <a:srgbClr val="00B0F0"/>
              </a:buClr>
              <a:buFontTx/>
              <a:buNone/>
              <a:defRPr/>
            </a:pPr>
            <a:endParaRPr lang="sr-Cyrl-CS" sz="3600" b="1" dirty="0" smtClean="0">
              <a:solidFill>
                <a:schemeClr val="tx1">
                  <a:lumMod val="95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ЈАСНИ УСЛОВИ ДОДЕЛЕ СРЕДСТАВА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УСЛОВИ ДА БУДУ ЈАСНО ДЕФИНИСАНИ И НАВЕДЕНИ У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КОНКУРСНОЈ ДОКУМЕНТАЦИЈИ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CS" sz="3600" b="1" dirty="0" smtClean="0">
                <a:latin typeface="Book Antiqua" pitchFamily="18" charset="0"/>
              </a:rPr>
              <a:t> </a:t>
            </a: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НАМЕНСКО КОРИШЋЕЊЕ ПОДСТИЦАЈНИХ СРЕДСТАВА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           ДА  ПРЕДУЗЕТНИЦИ  НАМЕНСКИ ИСКОРИСТЕ ПОМОЋ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УВОЂЕЊЕ НАСЛЕДНИКА У ПОСАО</a:t>
            </a:r>
          </a:p>
          <a:p>
            <a:pPr marL="441998" indent="-441998" algn="just" eaLnBrk="1" hangingPunct="1">
              <a:buNone/>
              <a:defRPr/>
            </a:pPr>
            <a:endParaRPr lang="sr-Cyrl-CS" sz="21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КО</a:t>
            </a:r>
            <a:r>
              <a:rPr lang="sr-Cyrl-CS" sz="16000" b="1" dirty="0" smtClean="0">
                <a:latin typeface="Book Antiqua" pitchFamily="18" charset="0"/>
              </a:rPr>
              <a:t> ЋЕ БИТИ НАСЛЕДНИК?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КАКО</a:t>
            </a:r>
            <a:r>
              <a:rPr lang="sr-Cyrl-CS" sz="16000" b="1" dirty="0" smtClean="0">
                <a:latin typeface="Book Antiqua" pitchFamily="18" charset="0"/>
              </a:rPr>
              <a:t> ОДАБРАТИ НАСЛЕДНИКА?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2 НАЧИНА </a:t>
            </a:r>
            <a:r>
              <a:rPr lang="sr-Cyrl-CS" sz="16000" b="1" dirty="0" smtClean="0">
                <a:latin typeface="Book Antiqua" pitchFamily="18" charset="0"/>
              </a:rPr>
              <a:t>УВОЂЕЊА У ПОСАО: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ПОСТЕПЕНО УВОЂЕЊЕ (У СВОЈОЈ ФИРМИ, СТЕПЕНИЦА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                                                 ПО СТЕПЕНИЦА)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КАСНИЈЕ УВОЂЕЊЕ (СТИЧУ ИСКУСТВО У НЕКОМ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                                        ДРУГОМ ПРЕДУЗЕЋУ)</a:t>
            </a:r>
          </a:p>
          <a:p>
            <a:pPr marL="441998" indent="-441998" algn="just" eaLnBrk="1" hangingPunct="1">
              <a:buFont typeface="Arial" pitchFamily="34" charset="0"/>
              <a:buChar char="•"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8475B-B995-4A6D-8A97-380D93BD43DF}" type="slidenum">
              <a:rPr lang="es-ES" smtClean="0"/>
              <a:pPr/>
              <a:t>80</a:t>
            </a:fld>
            <a:endParaRPr lang="es-ES" smtClean="0"/>
          </a:p>
        </p:txBody>
      </p:sp>
      <p:pic>
        <p:nvPicPr>
          <p:cNvPr id="7170" name="Picture 2" descr="&amp;Rcy;&amp;iecy;&amp;zcy;&amp;ucy;&amp;lcy;&amp;tcy;&amp;acy;&amp;tcy; &amp;scy;&amp;lcy;&amp;icy;&amp;kcy;&amp;acy; &amp;zcy;&amp;acy; &amp;Ncy;&amp;Acy;&amp;Scy;&amp;Lcy;&amp;IEcy;&amp;DJcy;&amp;Icy;&amp;Vcy;&amp;Acy;&amp;NJcy;&amp;IEcy; &amp;Bcy;&amp;Icy;&amp;Zcy;&amp;Ncy;&amp;Icy;&amp;Scy;&amp;Acy;"/>
          <p:cNvPicPr>
            <a:picLocks noChangeAspect="1" noChangeArrowheads="1"/>
          </p:cNvPicPr>
          <p:nvPr/>
        </p:nvPicPr>
        <p:blipFill>
          <a:blip r:embed="rId2"/>
          <a:srcRect l="14925" t="9036" b="7271"/>
          <a:stretch>
            <a:fillRect/>
          </a:stretch>
        </p:blipFill>
        <p:spPr bwMode="auto">
          <a:xfrm>
            <a:off x="12484120" y="4636676"/>
            <a:ext cx="4857784" cy="394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055475" cy="12584113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12626975" y="4011613"/>
            <a:ext cx="5786438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1998" indent="-441998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sr-Cyrl-CS" sz="4000" b="1" dirty="0">
                <a:latin typeface="Book Antiqua" pitchFamily="18" charset="0"/>
                <a:cs typeface="+mn-cs"/>
              </a:rPr>
              <a:t>ПРИМЕР</a:t>
            </a:r>
          </a:p>
          <a:p>
            <a:pPr marL="441998" indent="-441998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sr-Cyrl-CS" sz="4000" b="1" dirty="0" smtClean="0">
                <a:latin typeface="Book Antiqua" pitchFamily="18" charset="0"/>
                <a:cs typeface="+mn-cs"/>
              </a:rPr>
              <a:t>“ПОРОДИЧНОГ”</a:t>
            </a:r>
            <a:endParaRPr lang="sr-Cyrl-CS" sz="4000" b="1" dirty="0">
              <a:latin typeface="Book Antiqua" pitchFamily="18" charset="0"/>
              <a:cs typeface="+mn-cs"/>
            </a:endParaRPr>
          </a:p>
          <a:p>
            <a:pPr marL="441998" indent="-441998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sr-Cyrl-CS" sz="4000" b="1" dirty="0">
                <a:latin typeface="Book Antiqua" pitchFamily="18" charset="0"/>
                <a:cs typeface="+mn-cs"/>
              </a:rPr>
              <a:t>ПРЕДУЗЕЋА</a:t>
            </a:r>
          </a:p>
          <a:p>
            <a:pPr marL="441998" indent="-441998" algn="just">
              <a:lnSpc>
                <a:spcPct val="80000"/>
              </a:lnSpc>
              <a:spcBef>
                <a:spcPct val="20000"/>
              </a:spcBef>
              <a:defRPr/>
            </a:pPr>
            <a:endParaRPr lang="en-US" sz="4000" b="1" dirty="0">
              <a:latin typeface="Book Antiqua" pitchFamily="18" charset="0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31ADD-B626-47B2-A6F0-5E088C40A8D3}" type="slidenum">
              <a:rPr lang="es-ES" smtClean="0"/>
              <a:pPr/>
              <a:t>81</a:t>
            </a:fld>
            <a:endParaRPr lang="es-ES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" pitchFamily="2" charset="2"/>
              <a:buChar char="Ø"/>
              <a:defRPr/>
            </a:pP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ОДНОС ЗАПОСЛЕНИХ НА РЕЛАЦИЈИ: 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7600" b="1" dirty="0" smtClean="0">
                <a:solidFill>
                  <a:srgbClr val="00B0F0"/>
                </a:solidFill>
                <a:latin typeface="Book Antiqua" pitchFamily="18" charset="0"/>
              </a:rPr>
              <a:t>    ЧЛАНОВИ-НЕЧЛАНОВИ ПОРОДИЦЕ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-  ПОТЕНЦИЈАЛНИ ИЗВОР КОНФЛИКАТА 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- ПОСТОЈАЊЕ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ВЕШТАЧКИХ ПОДЕЛА </a:t>
            </a:r>
            <a:r>
              <a:rPr lang="sr-Cyrl-CS" sz="16000" b="1" dirty="0" smtClean="0">
                <a:latin typeface="Book Antiqua" pitchFamily="18" charset="0"/>
              </a:rPr>
              <a:t>: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“МИ”/”ОНИ” ,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“НАШЕ”/”ЊИХОВО”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-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СПРЕЧИТИ ФАВОРИЗОВАЊЕ </a:t>
            </a:r>
            <a:r>
              <a:rPr lang="sr-Cyrl-CS" sz="16000" b="1" dirty="0" smtClean="0">
                <a:latin typeface="Book Antiqua" pitchFamily="18" charset="0"/>
              </a:rPr>
              <a:t>ЧЛАНОВА ПОРОДИЦЕ У ОДНОСУ</a:t>
            </a: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НА ОСТАЛЕ ЗАПОСЛЕНЕ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  </a:t>
            </a:r>
            <a:r>
              <a:rPr lang="sr-Cyrl-CS" sz="10300" b="1" dirty="0" smtClean="0">
                <a:latin typeface="Book Antiqua" pitchFamily="18" charset="0"/>
              </a:rPr>
              <a:t>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0F8D7-517B-4199-90B7-91DBB9681477}" type="slidenum">
              <a:rPr lang="es-ES" smtClean="0"/>
              <a:pPr/>
              <a:t>82</a:t>
            </a:fld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endParaRPr lang="en-US" sz="1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				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endParaRPr lang="sr-Cyrl-CS" sz="19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  </a:t>
            </a:r>
            <a:r>
              <a:rPr lang="sr-Cyrl-CS" sz="21600" b="1" dirty="0" smtClean="0">
                <a:solidFill>
                  <a:srgbClr val="FF0000"/>
                </a:solidFill>
                <a:latin typeface="Book Antiqua" pitchFamily="18" charset="0"/>
              </a:rPr>
              <a:t>В А  Ж  Н О!!!!!!!!!!!!!</a:t>
            </a:r>
          </a:p>
          <a:p>
            <a:pPr marL="441998" indent="-441998" algn="just" eaLnBrk="1" hangingPunct="1">
              <a:buFontTx/>
              <a:buNone/>
              <a:defRPr/>
            </a:pPr>
            <a:endParaRPr lang="sr-Cyrl-CS" sz="21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-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НАЋИ </a:t>
            </a:r>
            <a:r>
              <a:rPr lang="sr-Cyrl-CS" sz="16000" b="1" i="1" dirty="0" smtClean="0">
                <a:solidFill>
                  <a:srgbClr val="FF0000"/>
                </a:solidFill>
                <a:latin typeface="Book Antiqua" pitchFamily="18" charset="0"/>
              </a:rPr>
              <a:t>БАЛАНС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 ПО ВИШЕ ОСНОВА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ПОСАО / ПОРОДИЦА, 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ОСНИВАЧ / НАСЛЕДНИЦИ,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               </a:t>
            </a:r>
            <a:r>
              <a:rPr lang="sr-Cyrl-CS" sz="16000" b="1" dirty="0" smtClean="0">
                <a:latin typeface="Book Antiqua" pitchFamily="18" charset="0"/>
              </a:rPr>
              <a:t>ЧЛАНОВИ ПОРОДИЦЕ / НЕЧЛАНОВИ,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ПОРОДИЦА / ПРОФЕСИОНАЛНИ МЕНАЏЕРИ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- 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ОБЕЗБЕДИТИ ЕФИКАСНУ ОРГАНИЗАЦИОНУ </a:t>
            </a:r>
            <a:r>
              <a:rPr lang="sr-Cyrl-CS" sz="16000" b="1" i="1" dirty="0" smtClean="0">
                <a:solidFill>
                  <a:srgbClr val="FF0000"/>
                </a:solidFill>
                <a:latin typeface="Book Antiqua" pitchFamily="18" charset="0"/>
              </a:rPr>
              <a:t>СТРУКТУРУ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i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-  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ОБЕЗБЕДИТИ </a:t>
            </a:r>
            <a:r>
              <a:rPr lang="sr-Cyrl-CS" sz="16000" b="1" i="1" dirty="0" smtClean="0">
                <a:solidFill>
                  <a:srgbClr val="FF0000"/>
                </a:solidFill>
                <a:latin typeface="Book Antiqua" pitchFamily="18" charset="0"/>
              </a:rPr>
              <a:t>КОНТИНУИТЕТ</a:t>
            </a:r>
            <a:r>
              <a:rPr lang="sr-Cyrl-CS" sz="16000" b="1" dirty="0" smtClean="0">
                <a:solidFill>
                  <a:srgbClr val="FF0000"/>
                </a:solidFill>
                <a:latin typeface="Book Antiqua" pitchFamily="18" charset="0"/>
              </a:rPr>
              <a:t> ПРЕДУЗЕЋА </a:t>
            </a:r>
            <a:r>
              <a:rPr lang="sr-Cyrl-CS" sz="16000" b="1" dirty="0" smtClean="0">
                <a:latin typeface="Book Antiqua" pitchFamily="18" charset="0"/>
              </a:rPr>
              <a:t>(ОПСТАНАК НА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                                                                                            ДУГИ РОК)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0F8D7-517B-4199-90B7-91DBB9681477}" type="slidenum">
              <a:rPr lang="es-ES" smtClean="0"/>
              <a:pPr/>
              <a:t>83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УПРАВЉАЊЕ  ПОРОДИЧНИМ  ПРЕДУЗЕЋЕМ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9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У ЗАВИСНОСТИ  ОД  ФАЗЕ  РАЗВОЈА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1600" b="1" dirty="0" smtClean="0">
                <a:solidFill>
                  <a:srgbClr val="00B0F0"/>
                </a:solidFill>
                <a:latin typeface="Book Antiqua" pitchFamily="18" charset="0"/>
              </a:rPr>
              <a:t>I </a:t>
            </a: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ФАЗА: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ПОЧЕТНА</a:t>
            </a:r>
            <a:r>
              <a:rPr lang="sr-Cyrl-CS" sz="16000" b="1" dirty="0" smtClean="0">
                <a:latin typeface="Book Antiqua" pitchFamily="18" charset="0"/>
              </a:rPr>
              <a:t> ФАЗА,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ОСНИВАЧ ИМА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ПОТПУНУ КОНТРОЛУ </a:t>
            </a:r>
            <a:r>
              <a:rPr lang="sr-Cyrl-CS" sz="16000" b="1" dirty="0" smtClean="0">
                <a:latin typeface="Book Antiqua" pitchFamily="18" charset="0"/>
              </a:rPr>
              <a:t>НАД ПОСЛОВАЊЕМ,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ПЛАНИРАЊЕ НАСЛЕДНИКА,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ЕВЕНТУАЛНО УВОЂЊЕ ПРОФЕСИОНАЛНОГ МЕНАЏЕРА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1600" b="1" dirty="0" smtClean="0">
                <a:solidFill>
                  <a:srgbClr val="00B0F0"/>
                </a:solidFill>
                <a:latin typeface="Book Antiqua" pitchFamily="18" charset="0"/>
              </a:rPr>
              <a:t>II </a:t>
            </a: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ФАЗА: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  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НАСЛЕДНИЦИ</a:t>
            </a:r>
            <a:r>
              <a:rPr lang="sr-Cyrl-CS" sz="16000" b="1" dirty="0" smtClean="0">
                <a:latin typeface="Book Antiqua" pitchFamily="18" charset="0"/>
              </a:rPr>
              <a:t> СУ ПРЕУЗЕЛИ ПОСАО,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21600" b="1" dirty="0" smtClean="0">
                <a:latin typeface="Book Antiqua" pitchFamily="18" charset="0"/>
              </a:rPr>
              <a:t>     </a:t>
            </a:r>
            <a:r>
              <a:rPr lang="sr-Cyrl-CS" sz="16000" b="1" dirty="0" smtClean="0">
                <a:latin typeface="Book Antiqua" pitchFamily="18" charset="0"/>
              </a:rPr>
              <a:t>ОСНИВАЧ ВИШЕ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НЕМА ГЛАВНУ РЕЧ</a:t>
            </a:r>
            <a:r>
              <a:rPr lang="sr-Cyrl-CS" sz="16000" b="1" dirty="0" smtClean="0">
                <a:latin typeface="Book Antiqua" pitchFamily="18" charset="0"/>
              </a:rPr>
              <a:t>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ПРОБЛЕМ КАКО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ОДРЖАТИ ПОРОДИЧНО ВЛАСНИШТВО</a:t>
            </a:r>
            <a:r>
              <a:rPr lang="sr-Cyrl-CS" sz="16000" b="1" dirty="0" smtClean="0">
                <a:latin typeface="Book Antiqua" pitchFamily="18" charset="0"/>
              </a:rPr>
              <a:t>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ПОЈАВЉУЈУ СЕ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НОВИ ЦИЉЕВИ </a:t>
            </a:r>
            <a:r>
              <a:rPr lang="sr-Cyrl-CS" sz="16000" b="1" dirty="0" smtClean="0">
                <a:latin typeface="Book Antiqua" pitchFamily="18" charset="0"/>
              </a:rPr>
              <a:t>ПОСЛОВАЊА,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ПРОФЕСИОНАЛИЗАЦИЈА</a:t>
            </a:r>
            <a:r>
              <a:rPr lang="sr-Cyrl-CS" sz="16000" b="1" dirty="0" smtClean="0">
                <a:latin typeface="Book Antiqua" pitchFamily="18" charset="0"/>
              </a:rPr>
              <a:t> МЕНАЏМЕНТА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6E15D-0C17-45A3-871F-B1C963CD2EA1}" type="slidenum">
              <a:rPr lang="es-ES" smtClean="0"/>
              <a:pPr/>
              <a:t>84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1163"/>
            <a:ext cx="19110325" cy="12480925"/>
          </a:xfrm>
        </p:spPr>
        <p:txBody>
          <a:bodyPr>
            <a:normAutofit fontScale="250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1600" b="1" dirty="0" smtClean="0">
                <a:solidFill>
                  <a:srgbClr val="00B0F0"/>
                </a:solidFill>
                <a:latin typeface="Book Antiqua" pitchFamily="18" charset="0"/>
              </a:rPr>
              <a:t>III </a:t>
            </a:r>
            <a:r>
              <a:rPr lang="sr-Cyrl-CS" sz="21600" b="1" dirty="0" smtClean="0">
                <a:solidFill>
                  <a:srgbClr val="00B0F0"/>
                </a:solidFill>
                <a:latin typeface="Book Antiqua" pitchFamily="18" charset="0"/>
              </a:rPr>
              <a:t>ФАЗА: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РАЗИЛАЖЕЊЕ ИНТЕРЕСА </a:t>
            </a:r>
            <a:r>
              <a:rPr lang="sr-Cyrl-CS" sz="16000" b="1" dirty="0" smtClean="0">
                <a:latin typeface="Book Antiqua" pitchFamily="18" charset="0"/>
              </a:rPr>
              <a:t>НА РЕЛАЦИЈИ  ПОРОДИЦА - ПРОСАО,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ПРЕИСПИТИВАЊЕ</a:t>
            </a:r>
            <a:r>
              <a:rPr lang="sr-Cyrl-CS" sz="16000" b="1" dirty="0" smtClean="0">
                <a:latin typeface="Book Antiqua" pitchFamily="18" charset="0"/>
              </a:rPr>
              <a:t>  ОДНОСА ПРЕДУЗЕЋЕ - ПОРОДИЦА,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- ДЕФИНИСАЊЕ ОДНОСА ПОРОДИЦА – МЕНАЏМЕНТ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 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ИЗВАН ПОРОДИЦЕ</a:t>
            </a:r>
            <a:r>
              <a:rPr lang="sr-Cyrl-CS" sz="16000" b="1" dirty="0" smtClean="0">
                <a:latin typeface="Book Antiqua" pitchFamily="18" charset="0"/>
              </a:rPr>
              <a:t>,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  - </a:t>
            </a: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РЕШАВАЊЕ ПИТАЊА И КОНФЛИКАТА </a:t>
            </a:r>
            <a:r>
              <a:rPr lang="sr-Cyrl-CS" sz="16000" b="1" dirty="0" smtClean="0">
                <a:latin typeface="Book Antiqua" pitchFamily="18" charset="0"/>
              </a:rPr>
              <a:t>УНУТАР ПОРОДИЦЕ</a:t>
            </a: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160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    </a:t>
            </a: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Tx/>
              <a:buNone/>
              <a:defRPr/>
            </a:pPr>
            <a:endParaRPr lang="sr-Cyrl-CS" sz="160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03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300" b="1" dirty="0" smtClean="0">
                <a:latin typeface="Book Antiqua" pitchFamily="18" charset="0"/>
              </a:rPr>
              <a:t>           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300" b="1" dirty="0" smtClean="0">
                <a:latin typeface="Book Antiqua" pitchFamily="18" charset="0"/>
              </a:rPr>
              <a:t> 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6E15D-0C17-45A3-871F-B1C963CD2EA1}" type="slidenum">
              <a:rPr lang="es-ES" smtClean="0"/>
              <a:pPr/>
              <a:t>85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19110325" cy="12617450"/>
          </a:xfrm>
        </p:spPr>
        <p:txBody>
          <a:bodyPr>
            <a:normAutofit fontScale="32500" lnSpcReduction="20000"/>
          </a:bodyPr>
          <a:lstStyle/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</a:t>
            </a:r>
            <a:r>
              <a:rPr lang="sr-Cyrl-CS" sz="18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13.       И З Л А З А К  </a:t>
            </a:r>
            <a:r>
              <a:rPr lang="sr-Cyrl-CS" sz="18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ПРЕДУЗЕТНИКА  ИЗ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8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ПОСЛА (ПРЕДУЗЕТНИЧКОГ ПОДУХВАТА)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                                         </a:t>
            </a:r>
            <a:r>
              <a:rPr lang="sr-Cyrl-CS" sz="15000" b="1" dirty="0" smtClean="0">
                <a:solidFill>
                  <a:srgbClr val="FF0000"/>
                </a:solidFill>
                <a:latin typeface="Book Antiqua" pitchFamily="18" charset="0"/>
              </a:rPr>
              <a:t>КАКО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0000" b="1" dirty="0" smtClean="0">
                <a:latin typeface="Book Antiqua" pitchFamily="18" charset="0"/>
              </a:rPr>
              <a:t>           ИЗАЋИ ИЗ ПОСЛА (ПРЕКИНУТИ ПОСЛОВНУ АКТИВНОСТ)?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latin typeface="Book Antiqua" pitchFamily="18" charset="0"/>
              </a:rPr>
              <a:t>                         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</a:t>
            </a:r>
            <a:r>
              <a:rPr lang="sr-Cyrl-CS" sz="15000" b="1" dirty="0" smtClean="0">
                <a:solidFill>
                  <a:srgbClr val="FF0000"/>
                </a:solidFill>
                <a:latin typeface="Book Antiqua" pitchFamily="18" charset="0"/>
              </a:rPr>
              <a:t>ЗАШТО</a:t>
            </a:r>
            <a:r>
              <a:rPr lang="sr-Cyrl-CS" sz="15000" b="1" dirty="0" smtClean="0">
                <a:solidFill>
                  <a:srgbClr val="00B0F0"/>
                </a:solidFill>
                <a:latin typeface="Book Antiqua" pitchFamily="18" charset="0"/>
              </a:rPr>
              <a:t> и </a:t>
            </a:r>
            <a:r>
              <a:rPr lang="sr-Cyrl-CS" sz="15000" b="1" dirty="0" smtClean="0">
                <a:solidFill>
                  <a:srgbClr val="FF0000"/>
                </a:solidFill>
                <a:latin typeface="Book Antiqua" pitchFamily="18" charset="0"/>
              </a:rPr>
              <a:t>КАДА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9600" b="1" dirty="0" smtClean="0">
                <a:solidFill>
                  <a:srgbClr val="00B0F0"/>
                </a:solidFill>
                <a:latin typeface="Book Antiqua" pitchFamily="18" charset="0"/>
              </a:rPr>
              <a:t>     </a:t>
            </a:r>
            <a:r>
              <a:rPr lang="sr-Cyrl-CS" sz="11100" b="1" dirty="0" smtClean="0">
                <a:latin typeface="Book Antiqua" pitchFamily="18" charset="0"/>
              </a:rPr>
              <a:t>ИЗАЋИ ИЗ ПОСЛА (ПРЕКИНУТИ ПОСЛОВНУ АКТИВНОСТ)?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latin typeface="Book Antiqua" pitchFamily="18" charset="0"/>
              </a:rPr>
              <a:t>   ПЕНЗИЈА, УМОР, ЗАСИЋЕЊЕ, ПОРОДИЧНИ РАЗЛОЗИ, ЛОШИ ПОСЛОВНИ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latin typeface="Book Antiqua" pitchFamily="18" charset="0"/>
              </a:rPr>
              <a:t>     РЕЗУЛТАТИ, ЈАЧАЊЕ КОНКУРЕНЦИЈЕ, ПАД ТРЖИШНОГ УЧЕШЋА,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1100" b="1" dirty="0" smtClean="0">
                <a:latin typeface="Book Antiqua" pitchFamily="18" charset="0"/>
              </a:rPr>
              <a:t>     НЕКОНКУРЕНТНОСТ...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96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300" dirty="0" smtClean="0">
                <a:latin typeface="Book Antiqua" pitchFamily="18" charset="0"/>
              </a:rPr>
              <a:t>                                                    </a:t>
            </a:r>
            <a:r>
              <a:rPr lang="sr-Cyrl-CS" sz="14800" b="1" dirty="0" smtClean="0">
                <a:solidFill>
                  <a:srgbClr val="FF0000"/>
                </a:solidFill>
                <a:latin typeface="Book Antiqua" pitchFamily="18" charset="0"/>
              </a:rPr>
              <a:t>ВАЖНО!!!!!!!!!!!!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300" dirty="0" smtClean="0">
                <a:latin typeface="Book Antiqua" pitchFamily="18" charset="0"/>
              </a:rPr>
              <a:t> </a:t>
            </a:r>
            <a:r>
              <a:rPr lang="sr-Cyrl-CS" sz="12300" b="1" dirty="0" smtClean="0">
                <a:latin typeface="Book Antiqua" pitchFamily="18" charset="0"/>
              </a:rPr>
              <a:t>О СТРАТЕГИЈИ ИЗЛАСКА ПРЕДУЗЕТНИЦИ МОРАЈУ ДА РАЗМИШЉАЈУ ВЕЋ НА ПОЧЕТКУ  ОБАВЉАЊА ДЕЛАТНОСТИ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12300" b="1" dirty="0" smtClean="0">
              <a:latin typeface="Book Antiqua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300" b="1" dirty="0" smtClean="0">
                <a:latin typeface="Book Antiqua" pitchFamily="18" charset="0"/>
              </a:rPr>
              <a:t>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latin typeface="Book Antiqua" pitchFamily="18" charset="0"/>
              </a:rPr>
              <a:t>  </a:t>
            </a: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latin typeface="Book Antiqua" pitchFamily="18" charset="0"/>
            </a:endParaRPr>
          </a:p>
        </p:txBody>
      </p:sp>
      <p:sp>
        <p:nvSpPr>
          <p:cNvPr id="1026" name="AutoShape 2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8" descr="&amp;Rcy;&amp;iecy;&amp;zcy;&amp;ucy;&amp;lcy;&amp;tcy;&amp;acy;&amp;tcy; &amp;scy;&amp;lcy;&amp;icy;&amp;kcy;&amp;acy; &amp;zcy;&amp;acy; &amp;icy;&amp;zcy;&amp;lcy;&amp;acy;&amp;zcy;"/>
          <p:cNvPicPr>
            <a:picLocks noChangeAspect="1" noChangeArrowheads="1"/>
          </p:cNvPicPr>
          <p:nvPr/>
        </p:nvPicPr>
        <p:blipFill>
          <a:blip r:embed="rId2"/>
          <a:srcRect t="10428"/>
          <a:stretch>
            <a:fillRect/>
          </a:stretch>
        </p:blipFill>
        <p:spPr bwMode="auto">
          <a:xfrm>
            <a:off x="15413078" y="3440090"/>
            <a:ext cx="2928958" cy="362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263" y="3082925"/>
            <a:ext cx="19110325" cy="12827000"/>
          </a:xfrm>
        </p:spPr>
        <p:txBody>
          <a:bodyPr>
            <a:normAutofit/>
          </a:bodyPr>
          <a:lstStyle/>
          <a:p>
            <a:pPr marL="441998" indent="-441998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400" b="1" dirty="0" smtClean="0">
                <a:solidFill>
                  <a:srgbClr val="00B0F0"/>
                </a:solidFill>
                <a:latin typeface="Book Antiqua" pitchFamily="18" charset="0"/>
              </a:rPr>
              <a:t>ИНСТИТУЦИОНАЛНУ ПОДРШКУ МСП У САВРЕМЕНИМ 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400" b="1" dirty="0" smtClean="0">
                <a:solidFill>
                  <a:srgbClr val="00B0F0"/>
                </a:solidFill>
                <a:latin typeface="Book Antiqua" pitchFamily="18" charset="0"/>
              </a:rPr>
              <a:t>УСЛОВИМА КАРАКТЕРИШЕ ХЕТЕРОГЕНОСТ, ТАЧНИЈЕ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0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marL="514350" indent="-514350" algn="just" eaLnBrk="1" hangingPunct="1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sr-Cyrl-CS" sz="4000" b="1" dirty="0" smtClean="0">
                <a:latin typeface="Book Antiqua" pitchFamily="18" charset="0"/>
              </a:rPr>
              <a:t>ВЕЛИКИ БРОЈ НОСИЛАЦА И</a:t>
            </a:r>
          </a:p>
          <a:p>
            <a:pPr marL="514350" indent="-514350" algn="just" eaLnBrk="1" hangingPunct="1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endParaRPr lang="sr-Cyrl-CS" sz="4000" b="1" dirty="0" smtClean="0">
              <a:latin typeface="Book Antiqua" pitchFamily="18" charset="0"/>
            </a:endParaRPr>
          </a:p>
          <a:p>
            <a:pPr marL="514350" indent="-514350" algn="just" eaLnBrk="1" hangingPunct="1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sr-Cyrl-CS" sz="4000" b="1" dirty="0" smtClean="0">
                <a:latin typeface="Book Antiqua" pitchFamily="18" charset="0"/>
              </a:rPr>
              <a:t>ШИРОК СПЕКТАР ИНСТРУМЕНАТА</a:t>
            </a:r>
          </a:p>
          <a:p>
            <a:pPr marL="514350" indent="-514350" algn="just" eaLnBrk="1" hangingPunct="1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endParaRPr lang="sr-Cyrl-CS" sz="4000" b="1" dirty="0" smtClean="0">
              <a:latin typeface="Book Antiqua" pitchFamily="18" charset="0"/>
            </a:endParaRPr>
          </a:p>
          <a:p>
            <a:pPr marL="514350" indent="-514350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40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                  </a:t>
            </a:r>
            <a:r>
              <a:rPr lang="sr-Cyrl-CS" sz="4800" b="1" dirty="0" smtClean="0">
                <a:solidFill>
                  <a:srgbClr val="FF0000"/>
                </a:solidFill>
                <a:latin typeface="Book Antiqua" pitchFamily="18" charset="0"/>
              </a:rPr>
              <a:t>ВАЖНО!!!!!!!!!!!!!!!!!!!!!!!!</a:t>
            </a:r>
          </a:p>
          <a:p>
            <a:pPr marL="514350" indent="-514350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4800" b="1" dirty="0" smtClean="0">
                <a:latin typeface="Book Antiqua" pitchFamily="18" charset="0"/>
              </a:rPr>
              <a:t>           НЕОПХОДНА </a:t>
            </a:r>
            <a:r>
              <a:rPr lang="sr-Cyrl-CS" sz="4800" b="1" dirty="0" smtClean="0">
                <a:solidFill>
                  <a:srgbClr val="00B0F0"/>
                </a:solidFill>
                <a:latin typeface="Book Antiqua" pitchFamily="18" charset="0"/>
              </a:rPr>
              <a:t>КООРДИНИРАНА АКТИВНОСТ </a:t>
            </a:r>
            <a:r>
              <a:rPr lang="sr-Cyrl-CS" sz="4800" b="1" dirty="0" smtClean="0">
                <a:latin typeface="Book Antiqua" pitchFamily="18" charset="0"/>
              </a:rPr>
              <a:t>И</a:t>
            </a:r>
          </a:p>
          <a:p>
            <a:pPr marL="514350" indent="-514350" algn="just" eaLnBrk="1" hangingPunct="1">
              <a:buClr>
                <a:schemeClr val="tx1"/>
              </a:buClr>
              <a:buFontTx/>
              <a:buNone/>
              <a:defRPr/>
            </a:pPr>
            <a:r>
              <a:rPr lang="sr-Cyrl-CS" sz="4800" b="1" dirty="0" smtClean="0">
                <a:solidFill>
                  <a:srgbClr val="00B0F0"/>
                </a:solidFill>
                <a:latin typeface="Book Antiqua" pitchFamily="18" charset="0"/>
              </a:rPr>
              <a:t>                МЕЂУСОБНА САРАДЊА </a:t>
            </a:r>
            <a:r>
              <a:rPr lang="sr-Cyrl-CS" sz="4800" b="1" dirty="0" smtClean="0">
                <a:latin typeface="Book Antiqua" pitchFamily="18" charset="0"/>
              </a:rPr>
              <a:t>ИНСТИТУЦИЈА</a:t>
            </a: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8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800" b="1" dirty="0" smtClean="0">
              <a:latin typeface="Book Antiqua" pitchFamily="18" charset="0"/>
            </a:endParaRPr>
          </a:p>
          <a:p>
            <a:pPr marL="441998" indent="-441998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8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12391</TotalTime>
  <Words>4738</Words>
  <Application>Microsoft Office PowerPoint</Application>
  <PresentationFormat>Custom</PresentationFormat>
  <Paragraphs>2293</Paragraphs>
  <Slides>86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rade</cp:lastModifiedBy>
  <cp:revision>1375</cp:revision>
  <dcterms:created xsi:type="dcterms:W3CDTF">2010-05-23T14:28:12Z</dcterms:created>
  <dcterms:modified xsi:type="dcterms:W3CDTF">2015-10-16T18:12:28Z</dcterms:modified>
</cp:coreProperties>
</file>