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497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9" r:id="rId14"/>
    <p:sldId id="510" r:id="rId15"/>
    <p:sldId id="511" r:id="rId16"/>
    <p:sldId id="513" r:id="rId17"/>
    <p:sldId id="514" r:id="rId18"/>
    <p:sldId id="515" r:id="rId19"/>
    <p:sldId id="518" r:id="rId20"/>
    <p:sldId id="516" r:id="rId21"/>
    <p:sldId id="517" r:id="rId22"/>
    <p:sldId id="519" r:id="rId23"/>
    <p:sldId id="520" r:id="rId24"/>
    <p:sldId id="521" r:id="rId25"/>
    <p:sldId id="522" r:id="rId26"/>
    <p:sldId id="523" r:id="rId27"/>
    <p:sldId id="524" r:id="rId28"/>
    <p:sldId id="543" r:id="rId29"/>
    <p:sldId id="534" r:id="rId30"/>
    <p:sldId id="525" r:id="rId31"/>
    <p:sldId id="529" r:id="rId32"/>
    <p:sldId id="528" r:id="rId33"/>
    <p:sldId id="530" r:id="rId34"/>
    <p:sldId id="527" r:id="rId35"/>
    <p:sldId id="395" r:id="rId36"/>
    <p:sldId id="542" r:id="rId37"/>
    <p:sldId id="532" r:id="rId38"/>
    <p:sldId id="544" r:id="rId39"/>
    <p:sldId id="547" r:id="rId40"/>
    <p:sldId id="545" r:id="rId41"/>
    <p:sldId id="546" r:id="rId42"/>
    <p:sldId id="533" r:id="rId43"/>
    <p:sldId id="455" r:id="rId44"/>
    <p:sldId id="535" r:id="rId45"/>
    <p:sldId id="536" r:id="rId46"/>
    <p:sldId id="537" r:id="rId47"/>
    <p:sldId id="548" r:id="rId48"/>
    <p:sldId id="538" r:id="rId49"/>
    <p:sldId id="549" r:id="rId50"/>
    <p:sldId id="539" r:id="rId51"/>
    <p:sldId id="554" r:id="rId52"/>
    <p:sldId id="553" r:id="rId53"/>
    <p:sldId id="556" r:id="rId54"/>
    <p:sldId id="558" r:id="rId55"/>
    <p:sldId id="552" r:id="rId56"/>
    <p:sldId id="540" r:id="rId57"/>
    <p:sldId id="550" r:id="rId58"/>
    <p:sldId id="555" r:id="rId59"/>
    <p:sldId id="557" r:id="rId60"/>
    <p:sldId id="551" r:id="rId6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99"/>
    <a:srgbClr val="0C788E"/>
    <a:srgbClr val="025198"/>
    <a:srgbClr val="422C16"/>
    <a:srgbClr val="000099"/>
    <a:srgbClr val="1C1C1C"/>
    <a:srgbClr val="660066"/>
    <a:srgbClr val="000058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52" autoAdjust="0"/>
  </p:normalViewPr>
  <p:slideViewPr>
    <p:cSldViewPr>
      <p:cViewPr>
        <p:scale>
          <a:sx n="70" d="100"/>
          <a:sy n="70" d="100"/>
        </p:scale>
        <p:origin x="-106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29A5A-0CDD-4DB3-8DF0-5FDB55A94C18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5235A-7A7C-40C6-B5AA-6DA3D34D1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6E75123-F2C0-4639-808D-8D0B438045B4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1FF18E3-9E7E-4E33-A936-1E0EF72D16B5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1FF18E3-9E7E-4E33-A936-1E0EF72D16B5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278EFD-0DE3-4A5E-8C5A-A51132827E5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278EFD-0DE3-4A5E-8C5A-A51132827E54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F4B4D7-467D-4356-87D0-169574BADA13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9CC712-6E88-4D3E-A924-85BF8F5B0885}" type="slidenum">
              <a:rPr lang="en-US"/>
              <a:pPr/>
              <a:t>40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5D4BA0-62E9-44A0-82C5-51C5B0DA6F6A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E82998A-5906-4225-8050-E2044EDAEB3B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5B280-2DA2-4C85-AEDC-17EE363F5C4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7E91B-DCEA-44D8-99AD-C8C236654DB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65857-9F4E-4CD9-8D0C-67391D26C2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DF43-8F04-4DD5-AE69-8C7EC88624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A4C43-9E06-458C-A2BF-8BB9829489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6A310-033D-453F-86C3-71A63C8842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A00B7-8073-4301-87CD-D5BF773A38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66EDF-F4F2-4E1B-A98F-EABAD58BE1F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47F2-89C8-46BA-BB65-F0669C62788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08001-ED50-4255-AB2C-8EC36886E93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AAC82-7DB8-4F72-B29E-7706AAC977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F76E92-014A-429C-8D99-A1D7DA24D46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1520" y="0"/>
            <a:ext cx="5463488" cy="6858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sr-Cyrl-CS" sz="24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sr-Cyrl-CS" sz="24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sr-Cyrl-CS" sz="24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sr-Cyrl-CS" sz="24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sr-Cyrl-CS" sz="24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sr-Cyrl-CS" sz="24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sr-Cyrl-C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sr-Cyrl-C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sr-Cyrl-C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ВИСОКА  ПОСЛОВНО  ТЕХНИЧКА</a:t>
            </a:r>
            <a:br>
              <a:rPr lang="sr-Cyrl-C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ШКОЛА СТРУКОВНИХ СТУДИЈА УЖИЦЕ</a:t>
            </a:r>
            <a:r>
              <a:rPr lang="sr-Cyrl-C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sr-Cyrl-C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sr-Cyrl-C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sr-Cyrl-C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24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sr-Cyrl-CS" sz="2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sr-Cyrl-CS" sz="24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sr-Cyrl-CS" sz="2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Century Gothic" pitchFamily="34" charset="0"/>
              </a:rPr>
              <a:t>Предмет</a:t>
            </a:r>
            <a:r>
              <a:rPr lang="sr-Cyrl-CS" sz="2400" dirty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sr-Cyrl-CS" sz="2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sr-Cyrl-CS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sr-Cyrl-CS" sz="4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ХОТЕЛСКО ИАГЕНЦИЈСКО ПОСЛОВАЊЕ</a:t>
            </a:r>
            <a:r>
              <a:rPr lang="sr-Cyrl-CS" sz="3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sr-Cyrl-CS" sz="3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32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sr-Cyrl-CS" sz="3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sr-Cyrl-CS" sz="32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sr-Cyrl-CS" sz="32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sr-Cyrl-CS" sz="32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sr-Cyrl-CS" sz="32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sr-Cyrl-RS" sz="800" i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sr-Cyrl-RS" sz="800" i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sr-Cyrl-CS" sz="1800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мр  </a:t>
            </a:r>
            <a:r>
              <a:rPr lang="sr-Cyrl-CS" sz="1800" i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Радомир </a:t>
            </a:r>
            <a:r>
              <a:rPr lang="sr-Cyrl-CS" sz="1800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Стојановић</a:t>
            </a:r>
            <a:br>
              <a:rPr lang="sr-Cyrl-CS" sz="1800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1800" i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sr-Cyrl-CS" sz="1800" i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1800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2015 </a:t>
            </a:r>
            <a:r>
              <a:rPr lang="sr-Cyrl-CS" sz="1800" i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година</a:t>
            </a:r>
            <a:br>
              <a:rPr lang="sr-Cyrl-CS" sz="1800" i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sr-Cyrl-CS" sz="4000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sr-Cyrl-CS" sz="40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sq-AL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25282" name="AutoShape 2" descr="&amp;Rcy;&amp;iecy;&amp;zcy;&amp;ucy;&amp;lcy;&amp;tcy;&amp;acy;&amp;tcy; &amp;scy;&amp;lcy;&amp;icy;&amp;kcy;&amp;acy; &amp;zcy;&amp;acy; &amp;KHcy;&amp;Ocy;&amp;Tcy;&amp;IEcy;&amp;Lcy; &amp;Mcy;&amp;IEcy;&amp;Tcy;&amp;Rcy;&amp;Ocy;&amp;Pcy;&amp;O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284" name="Picture 4" descr="&amp;Rcy;&amp;iecy;&amp;zcy;&amp;ucy;&amp;lcy;&amp;tcy;&amp;acy;&amp;tcy; &amp;scy;&amp;lcy;&amp;icy;&amp;kcy;&amp;acy; &amp;zcy;&amp;acy; &amp;KHcy;&amp;Ocy;&amp;Tcy;&amp;IEcy;&amp;Lcy; &amp;Mcy;&amp;IEcy;&amp;Tcy;&amp;Rcy;&amp;Ocy;&amp;Pcy;&amp;Ocy;&amp;L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1444635" cy="928694"/>
          </a:xfrm>
          <a:prstGeom prst="rect">
            <a:avLst/>
          </a:prstGeom>
          <a:noFill/>
        </p:spPr>
      </p:pic>
      <p:pic>
        <p:nvPicPr>
          <p:cNvPr id="225286" name="Picture 6" descr="&amp;Rcy;&amp;iecy;&amp;zcy;&amp;ucy;&amp;lcy;&amp;tcy;&amp;acy;&amp;tcy; &amp;scy;&amp;lcy;&amp;icy;&amp;kcy;&amp;acy; &amp;zcy;&amp;acy; &amp;Rcy;&amp;IEcy;&amp;TScy;&amp;IEcy;&amp;Pcy;&amp;TScy;&amp;Icy;&amp;Jsercy;&amp;Acy;"/>
          <p:cNvPicPr>
            <a:picLocks noChangeAspect="1" noChangeArrowheads="1"/>
          </p:cNvPicPr>
          <p:nvPr/>
        </p:nvPicPr>
        <p:blipFill>
          <a:blip r:embed="rId4"/>
          <a:srcRect l="10909" r="12727" b="18032"/>
          <a:stretch>
            <a:fillRect/>
          </a:stretch>
        </p:blipFill>
        <p:spPr bwMode="auto">
          <a:xfrm>
            <a:off x="7429520" y="1071546"/>
            <a:ext cx="1428760" cy="1020543"/>
          </a:xfrm>
          <a:prstGeom prst="rect">
            <a:avLst/>
          </a:prstGeom>
          <a:noFill/>
        </p:spPr>
      </p:pic>
      <p:sp>
        <p:nvSpPr>
          <p:cNvPr id="225288" name="AutoShape 8" descr="&amp;Rcy;&amp;iecy;&amp;zcy;&amp;ucy;&amp;lcy;&amp;tcy;&amp;acy;&amp;tcy; &amp;scy;&amp;lcy;&amp;icy;&amp;kcy;&amp;acy; &amp;zcy;&amp;acy; &amp;Ocy;&amp;Zcy;&amp;Ncy;&amp;Acy;&amp;Kcy;&amp;Acy; &amp;Zcy;&amp;Acy; &amp;Kcy;&amp;Acy;&amp;Tcy;&amp;IEcy;&amp;Gcy;&amp;Ocy;&amp;Rcy;&amp;Icy;&amp;Zcy;&amp;Acy;&amp;TScy;&amp;Icy;&amp;Jser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290" name="Picture 10" descr="&amp;Rcy;&amp;iecy;&amp;zcy;&amp;ucy;&amp;lcy;&amp;tcy;&amp;acy;&amp;tcy; &amp;scy;&amp;lcy;&amp;icy;&amp;kcy;&amp;acy; &amp;zcy;&amp;acy; &amp;Ocy;&amp;Zcy;&amp;Ncy;&amp;Acy;&amp;Kcy;&amp;Acy; &amp;Zcy;&amp;Acy; &amp;Kcy;&amp;Acy;&amp;Tcy;&amp;IEcy;&amp;Gcy;&amp;Ocy;&amp;Rcy;&amp;Icy;&amp;Zcy;&amp;Acy;&amp;TScy;&amp;Icy;&amp;Jsercy;&amp;U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3116"/>
            <a:ext cx="1500198" cy="1125149"/>
          </a:xfrm>
          <a:prstGeom prst="rect">
            <a:avLst/>
          </a:prstGeom>
          <a:noFill/>
        </p:spPr>
      </p:pic>
      <p:pic>
        <p:nvPicPr>
          <p:cNvPr id="225292" name="Picture 12" descr="&amp;Rcy;&amp;iecy;&amp;zcy;&amp;ucy;&amp;lcy;&amp;tcy;&amp;acy;&amp;tcy; &amp;scy;&amp;lcy;&amp;icy;&amp;kcy;&amp;acy; &amp;zcy;&amp;acy; &amp;Tcy;&amp;Ucy;&amp;Rcy;&amp;Icy;&amp;Scy;&amp;Tcy;&amp;Icy;&amp;CHcy;&amp;Kcy;&amp;IEcy; &amp;Acy;&amp;Gcy;&amp;IEcy;&amp;Ncy;&amp;TScy;&amp;Icy;&amp;Jser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643446"/>
            <a:ext cx="2114550" cy="1000125"/>
          </a:xfrm>
          <a:prstGeom prst="rect">
            <a:avLst/>
          </a:prstGeom>
          <a:noFill/>
        </p:spPr>
      </p:pic>
      <p:pic>
        <p:nvPicPr>
          <p:cNvPr id="225294" name="Picture 14" descr="&amp;Rcy;&amp;iecy;&amp;zcy;&amp;ucy;&amp;lcy;&amp;tcy;&amp;acy;&amp;tcy; &amp;scy;&amp;lcy;&amp;icy;&amp;kcy;&amp;acy; &amp;zcy;&amp;acy; &amp;Tcy;&amp;Ucy;&amp;Rcy;&amp;Icy;&amp;Scy;&amp;Tcy;&amp;Icy;&amp;CHcy;&amp;Kcy;&amp;IEcy; &amp;Acy;&amp;Gcy;&amp;IEcy;&amp;Ncy;&amp;TScy;&amp;Icy;&amp;Jsercy;&amp;IE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286124"/>
            <a:ext cx="1352550" cy="1295401"/>
          </a:xfrm>
          <a:prstGeom prst="rect">
            <a:avLst/>
          </a:prstGeom>
          <a:noFill/>
        </p:spPr>
      </p:pic>
      <p:pic>
        <p:nvPicPr>
          <p:cNvPr id="225296" name="Picture 16" descr="&amp;Rcy;&amp;iecy;&amp;zcy;&amp;ucy;&amp;lcy;&amp;tcy;&amp;acy;&amp;tcy; &amp;scy;&amp;lcy;&amp;icy;&amp;kcy;&amp;acy; &amp;zcy;&amp;acy; &amp;Tcy;&amp;Ucy;&amp;Rcy;&amp;Icy;&amp;Scy;&amp;Tcy;&amp;Icy;&amp;CHcy;&amp;Kcy;&amp;IEcy; &amp;Acy;&amp;Gcy;&amp;IEcy;&amp;Ncy;&amp;TScy;&amp;Icy;&amp;Jsercy;&amp;IE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5715016"/>
            <a:ext cx="148932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04664"/>
            <a:ext cx="709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СМЕШТАЈНИ КАПАЦИТЕТИ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8992" y="1285860"/>
            <a:ext cx="242889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Смештајни капацитети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8662" y="3643314"/>
            <a:ext cx="2786082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Основни</a:t>
            </a:r>
          </a:p>
          <a:p>
            <a:pPr algn="ctr"/>
            <a:endParaRPr lang="sr-Cyrl-R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Хотели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Туристичка насеља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Мотели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Пансиони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Преноћишта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29190" y="3214686"/>
            <a:ext cx="3286148" cy="3500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Комплементарни</a:t>
            </a:r>
          </a:p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(допунски)</a:t>
            </a:r>
          </a:p>
          <a:p>
            <a:pPr algn="ctr"/>
            <a:endParaRPr lang="sr-Cyrl-R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Кампови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Хостели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Приватни смештај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Сеоска тур. домаћинства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Бањска лечилишта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Климатска места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Одмаралишта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План. домови и куће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Кола за спавање</a:t>
            </a:r>
          </a:p>
          <a:p>
            <a:pPr algn="ctr"/>
            <a:r>
              <a:rPr lang="sr-Cyrl-RS" dirty="0" smtClean="0">
                <a:solidFill>
                  <a:sysClr val="windowText" lastClr="000000"/>
                </a:solidFill>
              </a:rPr>
              <a:t>Остало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Straight Arrow Connector 11"/>
          <p:cNvCxnSpPr>
            <a:stCxn id="5" idx="4"/>
            <a:endCxn id="8" idx="0"/>
          </p:cNvCxnSpPr>
          <p:nvPr/>
        </p:nvCxnSpPr>
        <p:spPr>
          <a:xfrm rot="5400000">
            <a:off x="2875348" y="1875224"/>
            <a:ext cx="1214446" cy="23217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4"/>
            <a:endCxn id="9" idx="0"/>
          </p:cNvCxnSpPr>
          <p:nvPr/>
        </p:nvCxnSpPr>
        <p:spPr>
          <a:xfrm rot="16200000" flipH="1">
            <a:off x="5214942" y="1857364"/>
            <a:ext cx="785818" cy="19288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ХОТЕЛИ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угоститељски објекат за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смештај и доручак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,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али који може да пружа још 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комплетну услугу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исхране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,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као и друге услуге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Шта се изнајмљује у хотелу?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Собе а не лежаји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(за разлику од нпр. хостела)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минимално: 10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смештајних јединица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ПОДЕЛА ХОТЕЛА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величина (према броју соба)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мали (до100-150)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средњи  (100-300, 150-400)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велики (од 300, од 400 соба)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локација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градски / бањски / приморски / планински...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време рада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целогодишњи / сезонски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грађевинске карактеристике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по хоризонтали / по вертикали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грађени да буду хотели /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грађени са другом наменом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26" name="Picture 2" descr="&amp;Rcy;&amp;iecy;&amp;zcy;&amp;ucy;&amp;lcy;&amp;tcy;&amp;acy;&amp;tcy; &amp;scy;&amp;lcy;&amp;icy;&amp;kcy;&amp;acy; &amp;zcy;&amp;acy; &amp;khcy;&amp;ocy;&amp;tcy;&amp;iecy;&amp;lcy; &amp;mcy;&amp;iecy;&amp;tcy;&amp;rcy;&amp;ocy;&amp;pcy;&amp;ocy;&amp;lcy; &amp;bcy;&amp;iecy;&amp;ocy;&amp;gcy;&amp;r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857760"/>
            <a:ext cx="2286000" cy="1714500"/>
          </a:xfrm>
          <a:prstGeom prst="rect">
            <a:avLst/>
          </a:prstGeom>
          <a:noFill/>
        </p:spPr>
      </p:pic>
      <p:pic>
        <p:nvPicPr>
          <p:cNvPr id="1028" name="Picture 4" descr="&amp;Rcy;&amp;iecy;&amp;zcy;&amp;ucy;&amp;lcy;&amp;tcy;&amp;acy;&amp;tcy; &amp;scy;&amp;lcy;&amp;icy;&amp;kcy;&amp;acy; &amp;zcy;&amp;acy; &amp;khcy;&amp;ocy;&amp;tcy;&amp;iecy;&amp;lcy; &amp;mcy;&amp;iecy;&amp;tcy;&amp;rcy;&amp;ocy;&amp;pcy;&amp;ocy;&amp;lcy; &amp;bcy;&amp;iecy;&amp;ocy;&amp;gcy;&amp;rcy;&amp;a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428868"/>
            <a:ext cx="3076575" cy="1485900"/>
          </a:xfrm>
          <a:prstGeom prst="rect">
            <a:avLst/>
          </a:prstGeom>
          <a:noFill/>
        </p:spPr>
      </p:pic>
      <p:sp>
        <p:nvSpPr>
          <p:cNvPr id="1030" name="AutoShape 6" descr="&amp;Rcy;&amp;iecy;&amp;zcy;&amp;ucy;&amp;lcy;&amp;tcy;&amp;acy;&amp;tcy; &amp;scy;&amp;lcy;&amp;icy;&amp;kcy;&amp;acy; &amp;zcy;&amp;acy; &amp;khcy;&amp;ocy;&amp;tcy;&amp;iecy;&amp;lcy;&amp;icy; &amp;gcy;&amp;rcy;&amp;acy;&amp;djcy;&amp;iecy;&amp;ncy;&amp;icy; &amp;ucy; &amp;vcy;&amp;icy;&amp;scy;&amp;icy;&amp;n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&amp;Rcy;&amp;iecy;&amp;zcy;&amp;ucy;&amp;lcy;&amp;tcy;&amp;acy;&amp;tcy; &amp;scy;&amp;lcy;&amp;icy;&amp;kcy;&amp;acy; &amp;zcy;&amp;acy; &amp;khcy;&amp;ocy;&amp;tcy;&amp;iecy;&amp;lcy; &amp;scy;&amp;lcy;&amp;ocy;&amp;g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&amp;Rcy;&amp;iecy;&amp;zcy;&amp;ucy;&amp;lcy;&amp;tcy;&amp;acy;&amp;tcy; &amp;scy;&amp;lcy;&amp;icy;&amp;kcy;&amp;acy; &amp;zcy;&amp;acy; &amp;khcy;&amp;ocy;&amp;tcy;&amp;iecy;&amp;lcy; &amp;scy;&amp;lcy;&amp;ocy;&amp;g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&amp;Rcy;&amp;iecy;&amp;zcy;&amp;ucy;&amp;lcy;&amp;tcy;&amp;acy;&amp;tcy; &amp;scy;&amp;lcy;&amp;icy;&amp;kcy;&amp;acy; &amp;zcy;&amp;acy; &amp;khcy;&amp;ocy;&amp;tcy;&amp;iecy;&amp;lcy; &amp;scy;&amp;lcy;&amp;ocy;&amp;gcy;&amp;acy; &amp;ucy;&amp;zhcy;&amp;icy;&amp;tscy;&amp;iecy;"/>
          <p:cNvPicPr>
            <a:picLocks noChangeAspect="1" noChangeArrowheads="1"/>
          </p:cNvPicPr>
          <p:nvPr/>
        </p:nvPicPr>
        <p:blipFill>
          <a:blip r:embed="rId4"/>
          <a:srcRect l="13637" r="29090"/>
          <a:stretch>
            <a:fillRect/>
          </a:stretch>
        </p:blipFill>
        <p:spPr bwMode="auto">
          <a:xfrm>
            <a:off x="6786578" y="1857364"/>
            <a:ext cx="1807618" cy="2100266"/>
          </a:xfrm>
          <a:prstGeom prst="rect">
            <a:avLst/>
          </a:prstGeom>
          <a:noFill/>
        </p:spPr>
      </p:pic>
      <p:sp>
        <p:nvSpPr>
          <p:cNvPr id="1038" name="AutoShape 14" descr="&amp;Rcy;&amp;iecy;&amp;zcy;&amp;ucy;&amp;lcy;&amp;tcy;&amp;acy;&amp;tcy; &amp;scy;&amp;lcy;&amp;icy;&amp;kcy;&amp;acy; &amp;zcy;&amp;acy; &amp;khcy;&amp;ocy;&amp;tcy;&amp;iecy;&amp;lcy; &amp;scy;&amp;lcy;&amp;ocy;&amp;g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&amp;Rcy;&amp;iecy;&amp;zcy;&amp;ucy;&amp;lcy;&amp;tcy;&amp;acy;&amp;tcy; &amp;scy;&amp;lcy;&amp;icy;&amp;kcy;&amp;acy; &amp;zcy;&amp;acy; &amp;khcy;&amp;ocy;&amp;tcy;&amp;iecy;&amp;lcy; &amp;zcy;&amp;lcy;&amp;acy;&amp;tcy;&amp;icy;&amp;bcy;&amp;ocy;&amp;r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&amp;Rcy;&amp;iecy;&amp;zcy;&amp;ucy;&amp;lcy;&amp;tcy;&amp;acy;&amp;tcy; &amp;scy;&amp;lcy;&amp;icy;&amp;kcy;&amp;acy; &amp;zcy;&amp;acy; &amp;khcy;&amp;ocy;&amp;tcy;&amp;iecy;&amp;lcy; &amp;zcy;&amp;lcy;&amp;acy;&amp;tcy;&amp;icy;&amp;bcy;&amp;ocy;&amp;r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&amp;Rcy;&amp;iecy;&amp;zcy;&amp;ucy;&amp;lcy;&amp;tcy;&amp;acy;&amp;tcy; &amp;scy;&amp;lcy;&amp;icy;&amp;kcy;&amp;acy; &amp;zcy;&amp;acy; &amp;khcy;&amp;ocy;&amp;tcy;&amp;iecy;&amp;lcy; &amp;zcy;&amp;lcy;&amp;acy;&amp;tcy;&amp;icy;&amp;bcy;&amp;ocy;&amp;r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&amp;Rcy;&amp;iecy;&amp;zcy;&amp;ucy;&amp;lcy;&amp;tcy;&amp;acy;&amp;tcy; &amp;scy;&amp;lcy;&amp;icy;&amp;kcy;&amp;acy; &amp;zcy;&amp;acy; &amp;khcy;&amp;ocy;&amp;tcy;&amp;iecy;&amp;lcy; &amp;zcy;&amp;lcy;&amp;acy;&amp;tcy;&amp;icy;&amp;bcy;&amp;ocy;&amp;rcy; &amp;ucy;&amp;zhcy;&amp;icy;&amp;tscy;&amp;iecy;"/>
          <p:cNvPicPr>
            <a:picLocks noChangeAspect="1" noChangeArrowheads="1"/>
          </p:cNvPicPr>
          <p:nvPr/>
        </p:nvPicPr>
        <p:blipFill>
          <a:blip r:embed="rId5"/>
          <a:srcRect l="14479" r="42085" b="14948"/>
          <a:stretch>
            <a:fillRect/>
          </a:stretch>
        </p:blipFill>
        <p:spPr bwMode="auto">
          <a:xfrm>
            <a:off x="5072066" y="2285992"/>
            <a:ext cx="1120278" cy="1643074"/>
          </a:xfrm>
          <a:prstGeom prst="rect">
            <a:avLst/>
          </a:prstGeom>
          <a:noFill/>
        </p:spPr>
      </p:pic>
      <p:sp>
        <p:nvSpPr>
          <p:cNvPr id="1048" name="AutoShape 24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AutoShape 26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AutoShape 28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6" name="Picture 2" descr="Fantast 10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929198"/>
            <a:ext cx="2289833" cy="170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грађевинске карактеристике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послују у једном објекту /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послују у више објеката (депаданси...)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зарада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комерцијални / некомерцијални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према садржају услуга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гарни хотели / “класични” хотели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пословни приступ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пословни / конгресни / одмаралишни...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30" name="AutoShape 6" descr="&amp;Rcy;&amp;iecy;&amp;zcy;&amp;ucy;&amp;lcy;&amp;tcy;&amp;acy;&amp;tcy; &amp;scy;&amp;lcy;&amp;icy;&amp;kcy;&amp;acy; &amp;zcy;&amp;acy; &amp;khcy;&amp;ocy;&amp;tcy;&amp;iecy;&amp;lcy;&amp;icy; &amp;gcy;&amp;rcy;&amp;acy;&amp;djcy;&amp;iecy;&amp;ncy;&amp;icy; &amp;ucy; &amp;vcy;&amp;icy;&amp;scy;&amp;icy;&amp;n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&amp;Rcy;&amp;iecy;&amp;zcy;&amp;ucy;&amp;lcy;&amp;tcy;&amp;acy;&amp;tcy; &amp;scy;&amp;lcy;&amp;icy;&amp;kcy;&amp;acy; &amp;zcy;&amp;acy; &amp;khcy;&amp;ocy;&amp;tcy;&amp;iecy;&amp;lcy; &amp;scy;&amp;lcy;&amp;ocy;&amp;g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&amp;Rcy;&amp;iecy;&amp;zcy;&amp;ucy;&amp;lcy;&amp;tcy;&amp;acy;&amp;tcy; &amp;scy;&amp;lcy;&amp;icy;&amp;kcy;&amp;acy; &amp;zcy;&amp;acy; &amp;khcy;&amp;ocy;&amp;tcy;&amp;iecy;&amp;lcy; &amp;scy;&amp;lcy;&amp;ocy;&amp;g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&amp;Rcy;&amp;iecy;&amp;zcy;&amp;ucy;&amp;lcy;&amp;tcy;&amp;acy;&amp;tcy; &amp;scy;&amp;lcy;&amp;icy;&amp;kcy;&amp;acy; &amp;zcy;&amp;acy; &amp;khcy;&amp;ocy;&amp;tcy;&amp;iecy;&amp;lcy; &amp;scy;&amp;lcy;&amp;ocy;&amp;g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&amp;Rcy;&amp;iecy;&amp;zcy;&amp;ucy;&amp;lcy;&amp;tcy;&amp;acy;&amp;tcy; &amp;scy;&amp;lcy;&amp;icy;&amp;kcy;&amp;acy; &amp;zcy;&amp;acy; &amp;khcy;&amp;ocy;&amp;tcy;&amp;iecy;&amp;lcy; &amp;zcy;&amp;lcy;&amp;acy;&amp;tcy;&amp;icy;&amp;bcy;&amp;ocy;&amp;r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&amp;Rcy;&amp;iecy;&amp;zcy;&amp;ucy;&amp;lcy;&amp;tcy;&amp;acy;&amp;tcy; &amp;scy;&amp;lcy;&amp;icy;&amp;kcy;&amp;acy; &amp;zcy;&amp;acy; &amp;khcy;&amp;ocy;&amp;tcy;&amp;iecy;&amp;lcy; &amp;zcy;&amp;lcy;&amp;acy;&amp;tcy;&amp;icy;&amp;bcy;&amp;ocy;&amp;r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&amp;Rcy;&amp;iecy;&amp;zcy;&amp;ucy;&amp;lcy;&amp;tcy;&amp;acy;&amp;tcy; &amp;scy;&amp;lcy;&amp;icy;&amp;kcy;&amp;acy; &amp;zcy;&amp;acy; &amp;khcy;&amp;ocy;&amp;tcy;&amp;iecy;&amp;lcy; &amp;zcy;&amp;lcy;&amp;acy;&amp;tcy;&amp;icy;&amp;bcy;&amp;ocy;&amp;r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AutoShape 26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AutoShape 28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УНУТРАШЊА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ОРГАНИЗАЦИЈА ПРОСТОРА У ХОТЕЛИМА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пријемни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део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смештајни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(високи) део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услужно-производни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део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економско-технички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део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административни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део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паркинг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простор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МОТЕЛИ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смештај, исхрана и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пиће</a:t>
            </a:r>
            <a:r>
              <a:rPr lang="en-U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+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бензинска пумпа, ауто сервис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уз саобраћајницу изван насељеног  места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за краће задржавање гостију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паркинг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за возила госте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минимално 7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смештајних јединица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Резултат слика за motel uz auto p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786322"/>
            <a:ext cx="2590800" cy="1771651"/>
          </a:xfrm>
          <a:prstGeom prst="rect">
            <a:avLst/>
          </a:prstGeom>
          <a:noFill/>
        </p:spPr>
      </p:pic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Резултат слика за par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71488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ТУРИСТИЧКО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НАСЕЉЕ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смештај, исхрана и 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централна рецепција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спортски, забавни,рекративни и други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садржаји и објекти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минимално 25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смештајних јединица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апартманско насеље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турист. насеље са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минимум 80%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апартмана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КАМП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 на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отвореном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простору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коришћење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покретне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опреме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 у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стационарним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објектима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(камп приколице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камп кућице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бунгалови)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паркирање моторних возила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гостију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минимално 15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камп парцела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AutoShape 2" descr="Резултат слика за kampo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Резултат слика за kampo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Резултат слика за kampo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Резултат слика за kampo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  <a:r>
              <a:rPr lang="sr-Cyrl-RS" sz="8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КАМП (наставак)</a:t>
            </a: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14" descr="Резултат слика за kampovi u srbi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048783" cy="2028828"/>
          </a:xfrm>
          <a:prstGeom prst="rect">
            <a:avLst/>
          </a:prstGeom>
          <a:noFill/>
        </p:spPr>
      </p:pic>
      <p:pic>
        <p:nvPicPr>
          <p:cNvPr id="50178" name="Picture 2" descr="Резултат слика за kampovi u srbi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3367771" cy="1885952"/>
          </a:xfrm>
          <a:prstGeom prst="rect">
            <a:avLst/>
          </a:prstGeom>
          <a:noFill/>
        </p:spPr>
      </p:pic>
      <p:pic>
        <p:nvPicPr>
          <p:cNvPr id="50180" name="Picture 4" descr="Резултат слика за kampovi u srbi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256"/>
            <a:ext cx="2643206" cy="2125138"/>
          </a:xfrm>
          <a:prstGeom prst="rect">
            <a:avLst/>
          </a:prstGeom>
          <a:noFill/>
        </p:spPr>
      </p:pic>
      <p:pic>
        <p:nvPicPr>
          <p:cNvPr id="50182" name="Picture 6" descr="Резултат слика за kampovi u srbij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357694"/>
            <a:ext cx="3878042" cy="217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14282" y="5072074"/>
            <a:ext cx="1857388" cy="500066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хотелијерство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285852" y="3643314"/>
            <a:ext cx="2071702" cy="500066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угоститељство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857488" y="1500174"/>
            <a:ext cx="2571768" cy="1143008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ТУРИЗАМ</a:t>
            </a:r>
          </a:p>
          <a:p>
            <a:pPr algn="ctr"/>
            <a:r>
              <a:rPr lang="sr-Cyrl-CS" dirty="0" smtClean="0">
                <a:solidFill>
                  <a:schemeClr val="tx1"/>
                </a:solidFill>
              </a:rPr>
              <a:t>као сложена и разноврсна делатност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714744" y="3643314"/>
            <a:ext cx="1643074" cy="642942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О</a:t>
            </a:r>
            <a:r>
              <a:rPr lang="sr-Cyrl-CS" b="1" dirty="0" smtClean="0">
                <a:solidFill>
                  <a:schemeClr val="tx1"/>
                </a:solidFill>
              </a:rPr>
              <a:t>туристичке агенције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285984" y="5072074"/>
            <a:ext cx="2071702" cy="500066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ресторатерство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2214546" y="4143380"/>
            <a:ext cx="1107289" cy="92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 rot="16200000" flipH="1">
            <a:off x="3839760" y="2946793"/>
            <a:ext cx="1000132" cy="392909"/>
          </a:xfrm>
          <a:prstGeom prst="straightConnector1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8" idx="0"/>
          </p:cNvCxnSpPr>
          <p:nvPr/>
        </p:nvCxnSpPr>
        <p:spPr>
          <a:xfrm>
            <a:off x="4144960" y="2643182"/>
            <a:ext cx="2784494" cy="1071570"/>
          </a:xfrm>
          <a:prstGeom prst="straightConnector1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7" idx="0"/>
          </p:cNvCxnSpPr>
          <p:nvPr/>
        </p:nvCxnSpPr>
        <p:spPr>
          <a:xfrm rot="5400000">
            <a:off x="2732472" y="2232414"/>
            <a:ext cx="1000132" cy="1821669"/>
          </a:xfrm>
          <a:prstGeom prst="straightConnector1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0"/>
          </p:cNvCxnSpPr>
          <p:nvPr/>
        </p:nvCxnSpPr>
        <p:spPr>
          <a:xfrm rot="10800000" flipV="1">
            <a:off x="1142977" y="4143380"/>
            <a:ext cx="1107289" cy="92869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857884" y="3714752"/>
            <a:ext cx="2143140" cy="5715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бројне остале делатности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КАМП (наставак)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кампиралиште</a:t>
            </a:r>
            <a:r>
              <a:rPr lang="en-U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највише 30% стационарних објеката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кампинг одмориште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највише 30 кампинг парцела за привремено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постављање покретне опреме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ПАНСИОН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смештај, исхрана, 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за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дужи боравак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минимално 5 смештајних јединица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ПРЕНОЋИШТЕ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(КОНАЧИШТЕ, КОНАК)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смештај а може и исхрана и 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ОДМАРАЛИШТЕ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одмор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и рекрација </a:t>
            </a: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посебних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категорија корисника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(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деца, омладина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, студенти,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запослени...)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ШТА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: </a:t>
            </a: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само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смештај/ смештај, исхрана,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ЗА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КОГА: </a:t>
            </a: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само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за чланове и осниваче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може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и за трећа лица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ХОСТЕЛ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 у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вишекреветним собама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могу и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кревети на спрат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максимално 1 лежај на 4 квадратна метра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размак између кревета 0,75 метара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исхрана и пиће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: може али не мора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чување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гостинских ствари: обавезно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2" name="Picture 2" descr="Резултат слика за ho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86322"/>
            <a:ext cx="2643206" cy="1758934"/>
          </a:xfrm>
          <a:prstGeom prst="rect">
            <a:avLst/>
          </a:prstGeom>
          <a:noFill/>
        </p:spPr>
      </p:pic>
      <p:pic>
        <p:nvPicPr>
          <p:cNvPr id="51204" name="Picture 4" descr="Резултат слика за hos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786322"/>
            <a:ext cx="4347488" cy="169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КУЋА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кућа са сопственим двориштем</a:t>
            </a: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издаје се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као целина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смештај а може и исхрана и 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могућност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да гости сами припремају храну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АПАРТМАН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део куће или стамбене зграде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 а може и исхрана и 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могућност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да гости сами припремају храну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СОБА </a:t>
            </a: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(као засебан угоститељски објекат)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део стамбене зграде, куће или стана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смештај а може и исхрана и 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СЕОСКО ТУРИСТИЧКО ДОМАЋИНСТВО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један објекат или група објеката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само смештај /смештај+исхрана +пиће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ГДЕ: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у руралном окружењу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са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елементима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локалне средине и наслеђа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СЕОСКО ТУРИСТИЧКО ДОМАЋИНСТВО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(наставак)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Резултат слика за seosko turističko domaći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Резултат слика за seosko turističko domaći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6" descr="Резултат слика за seosko turističko domaćinst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3143272" cy="2091706"/>
          </a:xfrm>
          <a:prstGeom prst="rect">
            <a:avLst/>
          </a:prstGeom>
          <a:noFill/>
        </p:spPr>
      </p:pic>
      <p:pic>
        <p:nvPicPr>
          <p:cNvPr id="1032" name="Picture 8" descr="Резултат слика за seosko turističko domaćinst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2786082" cy="2086873"/>
          </a:xfrm>
          <a:prstGeom prst="rect">
            <a:avLst/>
          </a:prstGeom>
          <a:noFill/>
        </p:spPr>
      </p:pic>
      <p:pic>
        <p:nvPicPr>
          <p:cNvPr id="5" name="Picture 10" descr="Резултат слика за seosko turističko domaćinst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643446"/>
            <a:ext cx="3048971" cy="1900240"/>
          </a:xfrm>
          <a:prstGeom prst="rect">
            <a:avLst/>
          </a:prstGeom>
          <a:noFill/>
        </p:spPr>
      </p:pic>
      <p:pic>
        <p:nvPicPr>
          <p:cNvPr id="1036" name="Picture 12" descr="Резултат слика за seosko turističko domaćinst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500570"/>
            <a:ext cx="2857520" cy="2133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ЛОВАЧКА ВИЛА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смештај, исхрана и пиће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најмање 5 смештајних јединица</a:t>
            </a: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смештај а може и исхрана и 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ЛОВАЧКА КУЋА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у природном окружењу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у ловишту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само смештај /смештај+исхрана +пиће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ЛОВАЧКА КОЛИБА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за смештај гостију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у ловишту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, удаљен од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комуникација и насеља, за краће задржавање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ОСТАЛЕ ВРСТЕ СМЕШТАЈНИХ  ОБЈЕКАТА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СПАВАЋА КОЛА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КОЛА СА ЛЕЖАЈЕВИМА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СМЕТАЈ НА БРОДОВИМА-БРОДСКЕ КАБИНЕ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Резултат слика за КУШЕТ 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3071834" cy="1428760"/>
          </a:xfrm>
          <a:prstGeom prst="rect">
            <a:avLst/>
          </a:prstGeom>
          <a:noFill/>
        </p:spPr>
      </p:pic>
      <p:sp>
        <p:nvSpPr>
          <p:cNvPr id="3" name="AutoShape 4" descr="Резултат слика за КУШЕТ К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6" descr="Резултат слика за КУШЕТ 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2039690" cy="1357322"/>
          </a:xfrm>
          <a:prstGeom prst="rect">
            <a:avLst/>
          </a:prstGeom>
          <a:noFill/>
        </p:spPr>
      </p:pic>
      <p:pic>
        <p:nvPicPr>
          <p:cNvPr id="1032" name="Picture 8" descr="Резултат слика за КРУЗЕР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214950"/>
            <a:ext cx="3390900" cy="1352550"/>
          </a:xfrm>
          <a:prstGeom prst="rect">
            <a:avLst/>
          </a:prstGeom>
          <a:noFill/>
        </p:spPr>
      </p:pic>
      <p:pic>
        <p:nvPicPr>
          <p:cNvPr id="5" name="Picture 10" descr="Резултат слика за КРУЗЕРИ БРОДСКЕ КАБИ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143512"/>
            <a:ext cx="2143140" cy="142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ВРСТЕ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СМЕШТАЈНИХ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ЈЕДИНИЦА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</a:t>
            </a:r>
            <a:r>
              <a:rPr lang="sr-Cyrl-RS" sz="11200" b="1" kern="0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  <a:cs typeface="+mn-cs"/>
              </a:rPr>
              <a:t>СОБА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(са и без купатила)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</a:t>
            </a:r>
            <a:r>
              <a:rPr lang="sr-Cyrl-RS" sz="11200" b="1" kern="0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+mn-cs"/>
              </a:rPr>
              <a:t>ПОРОДИЧНА СОБА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5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АПАРТМАН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r>
              <a:rPr lang="sr-Cyrl-RS" sz="11200" b="1" kern="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+mn-cs"/>
              </a:rPr>
              <a:t>КАМП ПАРЦЕЛА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74" name="AutoShape 2" descr="&amp;Rcy;&amp;iecy;&amp;zcy;&amp;ucy;&amp;lcy;&amp;tcy;&amp;acy;&amp;tcy; &amp;scy;&amp;lcy;&amp;icy;&amp;kcy;&amp;acy; &amp;zcy;&amp;acy; &amp;khcy;&amp;ocy;&amp;tcy;&amp;iecy;&amp;lcy;  &amp;dcy;&amp;ucy;&amp;bcy;&amp;a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Резултат слика за motel knezevina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C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део</a:t>
            </a: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туризма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C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услужна</a:t>
            </a: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привредна делатност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8600" kern="0" dirty="0" smtClean="0">
                <a:latin typeface="Batang" pitchFamily="18" charset="-127"/>
                <a:ea typeface="Batang" pitchFamily="18" charset="-127"/>
                <a:cs typeface="+mn-cs"/>
              </a:rPr>
              <a:t>-</a:t>
            </a:r>
            <a:r>
              <a:rPr lang="sr-Cyrl-C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r>
              <a:rPr lang="sr-Cyrl-CS" sz="8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ШТА</a:t>
            </a:r>
            <a:r>
              <a:rPr lang="sr-Cyrl-C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нуди</a:t>
            </a:r>
            <a:r>
              <a:rPr lang="sr-Cyrl-C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? </a:t>
            </a: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Услуге: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</a:t>
            </a:r>
            <a:r>
              <a:rPr lang="sr-Cyrl-C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исхране</a:t>
            </a: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</a:t>
            </a:r>
          </a:p>
          <a:p>
            <a:pPr marL="441325" lvl="0" indent="-179388">
              <a:spcBef>
                <a:spcPct val="20000"/>
              </a:spcBef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 </a:t>
            </a:r>
            <a:r>
              <a:rPr lang="sr-Cyrl-CS" sz="11200" b="1" kern="0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+mn-cs"/>
              </a:rPr>
              <a:t>пића</a:t>
            </a: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</a:t>
            </a:r>
            <a:r>
              <a:rPr lang="sr-Cyrl-CS" sz="11200" b="1" kern="0" dirty="0" smtClean="0">
                <a:solidFill>
                  <a:srgbClr val="CC3300"/>
                </a:solidFill>
                <a:latin typeface="Batang" pitchFamily="18" charset="-127"/>
                <a:ea typeface="Batang" pitchFamily="18" charset="-127"/>
                <a:cs typeface="+mn-cs"/>
              </a:rPr>
              <a:t>смештаја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64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УГОСТИТЕЉСТВО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2" descr="&amp;Rcy;&amp;iecy;&amp;zcy;&amp;ucy;&amp;lcy;&amp;tcy;&amp;acy;&amp;tcy; &amp;scy;&amp;lcy;&amp;icy;&amp;kcy;&amp;acy; &amp;zcy;&amp;acy; &amp;pcy;&amp;icy;&amp;tshcy;&amp;iecy;"/>
          <p:cNvPicPr>
            <a:picLocks noChangeAspect="1" noChangeArrowheads="1"/>
          </p:cNvPicPr>
          <p:nvPr/>
        </p:nvPicPr>
        <p:blipFill>
          <a:blip r:embed="rId2"/>
          <a:srcRect t="5024" b="4549"/>
          <a:stretch>
            <a:fillRect/>
          </a:stretch>
        </p:blipFill>
        <p:spPr bwMode="auto">
          <a:xfrm>
            <a:off x="6572264" y="3500438"/>
            <a:ext cx="1662106" cy="1022261"/>
          </a:xfrm>
          <a:prstGeom prst="rect">
            <a:avLst/>
          </a:prstGeom>
          <a:noFill/>
        </p:spPr>
      </p:pic>
      <p:pic>
        <p:nvPicPr>
          <p:cNvPr id="1028" name="Picture 4" descr="&amp;Rcy;&amp;iecy;&amp;zcy;&amp;ucy;&amp;lcy;&amp;tcy;&amp;acy;&amp;tcy; &amp;scy;&amp;lcy;&amp;icy;&amp;kcy;&amp;acy; &amp;zcy;&amp;acy; &amp;kcy;&amp;acy;&amp;rcy;&amp;acy;&amp;djcy;&amp;ocy;&amp;rcy;&amp;djcy;&amp;iecy;&amp;vcy;&amp;acy; &amp;shcy;&amp;ncy;&amp;icy;&amp;tscy;&amp;l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14620"/>
            <a:ext cx="1825767" cy="1214965"/>
          </a:xfrm>
          <a:prstGeom prst="rect">
            <a:avLst/>
          </a:prstGeom>
          <a:noFill/>
        </p:spPr>
      </p:pic>
      <p:pic>
        <p:nvPicPr>
          <p:cNvPr id="1030" name="Picture 6" descr="&amp;Rcy;&amp;iecy;&amp;zcy;&amp;ucy;&amp;lcy;&amp;tcy;&amp;acy;&amp;tcy; &amp;scy;&amp;lcy;&amp;icy;&amp;kcy;&amp;acy; &amp;zcy;&amp;acy; &amp;khcy;&amp;ocy;&amp;tcy;&amp;iecy;&amp;lcy;&amp;scy;&amp;kcy;&amp;acy; &amp;scy;&amp;ocy;&amp;b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86322"/>
            <a:ext cx="2633659" cy="1224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Rot="1" noChangeArrowheads="1"/>
          </p:cNvSpPr>
          <p:nvPr/>
        </p:nvSpPr>
        <p:spPr bwMode="auto">
          <a:xfrm>
            <a:off x="2000231" y="214290"/>
            <a:ext cx="5643603" cy="1428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CS" sz="32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П Р О П И С И </a:t>
            </a:r>
          </a:p>
          <a:p>
            <a:pPr algn="ctr">
              <a:defRPr/>
            </a:pPr>
            <a:r>
              <a:rPr lang="sr-Cyrl-CS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од </a:t>
            </a:r>
            <a:r>
              <a:rPr lang="sr-Cyrl-CS" sz="28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значаја за  </a:t>
            </a:r>
            <a:r>
              <a:rPr lang="sr-Cyrl-RS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хотелијерство</a:t>
            </a:r>
            <a:endParaRPr lang="sr-Cyrl-CS" sz="2800" b="1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sr-Cyrl-CS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 </a:t>
            </a:r>
            <a:r>
              <a:rPr lang="sr-Cyrl-CS" sz="28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www.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mtt.gov.rs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)</a:t>
            </a:r>
            <a:endParaRPr lang="en-US" sz="2800" b="1" u="sng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928803"/>
            <a:ext cx="871543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28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Закон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о туризму Р.Србије </a:t>
            </a:r>
            <a:endParaRPr lang="en-US" sz="2800" b="1" dirty="0" smtClean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(‘’Сл.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гласник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Р. Србије’’ бр.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36/09</a:t>
            </a:r>
            <a:r>
              <a:rPr lang="en-US" sz="2800" b="1" dirty="0" smtClean="0">
                <a:latin typeface="Cambria" pitchFamily="18" charset="0"/>
                <a:cs typeface="Arial" pitchFamily="34" charset="0"/>
              </a:rPr>
              <a:t>…93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/1</a:t>
            </a:r>
            <a:r>
              <a:rPr lang="en-US" sz="2800" b="1" dirty="0" smtClean="0">
                <a:latin typeface="Cambria" pitchFamily="18" charset="0"/>
                <a:cs typeface="Arial" pitchFamily="34" charset="0"/>
              </a:rPr>
              <a:t>2,</a:t>
            </a: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en-US" sz="2800" b="1" dirty="0" smtClean="0">
                <a:latin typeface="Cambria" pitchFamily="18" charset="0"/>
                <a:cs typeface="Arial" pitchFamily="34" charset="0"/>
              </a:rPr>
              <a:t>84/2015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)</a:t>
            </a:r>
            <a:endParaRPr lang="sr-Cyrl-CS" sz="28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28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Правилник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 о минимално техничком </a:t>
            </a:r>
            <a:endParaRPr lang="en-US" sz="28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 и санитарно хигијенским условима </a:t>
            </a:r>
            <a:endParaRPr lang="en-US" sz="28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за пружање услуга у </a:t>
            </a:r>
            <a:r>
              <a:rPr lang="sr-Cyrl-CS" sz="28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домаћој радиности</a:t>
            </a:r>
            <a:endParaRPr lang="en-US" sz="2800" b="1" dirty="0">
              <a:solidFill>
                <a:srgbClr val="00B0F0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 и сеоским </a:t>
            </a:r>
            <a:r>
              <a:rPr lang="sr-Cyrl-CS" sz="2800" b="1" dirty="0" smtClean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туристичким домаћинствима</a:t>
            </a:r>
            <a:endParaRPr lang="sr-Cyrl-CS" sz="2800" b="1" dirty="0">
              <a:solidFill>
                <a:srgbClr val="00B0F0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  ( ‘’Сл. гласник Р. Србије’’ бр.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48/12)</a:t>
            </a:r>
            <a:endParaRPr lang="sr-Cyrl-CS" sz="28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4282" y="1000108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sr-Cyrl-CS" sz="3200" b="1" dirty="0" smtClean="0">
              <a:solidFill>
                <a:schemeClr val="bg2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32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Правилник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о </a:t>
            </a:r>
            <a:r>
              <a:rPr lang="sr-Cyrl-CS" sz="3200" b="1" dirty="0" smtClean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условима и начину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обављања угоститељске делатности, </a:t>
            </a:r>
            <a:r>
              <a:rPr lang="sr-Cyrl-CS" sz="3200" b="1" dirty="0" smtClean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начину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 пружања услуга, </a:t>
            </a:r>
            <a:r>
              <a:rPr lang="sr-Cyrl-CS" sz="3200" b="1" dirty="0" smtClean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раврставању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 угоститељских објеката, </a:t>
            </a:r>
            <a:r>
              <a:rPr lang="sr-Cyrl-CS" sz="3200" b="1" dirty="0" smtClean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минимално техничким условима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 за 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уређење и опремање угоститељских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објеката</a:t>
            </a:r>
            <a:endParaRPr lang="sr-Cyrl-CS" sz="32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sr-Cyrl-CS" sz="3200" b="1" dirty="0">
                <a:latin typeface="Cambria" pitchFamily="18" charset="0"/>
                <a:cs typeface="Arial" pitchFamily="34" charset="0"/>
              </a:rPr>
              <a:t> 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(‘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’Сл. гласник Р. Србије’’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бр. 41/10 и 48/12)</a:t>
            </a:r>
            <a:endParaRPr lang="sr-Cyrl-CS" sz="32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endParaRPr lang="sr-Cyrl-CS" sz="3200" b="1" dirty="0">
              <a:latin typeface="Cambria" pitchFamily="18" charset="0"/>
              <a:cs typeface="Arial" pitchFamily="34" charset="0"/>
            </a:endParaRPr>
          </a:p>
          <a:p>
            <a:pPr marL="742950" lvl="1" indent="-28575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sr-Cyrl-CS" sz="3200" b="1" dirty="0">
              <a:latin typeface="Cambria" pitchFamily="18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sr-Cyrl-CS" sz="3200" b="1" dirty="0">
              <a:latin typeface="Cambria" pitchFamily="18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en-US" sz="3200" b="1" dirty="0"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4282" y="1000108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sr-Cyrl-CS" sz="3200" b="1" dirty="0" smtClean="0">
              <a:solidFill>
                <a:schemeClr val="bg2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32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Правилник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о </a:t>
            </a:r>
            <a:r>
              <a:rPr lang="sr-Cyrl-CS" sz="32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минимало техничком 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и </a:t>
            </a:r>
            <a:r>
              <a:rPr lang="sr-Cyrl-CS" sz="32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санитарно хигијенским условима 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за уређење и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опремање 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угоститељских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објеката</a:t>
            </a:r>
            <a:endParaRPr lang="sr-Cyrl-CS" sz="32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sr-Cyrl-CS" sz="3200" b="1" dirty="0">
                <a:latin typeface="Cambria" pitchFamily="18" charset="0"/>
                <a:cs typeface="Arial" pitchFamily="34" charset="0"/>
              </a:rPr>
              <a:t> 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(‘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’Сл. гласник Р. Србије’’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бр. 41/10 и 48/12)</a:t>
            </a:r>
            <a:endParaRPr lang="sr-Cyrl-CS" sz="32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endParaRPr lang="sr-Cyrl-CS" sz="32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32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Одлука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 о боравишној </a:t>
            </a: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такси</a:t>
            </a: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3200" b="1" dirty="0" smtClean="0">
                <a:latin typeface="Cambria" pitchFamily="18" charset="0"/>
                <a:cs typeface="Arial" pitchFamily="34" charset="0"/>
              </a:rPr>
              <a:t> (доноси општина/град</a:t>
            </a:r>
            <a:r>
              <a:rPr lang="sr-Cyrl-CS" sz="3200" b="1" dirty="0">
                <a:latin typeface="Cambria" pitchFamily="18" charset="0"/>
                <a:cs typeface="Arial" pitchFamily="34" charset="0"/>
              </a:rPr>
              <a:t>)</a:t>
            </a:r>
          </a:p>
          <a:p>
            <a:pPr marL="742950" lvl="1" indent="-28575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sr-Cyrl-CS" sz="3200" b="1" dirty="0">
              <a:latin typeface="Cambria" pitchFamily="18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sr-Cyrl-CS" sz="3200" b="1" dirty="0">
              <a:latin typeface="Cambria" pitchFamily="18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en-US" sz="3200" b="1" dirty="0"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1000108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sr-Cyrl-CS" sz="2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Правилник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о </a:t>
            </a:r>
            <a:r>
              <a:rPr lang="sr-Cyrl-CS" sz="28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стандардима за категоризацију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угоститељских објеката за смештај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   (‘’Сл. гласник Р. Србије’’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бр. 41/10...99/12)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са:</a:t>
            </a: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Стандардима   за  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разврставање</a:t>
            </a: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  хотела,</a:t>
            </a: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мотела,</a:t>
            </a:r>
          </a:p>
          <a:p>
            <a:pPr marL="742950" lvl="1" indent="-2857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туристичких насеља,</a:t>
            </a:r>
          </a:p>
          <a:p>
            <a:pPr marL="742950" lvl="1" indent="-2857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кампова...</a:t>
            </a:r>
          </a:p>
          <a:p>
            <a:pPr marL="742950" lvl="1" indent="-2857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 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(‘’Сл. гласник Р. Србије’’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бр. 41/10...99/12)</a:t>
            </a:r>
            <a:endParaRPr lang="sr-Cyrl-CS" sz="28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en-US" sz="2800" b="1" dirty="0"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1000108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sr-Cyrl-CS" sz="2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Правилник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о </a:t>
            </a:r>
            <a:r>
              <a:rPr lang="sr-Cyrl-CS" sz="28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стандардима за категоризацију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угоститељских објеката за смештај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   (‘’Сл. гласник Р. Србије’’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бр. 41/10...99/12)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са:</a:t>
            </a:r>
          </a:p>
          <a:p>
            <a:pPr marL="342900" indent="-34290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Стандардима   за   разврставање</a:t>
            </a:r>
          </a:p>
          <a:p>
            <a:pPr marL="742950" lvl="1" indent="-2857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>
                <a:latin typeface="Cambria" pitchFamily="18" charset="0"/>
                <a:cs typeface="Arial" pitchFamily="34" charset="0"/>
              </a:rPr>
              <a:t>          </a:t>
            </a:r>
            <a:r>
              <a:rPr lang="sr-Cyrl-CS" sz="28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сеоских турист. домаћ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. (прил. бр. 10а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)   </a:t>
            </a:r>
          </a:p>
          <a:p>
            <a:pPr marL="742950" lvl="1" indent="-2857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кућа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( прилог бр. 8) </a:t>
            </a:r>
          </a:p>
          <a:p>
            <a:pPr marL="742950" lvl="1" indent="-2857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            апартмана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(прилог бр. 9)</a:t>
            </a:r>
          </a:p>
          <a:p>
            <a:pPr marL="742950" lvl="1" indent="-2857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соба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 (прилог бр. 10)  </a:t>
            </a:r>
            <a:endParaRPr lang="sr-Cyrl-CS" sz="2800" b="1" dirty="0" smtClean="0">
              <a:latin typeface="Cambria" pitchFamily="18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70000"/>
              <a:defRPr/>
            </a:pP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  </a:t>
            </a:r>
            <a:r>
              <a:rPr lang="sr-Cyrl-CS" sz="2800" b="1" dirty="0">
                <a:latin typeface="Cambria" pitchFamily="18" charset="0"/>
                <a:cs typeface="Arial" pitchFamily="34" charset="0"/>
              </a:rPr>
              <a:t>(‘’Сл. гласник Р. Србије’’ </a:t>
            </a:r>
            <a:r>
              <a:rPr lang="sr-Cyrl-CS" sz="2800" b="1" dirty="0" smtClean="0">
                <a:latin typeface="Cambria" pitchFamily="18" charset="0"/>
                <a:cs typeface="Arial" pitchFamily="34" charset="0"/>
              </a:rPr>
              <a:t>бр. 41/10...99/12)</a:t>
            </a:r>
            <a:endParaRPr lang="sr-Cyrl-CS" sz="2800" b="1" dirty="0">
              <a:latin typeface="Cambria" pitchFamily="18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0000"/>
              <a:buFont typeface="Wingdings 2" pitchFamily="18" charset="2"/>
              <a:buChar char=""/>
              <a:defRPr/>
            </a:pPr>
            <a:endParaRPr lang="en-US" sz="2800" b="1" dirty="0"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</a:t>
            </a:r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КАТЕГОРИЗАЦИЈА </a:t>
            </a:r>
          </a:p>
          <a:p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УГОСТИТЕЉСКИХ </a:t>
            </a:r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ОБЈЕКАТА</a:t>
            </a:r>
          </a:p>
          <a:p>
            <a:endParaRPr lang="sr-Cyrl-R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</a:t>
            </a:r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sr-Cyrl-R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ШТА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СЕ КАТЕГОРИЗУЈЕ?</a:t>
            </a:r>
          </a:p>
          <a:p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САМО НЕКИ ОД СМЕШТАЈНИХ ОБЈЕКАТА</a:t>
            </a: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(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ХОТЕЛИ, МОТЕЛИ, КАМПОВИ, ПАНСИОНИ,         </a:t>
            </a:r>
          </a:p>
          <a:p>
            <a:r>
              <a:rPr lang="sr-Cyrl-RS" sz="3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ТУРИСТИЧКО НАСЕЉЕ, ЛОВАЧКА ВИЛА</a:t>
            </a: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               </a:t>
            </a:r>
            <a:r>
              <a:rPr lang="sr-Cyrl-RS" sz="3600" b="1" kern="0" dirty="0" smtClean="0">
                <a:latin typeface="Batang" pitchFamily="18" charset="-127"/>
                <a:ea typeface="Batang" pitchFamily="18" charset="-127"/>
              </a:rPr>
              <a:t>+</a:t>
            </a:r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 СОБЕ, АПАРТМАНИ, КУЋЕ ЗА ИЗДАВАЊЕ</a:t>
            </a:r>
          </a:p>
          <a:p>
            <a:r>
              <a:rPr lang="sr-Cyrl-RS" sz="3600" b="1" kern="0" dirty="0" smtClean="0">
                <a:latin typeface="Batang" pitchFamily="18" charset="-127"/>
                <a:ea typeface="Batang" pitchFamily="18" charset="-127"/>
              </a:rPr>
              <a:t>                         </a:t>
            </a:r>
            <a:r>
              <a:rPr lang="sr-Cyrl-RS" sz="3600" b="1" kern="0" dirty="0" smtClean="0">
                <a:latin typeface="Batang" pitchFamily="18" charset="-127"/>
                <a:ea typeface="Batang" pitchFamily="18" charset="-127"/>
              </a:rPr>
              <a:t> +</a:t>
            </a:r>
            <a:endParaRPr lang="sr-Cyrl-RS" sz="36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СЕОСКА ТУРИСТИЧКА ДОМАЋИНСТВА</a:t>
            </a: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endParaRPr lang="sr-Cyrl-R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</a:t>
            </a:r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</a:t>
            </a:r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</a:t>
            </a:r>
          </a:p>
          <a:p>
            <a:endParaRPr lang="en-US" sz="2400" b="1" kern="0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000" b="1" kern="0" dirty="0" smtClean="0">
                <a:latin typeface="Batang" pitchFamily="18" charset="-127"/>
                <a:ea typeface="Batang" pitchFamily="18" charset="-127"/>
              </a:rPr>
              <a:t>                 </a:t>
            </a:r>
            <a:endParaRPr lang="sr-Cyrl-RS" sz="24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400" b="1" kern="0" dirty="0" smtClean="0">
                <a:latin typeface="Batang" pitchFamily="18" charset="-127"/>
                <a:ea typeface="Batang" pitchFamily="18" charset="-127"/>
              </a:rPr>
              <a:t>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  <a:endParaRPr lang="en-U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defRPr/>
            </a:pPr>
            <a:r>
              <a:rPr lang="sr-Cyrl-CS" sz="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RS" sz="24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4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466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R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ЗАШТО</a:t>
            </a:r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КАТЕГОРИЗАЦИЈА?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УРЕЂЕЊЕ ПОСЛОВАЊА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УГОСТИТ. ОБЈЕКАТА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УВОЂЕЊЕ ОДРЕЂЕНИХ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СТАНДАРДА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УНАПРЕЂЕЊЕ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КВАЛИТЕТА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УСЛУГА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ЗАШТИТА ПОТРОШАЧА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МОГУЋНОСТ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КОНТРОЛЕ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ПОСЛОВНИХ ОПЕРАЦ.</a:t>
            </a:r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               </a:t>
            </a:r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endParaRPr lang="sr-Cyrl-R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</a:t>
            </a:r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</a:t>
            </a:r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</a:t>
            </a:r>
          </a:p>
          <a:p>
            <a:endParaRPr lang="en-US" sz="2400" b="1" kern="0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000" b="1" kern="0" dirty="0" smtClean="0">
                <a:latin typeface="Batang" pitchFamily="18" charset="-127"/>
                <a:ea typeface="Batang" pitchFamily="18" charset="-127"/>
              </a:rPr>
              <a:t>                 </a:t>
            </a:r>
            <a:endParaRPr lang="sr-Cyrl-RS" sz="24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400" b="1" kern="0" dirty="0" smtClean="0">
                <a:latin typeface="Batang" pitchFamily="18" charset="-127"/>
                <a:ea typeface="Batang" pitchFamily="18" charset="-127"/>
              </a:rPr>
              <a:t>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  <a:endParaRPr lang="en-U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defRPr/>
            </a:pPr>
            <a:r>
              <a:rPr lang="sr-Cyrl-CS" sz="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RS" sz="24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4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466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</a:t>
            </a:r>
            <a:r>
              <a:rPr lang="sr-Cyrl-R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ШТА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СЕ </a:t>
            </a:r>
            <a:r>
              <a:rPr lang="sr-Cyrl-R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НЕ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КАТЕГОРИЗУЈЕ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?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</a:t>
            </a:r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ОСТАЛИ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СМЕШТАЈНИ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ОБЈЕКТИ</a:t>
            </a: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(ХОСТЕЛИ, ПРЕНОЋИШТА, ОДМАРАЛИШТА...)</a:t>
            </a:r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               +</a:t>
            </a:r>
            <a:endParaRPr lang="sr-Cyrl-RS" sz="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sr-Cyrl-RS" sz="3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    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УГОСТИТ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. ОБЈЕКТИ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ЗА</a:t>
            </a: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  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ИСХРАНУ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И ПИЋЕ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               </a:t>
            </a:r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 </a:t>
            </a:r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endParaRPr lang="sr-Cyrl-R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</a:t>
            </a:r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</a:t>
            </a:r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</a:t>
            </a:r>
          </a:p>
          <a:p>
            <a:endParaRPr lang="en-US" sz="2400" b="1" kern="0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000" b="1" kern="0" dirty="0" smtClean="0">
                <a:latin typeface="Batang" pitchFamily="18" charset="-127"/>
                <a:ea typeface="Batang" pitchFamily="18" charset="-127"/>
              </a:rPr>
              <a:t>                 </a:t>
            </a:r>
            <a:endParaRPr lang="sr-Cyrl-RS" sz="24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400" b="1" kern="0" dirty="0" smtClean="0">
                <a:latin typeface="Batang" pitchFamily="18" charset="-127"/>
                <a:ea typeface="Batang" pitchFamily="18" charset="-127"/>
              </a:rPr>
              <a:t>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  <a:endParaRPr lang="en-U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defRPr/>
            </a:pPr>
            <a:r>
              <a:rPr lang="sr-Cyrl-CS" sz="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RS" sz="24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4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466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RS" sz="40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КО</a:t>
            </a:r>
            <a:r>
              <a:rPr lang="sr-Cyrl-RS" sz="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ВРШИ КАТЕГОРИЗАЦИЈУ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?</a:t>
            </a:r>
          </a:p>
          <a:p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НАДЛЕЖНО 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МИНИСТАРСТВО</a:t>
            </a: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+</a:t>
            </a: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ЛОКАЛНА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САМОУПРАВА </a:t>
            </a:r>
            <a:endParaRPr lang="sr-Cyrl-RS" sz="28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ОПШТИНА/ГРАД</a:t>
            </a:r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r>
              <a:rPr lang="sr-Cyrl-RS" sz="2800" b="1" kern="0" dirty="0" smtClean="0">
                <a:latin typeface="Batang" pitchFamily="18" charset="-127"/>
                <a:ea typeface="Batang" pitchFamily="18" charset="-127"/>
              </a:rPr>
              <a:t>                                 </a:t>
            </a:r>
          </a:p>
          <a:p>
            <a:r>
              <a:rPr lang="sr-Cyrl-RS" sz="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 </a:t>
            </a:r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endParaRPr lang="sr-Cyrl-R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    </a:t>
            </a:r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RS" sz="3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</a:t>
            </a:r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endParaRPr lang="sr-Cyrl-RS" sz="3200" b="1" kern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sr-Cyrl-RS" sz="3200" b="1" kern="0" dirty="0" smtClean="0">
                <a:latin typeface="Batang" pitchFamily="18" charset="-127"/>
                <a:ea typeface="Batang" pitchFamily="18" charset="-127"/>
              </a:rPr>
              <a:t>           </a:t>
            </a:r>
          </a:p>
          <a:p>
            <a:endParaRPr lang="en-US" sz="2400" b="1" kern="0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000" b="1" kern="0" dirty="0" smtClean="0">
                <a:latin typeface="Batang" pitchFamily="18" charset="-127"/>
                <a:ea typeface="Batang" pitchFamily="18" charset="-127"/>
              </a:rPr>
              <a:t>                 </a:t>
            </a:r>
            <a:endParaRPr lang="sr-Cyrl-RS" sz="24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sr-Cyrl-RS" sz="2400" b="1" kern="0" dirty="0" smtClean="0">
                <a:latin typeface="Batang" pitchFamily="18" charset="-127"/>
                <a:ea typeface="Batang" pitchFamily="18" charset="-127"/>
              </a:rPr>
              <a:t>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</a:t>
            </a:r>
            <a:endParaRPr lang="en-U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defRPr/>
            </a:pPr>
            <a:r>
              <a:rPr lang="sr-Cyrl-CS" sz="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RS" sz="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RS" sz="2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RS" sz="24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44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466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7586" name="AutoShape 2" descr="Резултат слика за ОЗНАКЕ ЗА КАТЕГОРИЗОВАНИ СМЕШТА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Резултат слика за КАТЕГОРИЗАЦИЈА ПРИВАТНОГ СМЕШТА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92" name="Picture 8" descr="http://www.beograd.rs/g/images/kategorizacij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357430"/>
            <a:ext cx="2357454" cy="392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N140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14" y="857232"/>
            <a:ext cx="7045347" cy="491239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5721" y="5715000"/>
            <a:ext cx="8358246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sr-Cyrl-CS" sz="2000" b="1" dirty="0">
                <a:latin typeface="Cambria" pitchFamily="18" charset="0"/>
                <a:cs typeface="Arial" pitchFamily="34" charset="0"/>
              </a:rPr>
              <a:t>Пример како </a:t>
            </a:r>
            <a:r>
              <a:rPr lang="sr-Cyrl-CS" sz="20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локална самоуправа подстиче и промовише категоризацију и рад приватног смештаја за издавање туристима</a:t>
            </a:r>
            <a:endParaRPr lang="en-US" sz="2000" b="1" dirty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КАКО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се пружању наведене услуге? Примена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посебних техника карактеристичних за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- хотелијерско 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- ресторатерско пословање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86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сложена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делатност јер обухвата послове: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производног (припрема јела, напитака...)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9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услужног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трговинског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организационог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рекреативног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здравственог карактера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УГОСТИТЕЉСТВО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214942" y="1285860"/>
            <a:ext cx="3571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пример како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локална самоуправа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подстиче развој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сеоског туризма и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приватног смештаја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(</a:t>
            </a: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јавни позив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града Панчева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за </a:t>
            </a:r>
            <a:r>
              <a:rPr lang="sr-Cyrl-CS" sz="24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категоризацију</a:t>
            </a:r>
          </a:p>
          <a:p>
            <a:pPr algn="ctr" eaLnBrk="0" hangingPunct="0">
              <a:defRPr/>
            </a:pPr>
            <a:r>
              <a:rPr lang="sr-Cyrl-CS" sz="2400" b="1" dirty="0" smtClean="0">
                <a:latin typeface="Cambria" pitchFamily="18" charset="0"/>
                <a:cs typeface="Arial" pitchFamily="34" charset="0"/>
              </a:rPr>
              <a:t>овог вида смештаја)</a:t>
            </a:r>
          </a:p>
          <a:p>
            <a:pPr algn="ctr" eaLnBrk="0" hangingPunct="0"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71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2" descr="SEOSKI TURIZAM  PETROVO.jpg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72" y="214290"/>
            <a:ext cx="7929618" cy="5429288"/>
          </a:xfrm>
        </p:spPr>
      </p:pic>
      <p:sp>
        <p:nvSpPr>
          <p:cNvPr id="5" name="TextBox 4"/>
          <p:cNvSpPr txBox="1"/>
          <p:nvPr/>
        </p:nvSpPr>
        <p:spPr>
          <a:xfrm>
            <a:off x="428625" y="5643578"/>
            <a:ext cx="835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1800" b="1" dirty="0" smtClean="0">
                <a:latin typeface="Cambria" pitchFamily="18" charset="0"/>
                <a:cs typeface="Arial" pitchFamily="34" charset="0"/>
              </a:rPr>
              <a:t>           ПРИМЕР КАКО </a:t>
            </a:r>
            <a:r>
              <a:rPr lang="sr-Cyrl-CS" sz="1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ЛОКАЛНА САМОУПРАВА  </a:t>
            </a:r>
            <a:r>
              <a:rPr lang="sr-Cyrl-CS" sz="1800" b="1" dirty="0" smtClean="0">
                <a:latin typeface="Cambria" pitchFamily="18" charset="0"/>
                <a:cs typeface="Arial" pitchFamily="34" charset="0"/>
              </a:rPr>
              <a:t>ПОДСТИЧЕ РАЗВОЈ И</a:t>
            </a:r>
          </a:p>
          <a:p>
            <a:pPr>
              <a:defRPr/>
            </a:pPr>
            <a:r>
              <a:rPr lang="sr-Cyrl-CS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sr-Cyrl-CS" b="1" dirty="0" smtClean="0">
                <a:latin typeface="Cambria" pitchFamily="18" charset="0"/>
                <a:cs typeface="Arial" pitchFamily="34" charset="0"/>
              </a:rPr>
              <a:t>    </a:t>
            </a:r>
            <a:r>
              <a:rPr lang="sr-Cyrl-CS" sz="1800" b="1" dirty="0" smtClean="0">
                <a:latin typeface="Cambria" pitchFamily="18" charset="0"/>
                <a:cs typeface="Arial" pitchFamily="34" charset="0"/>
              </a:rPr>
              <a:t>   </a:t>
            </a:r>
            <a:r>
              <a:rPr lang="sr-Cyrl-CS" sz="1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КАТЕГОРИЗАЦИЈУ</a:t>
            </a:r>
            <a:r>
              <a:rPr lang="sr-Cyrl-CS" sz="1800" b="1" dirty="0" smtClean="0">
                <a:latin typeface="Cambria" pitchFamily="18" charset="0"/>
                <a:cs typeface="Arial" pitchFamily="34" charset="0"/>
              </a:rPr>
              <a:t> СЕОСКОГ ТУРИЗМА И ПРИВАТНОГ СМЕШТАЈА</a:t>
            </a:r>
            <a:endParaRPr lang="en-US" sz="1800" b="1" dirty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Untitled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5" t="24132" r="9195" b="26041"/>
          <a:stretch>
            <a:fillRect/>
          </a:stretch>
        </p:blipFill>
        <p:spPr bwMode="auto">
          <a:xfrm>
            <a:off x="1000125" y="3357562"/>
            <a:ext cx="7786688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1285860"/>
            <a:ext cx="80010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3200" b="1" dirty="0" smtClean="0">
                <a:solidFill>
                  <a:srgbClr val="FF0000"/>
                </a:solidFill>
                <a:latin typeface="Cambria" pitchFamily="18" charset="0"/>
              </a:rPr>
              <a:t>ознаке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sr-Cyrl-CS" sz="3200" b="1" dirty="0" smtClean="0">
                <a:solidFill>
                  <a:srgbClr val="FF0000"/>
                </a:solidFill>
                <a:latin typeface="Cambria" pitchFamily="18" charset="0"/>
              </a:rPr>
              <a:t>за категоризоване објекте</a:t>
            </a:r>
          </a:p>
          <a:p>
            <a:pPr algn="ctr">
              <a:defRPr/>
            </a:pPr>
            <a:r>
              <a:rPr lang="sr-Cyrl-CS" sz="3200" b="1" dirty="0" smtClean="0">
                <a:solidFill>
                  <a:srgbClr val="00B0F0"/>
                </a:solidFill>
                <a:latin typeface="Cambria" pitchFamily="18" charset="0"/>
              </a:rPr>
              <a:t>металне табле</a:t>
            </a:r>
            <a:r>
              <a:rPr lang="sr-Cyrl-CS" sz="3200" b="1" dirty="0" smtClean="0">
                <a:latin typeface="Cambria" pitchFamily="18" charset="0"/>
              </a:rPr>
              <a:t> (министарство)</a:t>
            </a:r>
          </a:p>
          <a:p>
            <a:pPr algn="ctr">
              <a:defRPr/>
            </a:pPr>
            <a:r>
              <a:rPr lang="sr-Cyrl-CS" sz="3200" b="1" dirty="0" smtClean="0">
                <a:latin typeface="Cambria" pitchFamily="18" charset="0"/>
              </a:rPr>
              <a:t>или</a:t>
            </a:r>
          </a:p>
          <a:p>
            <a:pPr algn="ctr">
              <a:defRPr/>
            </a:pPr>
            <a:r>
              <a:rPr lang="sr-Cyrl-CS" sz="3200" b="1" dirty="0" smtClean="0">
                <a:latin typeface="Cambria" pitchFamily="18" charset="0"/>
              </a:rPr>
              <a:t> </a:t>
            </a:r>
            <a:r>
              <a:rPr lang="sr-Cyrl-CS" sz="3200" b="1" dirty="0" smtClean="0">
                <a:solidFill>
                  <a:srgbClr val="00B0F0"/>
                </a:solidFill>
                <a:latin typeface="Cambria" pitchFamily="18" charset="0"/>
              </a:rPr>
              <a:t>налепнице</a:t>
            </a:r>
            <a:r>
              <a:rPr lang="sr-Cyrl-CS" sz="3200" b="1" dirty="0" smtClean="0">
                <a:latin typeface="Cambria" pitchFamily="18" charset="0"/>
              </a:rPr>
              <a:t> (општине/градови)</a:t>
            </a:r>
          </a:p>
          <a:p>
            <a:pPr algn="ctr">
              <a:defRPr/>
            </a:pPr>
            <a:endParaRPr lang="sr-Cyrl-CS" sz="32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endParaRPr lang="sr-Cyrl-CS" sz="32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                       </a:t>
            </a:r>
            <a:endParaRPr lang="sr-Cyrl-RS" sz="51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КАТЕГОРИЗОВАНИ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СМЕШТАЈНИ ОБЈЕКТИ  У Р. СРБИЈИ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објеката: 354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смештајних јединица: 17.581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лежајева: 29.609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98 гарни хотела        5 турист. насеља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209 хотела                  6 апарт хотела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6 кампова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12 мотела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3 пансиона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                       </a:t>
            </a:r>
            <a:endParaRPr lang="sr-Cyrl-RS" sz="51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en-U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sr-Cyrl-R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en-U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ОБЛИЦИ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РАСТА И РАЗВОЈА ХОТЕЛСКИХ ПРЕДУЗ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ДИРЕКТНО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ИНВЕСТИРАЊЕ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гринфилд инвестиције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(изградња  новог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објекта-потпуна слобода код одлуч.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али и недовољно знање о локалном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тржишту и његовим специфичност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.)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заједничка улагања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(подела ризика али и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могућност несугласица партнера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мерџери и аквизиције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(спајање равно-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правних субјеката, преузимање и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припајање)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УГОВОРНИ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И ДРУГИ АРАНЖМАНИ</a:t>
            </a: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основа: контрола пословних активности)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франшизинг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уговор о закупу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(објекат се закупљује од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власника на одређено време)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уговор о менаџменту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(менаџмент компа-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нија управља објектом уз одређену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накнаду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800" b="1" i="1" kern="0" dirty="0" smtClean="0">
                <a:latin typeface="Batang" pitchFamily="18" charset="-127"/>
                <a:ea typeface="Batang" pitchFamily="18" charset="-127"/>
              </a:rPr>
              <a:t>management fee,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док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остатак прихода припада власнику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објекта)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      ТРЕНДОВИ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 ПОСЛОВАЊУ ХОТЕЛСКИХ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ПРЕДУЗЕЋА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прилагођавање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захтевима тржишта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оријентација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на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међународно пословање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односно ширење пословања на страна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тржишта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(са посебним акцентом на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међународне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хотелске ланце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42918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ХОТЕЛСКИ ЛАНЦИ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систем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међусобно повезаних хотела који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послују под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препознатљивим именом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(марком) и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јединственим стандардима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пословања и пружања услуга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AutoShape 2" descr="Резултат слика за ХОТЕЛСКИ ЛАНЦ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2" name="Picture 4" descr="Резултат слика за ХОТЕЛСКИ ЛАНЦИ у све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29198"/>
            <a:ext cx="2428892" cy="1199266"/>
          </a:xfrm>
          <a:prstGeom prst="rect">
            <a:avLst/>
          </a:prstGeom>
          <a:noFill/>
        </p:spPr>
      </p:pic>
      <p:pic>
        <p:nvPicPr>
          <p:cNvPr id="68614" name="Picture 6" descr="Резултат слика за ХОТЕЛСКИ ЛАНЦИ у све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2246840" cy="1071570"/>
          </a:xfrm>
          <a:prstGeom prst="rect">
            <a:avLst/>
          </a:prstGeom>
          <a:noFill/>
        </p:spPr>
      </p:pic>
      <p:pic>
        <p:nvPicPr>
          <p:cNvPr id="68616" name="Picture 8" descr="Резултат слика за ХОТЕЛСКИ ЛАНЦИ у свет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357562"/>
            <a:ext cx="2643206" cy="1070761"/>
          </a:xfrm>
          <a:prstGeom prst="rect">
            <a:avLst/>
          </a:prstGeom>
          <a:noFill/>
        </p:spPr>
      </p:pic>
      <p:sp>
        <p:nvSpPr>
          <p:cNvPr id="68618" name="AutoShape 10" descr="Резултат слика за хотелски ланац хил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20" name="Picture 12" descr="Резултат слика за хотелски ланац аццор"/>
          <p:cNvPicPr>
            <a:picLocks noChangeAspect="1" noChangeArrowheads="1"/>
          </p:cNvPicPr>
          <p:nvPr/>
        </p:nvPicPr>
        <p:blipFill>
          <a:blip r:embed="rId5"/>
          <a:srcRect l="46875" b="39061"/>
          <a:stretch>
            <a:fillRect/>
          </a:stretch>
        </p:blipFill>
        <p:spPr bwMode="auto">
          <a:xfrm>
            <a:off x="3500430" y="4071942"/>
            <a:ext cx="1643074" cy="1413559"/>
          </a:xfrm>
          <a:prstGeom prst="rect">
            <a:avLst/>
          </a:prstGeom>
          <a:noFill/>
        </p:spPr>
      </p:pic>
      <p:pic>
        <p:nvPicPr>
          <p:cNvPr id="68622" name="Picture 14" descr="Резултат слика за хотелски ланац марриот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786322"/>
            <a:ext cx="2476496" cy="121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зашто хотелски ланци?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-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раст тражње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за хотелским услугама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-да се обезбеди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униформна услуга широм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света,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без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обзира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на локацију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-да се обезбеди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већа ефикасност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пословањ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-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увођење више марки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чиме се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понуда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диференцира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према захтевима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потрошача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 економија обима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почетак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: 1919 година ХИЛТОН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 око 3.000 хотелских ланаца са најмање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10 хотела у ланцу (Европа, САД, Канада)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-60% америчких хотела је у неком од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ланаца (крајем 90-их година ХХ века)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ПОДЕЛА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(различити критеријуми)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хотелијерство / ресторатерство    (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процес рада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опште / туристичко уг.                (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потрошачи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стално / сезонско пословање        (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време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пролазно / пансионско уг.            (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дуж. боравка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стационарно / покретно уг.          (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место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отвореног / затвореног типа         (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доступност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комерцијално / некомерцијално уг.   (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зарада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самостални (независни) / у саставу ланца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УГОСТИТЕЉСТВО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подела хотелских ланаца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на: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а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)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корпоративне ланце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препознатљиви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су по јакој марки или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маркама-брендовима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.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КО управља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овим ланцима?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-они сами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-ангажују се посебне менаџмент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компаније</a:t>
            </a:r>
            <a:endParaRPr lang="en-U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Могу и да развијају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више брендова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за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различите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сегменте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туриста.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карактеристике пословања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корпорат. ХЛ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 изразита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учесталост промена кроз: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-преузимања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-спајања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-куповину целог ланца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-куповину дела ланца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-прелазак ланца из једне врсте у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другу врсту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   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б)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добровољне ланце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услуге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глобалног  маркетинга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резервације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независним хотелима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посебно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оним у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националним оквирима,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сарадња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са авио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компанијама,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саветодане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услуге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услуге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тренинга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пример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Leading Hotels of the </a:t>
            </a:r>
            <a:r>
              <a:rPr lang="en-U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World</a:t>
            </a:r>
            <a:endParaRPr lang="sr-Cyrl-R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</a:t>
            </a:r>
            <a:endParaRPr lang="sr-Cyrl-R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в) </a:t>
            </a:r>
            <a:r>
              <a:rPr lang="sr-Cyrl-R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управљачке компаније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високостручне компаније (компаније за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менаџмент) које, </a:t>
            </a: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уз одређену надокнаду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управљају: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-независним хотелима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-својим маркама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-маркама у саставу хотелских ланаца </a:t>
            </a: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Могу и да имају </a:t>
            </a: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свој акцијски капитал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у ланцима којима управљају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</a:t>
            </a:r>
            <a:endParaRPr lang="sr-Cyrl-R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(...наставак)</a:t>
            </a: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накнада управљачким компанијама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-основна надокнада (1%-3% од укупног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                               прихода)</a:t>
            </a: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-накнада за маркетинг и продају (1%-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              3% од укупног прихода или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              прихода од смештаја) </a:t>
            </a: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-стимулативна накнада (до 10% од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               бруто оперативне добити)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Хотелски ланци могу и да развијају више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брендова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за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различите сегменте туриста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Best  Western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1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ланац 1 марка</a:t>
            </a: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Accor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           1 ланац 13 марки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                  (имена марки се не везују</a:t>
            </a: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                       за име ланца – </a:t>
            </a:r>
            <a:r>
              <a:rPr lang="en-US" sz="12800" b="1" kern="0" dirty="0" err="1" smtClean="0">
                <a:latin typeface="Batang" pitchFamily="18" charset="-127"/>
                <a:ea typeface="Batang" pitchFamily="18" charset="-127"/>
              </a:rPr>
              <a:t>Sofitel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, Ibis,</a:t>
            </a: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r>
              <a:rPr lang="en-US" sz="12800" b="1" kern="0" dirty="0" err="1" smtClean="0">
                <a:latin typeface="Batang" pitchFamily="18" charset="-127"/>
                <a:ea typeface="Batang" pitchFamily="18" charset="-127"/>
              </a:rPr>
              <a:t>Novotel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12800" b="1" kern="0" dirty="0" err="1" smtClean="0">
                <a:latin typeface="Batang" pitchFamily="18" charset="-127"/>
                <a:ea typeface="Batang" pitchFamily="18" charset="-127"/>
              </a:rPr>
              <a:t>Mercure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...)</a:t>
            </a: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err="1" smtClean="0">
                <a:latin typeface="Batang" pitchFamily="18" charset="-127"/>
                <a:ea typeface="Batang" pitchFamily="18" charset="-127"/>
              </a:rPr>
              <a:t>Mariot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             1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ланац  13 марки</a:t>
            </a: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пример :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Глобал хајат корпорејпн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              (</a:t>
            </a:r>
            <a:r>
              <a:rPr lang="en-U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Global Hyatt Corporation</a:t>
            </a: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sr-Cyrl-C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Хајат Риџенси (за пословне госте, објекти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 су средње величине)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Хајат Рисорт (за одмор и рекреацију, у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 туристичким местима)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Парк Хајат (лукзузни објекти, мањи и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 интимнији)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Гранд Хајат (велики луксузни објекти, са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салама за конференције и сл.)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Андаз (нова марка-бренд, од 2007 год.)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           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 очигледан процес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РАЗДВАЈАЊА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власништва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над хотелима од 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функције управљања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хотелом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14356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</a:t>
            </a:r>
            <a:r>
              <a:rPr lang="sr-Cyrl-CS" sz="32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највећи хотелски ланци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Интерконтинентал хотел груп (ИХГ)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Inter Continental Hotel Group  </a:t>
            </a: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en-U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IHG</a:t>
            </a:r>
            <a:r>
              <a:rPr lang="sr-Cyrl-R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4.437 хотела са 647.161 соба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             (у 2011 години)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највећих 10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хотелских ланаца има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35.652 хотела са 4,35 милиона соба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(у 2011 години)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ИХГ, Хилтон, Виднам, Мериот, Акор,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Чоис хотелс, Старвуд, Бест Вестерн,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Карлсон хоспиталити, Хајат</a:t>
            </a: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14356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</a:t>
            </a:r>
            <a:r>
              <a:rPr lang="sr-Cyrl-CS" sz="3200" b="1" kern="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највећи хотелски ланци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у Немачкој: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TUI Group</a:t>
            </a:r>
          </a:p>
          <a:p>
            <a:pPr>
              <a:buClr>
                <a:schemeClr val="tx1"/>
              </a:buClr>
              <a:defRPr/>
            </a:pPr>
            <a:endParaRPr lang="en-U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у Великој Британији:</a:t>
            </a: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IHG</a:t>
            </a: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у Шпанији: </a:t>
            </a:r>
            <a:r>
              <a:rPr lang="en-US" sz="12800" b="1" kern="0" dirty="0" err="1" smtClean="0">
                <a:latin typeface="Batang" pitchFamily="18" charset="-127"/>
                <a:ea typeface="Batang" pitchFamily="18" charset="-127"/>
              </a:rPr>
              <a:t>SolMelia</a:t>
            </a:r>
            <a:endParaRPr lang="en-U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                 NH Hotels</a:t>
            </a: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R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</a:rPr>
              <a:t> у Француској: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Accor</a:t>
            </a:r>
          </a:p>
          <a:p>
            <a:pPr>
              <a:buClr>
                <a:schemeClr val="tx1"/>
              </a:buClr>
              <a:defRPr/>
            </a:pP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                    </a:t>
            </a:r>
            <a:r>
              <a:rPr lang="en-US" sz="12800" b="1" kern="0" dirty="0" err="1" smtClean="0">
                <a:latin typeface="Batang" pitchFamily="18" charset="-127"/>
                <a:ea typeface="Batang" pitchFamily="18" charset="-127"/>
              </a:rPr>
              <a:t>Luvre</a:t>
            </a:r>
            <a:r>
              <a:rPr lang="en-US" sz="12800" b="1" kern="0" dirty="0" smtClean="0">
                <a:latin typeface="Batang" pitchFamily="18" charset="-127"/>
                <a:ea typeface="Batang" pitchFamily="18" charset="-127"/>
              </a:rPr>
              <a:t> Hotels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</a:t>
            </a:r>
            <a:endParaRPr lang="sr-Cyrl-CS" sz="128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Дефинисање УГ.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делатност која се бави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припремом и продајом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јела и пића</a:t>
            </a: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+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издавањем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опремљених соба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(смештајних јединица)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за ноћење (дужи или краћи боравак)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КАКО ?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На посебан тј.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угоститељски начин!!!!!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УГОСТИТЕЉСТВО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lvl="0" indent="-179388">
              <a:spcBef>
                <a:spcPts val="0"/>
              </a:spcBef>
              <a:defRPr/>
            </a:pP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</a:t>
            </a:r>
            <a:r>
              <a:rPr lang="sr-Cyrl-C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предности пословања у оквиру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        хотелских ланаца</a:t>
            </a:r>
            <a:endParaRPr lang="sr-Cyrl-CS" sz="128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стандардизација услуга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је лакше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спроводљива него код независних хотела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-могућност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прерасподеле запослених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и 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руководећег кадра (из хотела у хотел)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-већа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препознатљивост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на тржишту</a:t>
            </a: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endParaRPr lang="sr-Cyrl-CS" sz="12800" b="1" kern="0" dirty="0" smtClean="0">
              <a:latin typeface="Batang" pitchFamily="18" charset="-127"/>
              <a:ea typeface="Batang" pitchFamily="18" charset="-127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-могућност </a:t>
            </a:r>
            <a:r>
              <a:rPr lang="sr-Cyrl-CS" sz="128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рационализације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</a:rPr>
              <a:t> а самим тим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и смањења трошкова</a:t>
            </a:r>
            <a:endParaRPr lang="sr-Cyrl-CS" sz="128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sr-Cyrl-CS" sz="128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128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</a:t>
            </a: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ts val="0"/>
              </a:spcBef>
              <a:defRPr/>
            </a:pPr>
            <a:r>
              <a:rPr lang="sr-Cyrl-RS" sz="4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</a:p>
          <a:p>
            <a:pPr marL="441325" lvl="0" indent="-179388">
              <a:spcBef>
                <a:spcPts val="0"/>
              </a:spcBef>
              <a:defRPr/>
            </a:pPr>
            <a:endParaRPr lang="sr-Cyrl-RS" sz="4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endParaRPr lang="sr-Cyrl-R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lvl="0" indent="-179388">
              <a:spcBef>
                <a:spcPct val="20000"/>
              </a:spcBef>
              <a:defRPr/>
            </a:pPr>
            <a:r>
              <a:rPr lang="sr-Cyrl-RS" sz="3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algn="just" eaLnBrk="1" hangingPunct="1">
              <a:defRPr/>
            </a:pPr>
            <a:endParaRPr lang="sr-Cyrl-CS" sz="3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62824" name="AutoShape 8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6" name="AutoShape 10" descr="&amp;Rcy;&amp;iecy;&amp;zcy;&amp;ucy;&amp;lcy;&amp;tcy;&amp;acy;&amp;tcy; &amp;scy;&amp;lcy;&amp;icy;&amp;kcy;&amp;acy; &amp;zcy;&amp;acy; &amp;bcy;&amp;iecy;&amp;ocy;&amp;gcy;&amp;rcy;&amp;acy;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58" name="AutoShape 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0" name="AutoShape 4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2" name="AutoShape 6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6" name="AutoShape 10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68" name="AutoShape 12" descr="&amp;Rcy;&amp;iecy;&amp;zcy;&amp;ucy;&amp;lcy;&amp;tcy;&amp;acy;&amp;tcy; &amp;scy;&amp;lcy;&amp;icy;&amp;kcy;&amp;acy; &amp;zcy;&amp;acy; &amp;ucy;&amp;zhcy;&amp;icy;&amp;ts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4" name="AutoShape 2" descr="&amp;Rcy;&amp;iecy;&amp;zcy;&amp;ucy;&amp;lcy;&amp;tcy;&amp;acy;&amp;tcy; &amp;scy;&amp;lcy;&amp;icy;&amp;kcy;&amp;acy; &amp;zcy;&amp;acy; &amp;ocy;&amp;zcy;&amp;ncy;&amp;acy;&amp;kcy;&amp;iecy; &amp;zcy;&amp;acy; &amp;khcy;&amp;ocy;&amp;tcy;&amp;iecy;&amp;l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део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угоститељства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угоститељска привредна делатност која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пружа услуге смештаја. Уз смештај, пружа 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услуге исхране и пића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смештај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: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обавезни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елеменат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исхрана и пиће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: 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нису обавезни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елеменат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(углавном се укључујују услуге хране и пића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али може и без њих – нпр. хостели, апартмани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преноћишта...)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ПОЈАМ ХОТЕЛИЈЕРСТВА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-</a:t>
            </a: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суштина: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просторна и функционална обједињеност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услуга смештаја, исхране и пића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у оквиру једне целине,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остварити потпуну угоститељску услугу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са различитим комбинацијама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услуга смештаја, исхране и пића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да туриста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може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на једном месту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да задовољи своје одређене потребе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RS" sz="11200" b="1" kern="0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ПОЈАМ</a:t>
            </a:r>
            <a:r>
              <a:rPr lang="en-U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ХОТЕЛИЈЕРСТВА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само услуге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исхране и пића, </a:t>
            </a: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без смештаја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ШТА?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Припрема,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производња и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               услуживање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ЧЕГА? 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Хране,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пића и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                                напитака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solidFill>
                <a:srgbClr val="00B0F0"/>
              </a:solidFill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sr-Cyrl-RS" sz="11200" b="1" kern="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  <a:cs typeface="+mn-cs"/>
              </a:rPr>
              <a:t>углавном послују током целе године, </a:t>
            </a: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уједна-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ченим интезитетом, уз одређен  раст/пад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  <a:cs typeface="+mn-cs"/>
              </a:rPr>
              <a:t> промета у појединим деловима године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R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sr-Cyrl-RS" sz="86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lang="sr-Cyrl-CS" sz="59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endParaRPr lang="sr-Cyrl-CS" sz="11200" b="1" kern="0" dirty="0" smtClean="0">
              <a:latin typeface="Batang" pitchFamily="18" charset="-127"/>
              <a:ea typeface="Batang" pitchFamily="18" charset="-127"/>
              <a:cs typeface="+mn-cs"/>
            </a:endParaRP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11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      </a:t>
            </a:r>
            <a:r>
              <a:rPr kumimoji="0" lang="sr-Cyrl-CS" sz="1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       </a:t>
            </a:r>
          </a:p>
          <a:p>
            <a:pPr marL="441325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sr-Cyrl-CS" sz="5200" b="1" kern="0" dirty="0" smtClean="0"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kumimoji="0" lang="sr-Cyrl-C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</a:p>
          <a:p>
            <a:pPr marL="411163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411163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F8F8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kumimoji="0" lang="sr-Cyrl-C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kern="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РЕСТОРАТЕРСТВО - појам</a:t>
            </a:r>
            <a:endParaRPr lang="en-US" sz="3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16803</TotalTime>
  <Words>2796</Words>
  <Application>Microsoft Office PowerPoint</Application>
  <PresentationFormat>On-screen Show (4:3)</PresentationFormat>
  <Paragraphs>1301</Paragraphs>
  <Slides>60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Diseño predeterminado</vt:lpstr>
      <vt:lpstr>        ВИСОКА  ПОСЛОВНО  ТЕХНИЧКА  ШКОЛА СТРУКОВНИХ СТУДИЈА УЖИЦЕ     Предмет:   ХОТЕЛСКО ИАГЕНЦИЈСКО ПОСЛОВАЊЕ     мр  Радомир Стојановић  2015 година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VPTS-10</cp:lastModifiedBy>
  <cp:revision>1885</cp:revision>
  <dcterms:created xsi:type="dcterms:W3CDTF">2010-05-23T14:28:12Z</dcterms:created>
  <dcterms:modified xsi:type="dcterms:W3CDTF">2015-11-17T16:51:59Z</dcterms:modified>
</cp:coreProperties>
</file>