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3" r:id="rId3"/>
    <p:sldId id="284" r:id="rId4"/>
    <p:sldId id="257" r:id="rId5"/>
    <p:sldId id="267" r:id="rId6"/>
    <p:sldId id="274" r:id="rId7"/>
    <p:sldId id="258" r:id="rId8"/>
    <p:sldId id="268" r:id="rId9"/>
    <p:sldId id="269" r:id="rId10"/>
    <p:sldId id="270" r:id="rId11"/>
    <p:sldId id="271" r:id="rId12"/>
    <p:sldId id="259" r:id="rId13"/>
    <p:sldId id="272" r:id="rId14"/>
    <p:sldId id="276" r:id="rId15"/>
    <p:sldId id="275" r:id="rId16"/>
    <p:sldId id="277" r:id="rId17"/>
    <p:sldId id="278" r:id="rId18"/>
    <p:sldId id="279" r:id="rId19"/>
    <p:sldId id="280" r:id="rId20"/>
    <p:sldId id="281" r:id="rId21"/>
    <p:sldId id="28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12-May-15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12-May-15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12-May-15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12-May-15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12-May-15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12-May-15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12-May-15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sr-Latn-RS" dirty="0" smtClean="0"/>
              <a:t>LANAC VREDNOSTI</a:t>
            </a:r>
            <a:endParaRPr lang="en-US" dirty="0"/>
          </a:p>
        </p:txBody>
      </p:sp>
      <p:sp>
        <p:nvSpPr>
          <p:cNvPr id="6" name="Text Placeholder 5"/>
          <p:cNvSpPr>
            <a:spLocks noGrp="1"/>
          </p:cNvSpPr>
          <p:nvPr>
            <p:ph type="body" idx="1"/>
          </p:nvPr>
        </p:nvSpPr>
        <p:spPr/>
        <p:txBody>
          <a:bodyPr>
            <a:normAutofit/>
          </a:bodyPr>
          <a:lstStyle/>
          <a:p>
            <a:r>
              <a:rPr lang="sr-Latn-RS" sz="2800" dirty="0" smtClean="0"/>
              <a:t>Menadžment strategije i razvoja</a:t>
            </a:r>
          </a:p>
        </p:txBody>
      </p:sp>
      <p:sp>
        <p:nvSpPr>
          <p:cNvPr id="4" name="Rectangle 3"/>
          <p:cNvSpPr/>
          <p:nvPr/>
        </p:nvSpPr>
        <p:spPr>
          <a:xfrm>
            <a:off x="914400" y="-633650"/>
            <a:ext cx="7162800" cy="1477328"/>
          </a:xfrm>
          <a:prstGeom prst="rect">
            <a:avLst/>
          </a:prstGeom>
        </p:spPr>
        <p:txBody>
          <a:bodyPr wrap="square">
            <a:spAutoFit/>
          </a:bodyPr>
          <a:lstStyle/>
          <a:p>
            <a:pPr fontAlgn="ctr"/>
            <a:r>
              <a:rPr lang="vi-VN" b="1" dirty="0" smtClean="0"/>
              <a:t>Koji </a:t>
            </a:r>
            <a:r>
              <a:rPr lang="vi-VN" b="1" dirty="0"/>
              <a:t>je cilj ove analize:</a:t>
            </a:r>
            <a:br>
              <a:rPr lang="vi-VN" b="1" dirty="0"/>
            </a:br>
            <a:r>
              <a:rPr lang="vi-VN" b="1" dirty="0"/>
              <a:t/>
            </a:r>
            <a:br>
              <a:rPr lang="vi-VN" b="1" dirty="0"/>
            </a:br>
            <a:endParaRPr lang="vi-VN" b="1" dirty="0"/>
          </a:p>
          <a:p>
            <a:pPr fontAlgn="t"/>
            <a:r>
              <a:rPr lang="vi-VN" b="1" dirty="0"/>
              <a:t> </a:t>
            </a:r>
            <a:br>
              <a:rPr lang="vi-VN" b="1" dirty="0"/>
            </a:br>
            <a:endParaRPr lang="vi-VN" dirty="0"/>
          </a:p>
        </p:txBody>
      </p:sp>
    </p:spTree>
    <p:extLst>
      <p:ext uri="{BB962C8B-B14F-4D97-AF65-F5344CB8AC3E}">
        <p14:creationId xmlns:p14="http://schemas.microsoft.com/office/powerpoint/2010/main" val="3677249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normAutofit fontScale="90000"/>
          </a:bodyPr>
          <a:lstStyle/>
          <a:p>
            <a:pPr marL="684213" indent="-684213" algn="l"/>
            <a:r>
              <a:rPr lang="sr-Latn-CS" altLang="en-US" sz="4000" dirty="0"/>
              <a:t>Porter-ov lanac </a:t>
            </a:r>
            <a:r>
              <a:rPr lang="sr-Latn-CS" altLang="en-US" sz="4000" dirty="0" smtClean="0"/>
              <a:t>vrednosti</a:t>
            </a:r>
            <a:br>
              <a:rPr lang="sr-Latn-CS" altLang="en-US" sz="4000" dirty="0" smtClean="0"/>
            </a:br>
            <a:r>
              <a:rPr lang="sr-Latn-CS" altLang="en-US" sz="4000" dirty="0" smtClean="0"/>
              <a:t>Primarne aktivnosti – </a:t>
            </a:r>
            <a:r>
              <a:rPr lang="sr-Latn-CS" altLang="en-US" sz="3100" b="1" dirty="0" smtClean="0"/>
              <a:t>MARKETING</a:t>
            </a:r>
            <a:endParaRPr lang="en-US" altLang="en-US" sz="3100" b="1" dirty="0"/>
          </a:p>
        </p:txBody>
      </p:sp>
      <p:sp>
        <p:nvSpPr>
          <p:cNvPr id="3" name="Content Placeholder 2"/>
          <p:cNvSpPr>
            <a:spLocks noGrp="1"/>
          </p:cNvSpPr>
          <p:nvPr>
            <p:ph sz="quarter" idx="1"/>
          </p:nvPr>
        </p:nvSpPr>
        <p:spPr/>
        <p:txBody>
          <a:bodyPr>
            <a:normAutofit/>
          </a:bodyPr>
          <a:lstStyle/>
          <a:p>
            <a:pPr marL="0" lvl="1" indent="0">
              <a:lnSpc>
                <a:spcPct val="80000"/>
              </a:lnSpc>
              <a:buNone/>
            </a:pPr>
            <a:endParaRPr lang="sr-Latn-CS" altLang="en-US" i="1" dirty="0" smtClean="0"/>
          </a:p>
          <a:p>
            <a:pPr marL="0" lvl="1" indent="0">
              <a:lnSpc>
                <a:spcPct val="110000"/>
              </a:lnSpc>
              <a:spcBef>
                <a:spcPts val="0"/>
              </a:spcBef>
              <a:buNone/>
            </a:pPr>
            <a:r>
              <a:rPr lang="sr-Latn-CS" altLang="en-US" i="1" dirty="0" smtClean="0"/>
              <a:t>4) </a:t>
            </a:r>
            <a:r>
              <a:rPr lang="sr-Latn-CS" altLang="en-US" b="1" i="1" dirty="0" smtClean="0"/>
              <a:t>Marketing </a:t>
            </a:r>
            <a:r>
              <a:rPr lang="sr-Latn-CS" altLang="en-US" b="1" i="1" dirty="0"/>
              <a:t>i prodaja</a:t>
            </a:r>
            <a:r>
              <a:rPr lang="sr-Latn-CS" altLang="en-US" b="1" dirty="0"/>
              <a:t> </a:t>
            </a:r>
            <a:r>
              <a:rPr lang="sr-Latn-CS" altLang="en-US" dirty="0"/>
              <a:t>(Marketing and Sales</a:t>
            </a:r>
            <a:r>
              <a:rPr lang="sr-Latn-CS" altLang="en-US" dirty="0" smtClean="0"/>
              <a:t>) – u marketing aktivnosti spadaju sve one aktivnosti koje kupcima omogućavaju da kupe proizvod ili uslugu kompanije, kao što su: promocija, oglašavanje, rad sa distributerima i proširenje distributivne mreže, </a:t>
            </a:r>
            <a:r>
              <a:rPr lang="sr-Latn-CS" altLang="en-US" dirty="0"/>
              <a:t>informisanje kupaca o proizvodima i servisima, pridobijanje kupaca za kupovinu i podrška kupcima pri kupovini. </a:t>
            </a:r>
            <a:endParaRPr lang="en-US" altLang="en-US" dirty="0"/>
          </a:p>
          <a:p>
            <a:endParaRPr lang="en-US" dirty="0"/>
          </a:p>
        </p:txBody>
      </p:sp>
    </p:spTree>
    <p:extLst>
      <p:ext uri="{BB962C8B-B14F-4D97-AF65-F5344CB8AC3E}">
        <p14:creationId xmlns:p14="http://schemas.microsoft.com/office/powerpoint/2010/main" val="3822623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normAutofit fontScale="90000"/>
          </a:bodyPr>
          <a:lstStyle/>
          <a:p>
            <a:pPr marL="684213" indent="-684213" algn="l"/>
            <a:r>
              <a:rPr lang="sr-Latn-CS" altLang="en-US" sz="4000" dirty="0"/>
              <a:t>Porter-ov lanac </a:t>
            </a:r>
            <a:r>
              <a:rPr lang="sr-Latn-CS" altLang="en-US" sz="4000" dirty="0" smtClean="0"/>
              <a:t>vrednosti</a:t>
            </a:r>
            <a:br>
              <a:rPr lang="sr-Latn-CS" altLang="en-US" sz="4000" dirty="0" smtClean="0"/>
            </a:br>
            <a:r>
              <a:rPr lang="sr-Latn-CS" altLang="en-US" sz="4000" dirty="0" smtClean="0"/>
              <a:t>Primarne aktivnosti – </a:t>
            </a:r>
            <a:r>
              <a:rPr lang="sr-Latn-CS" altLang="en-US" sz="3100" b="1" dirty="0" smtClean="0"/>
              <a:t>SERVIS</a:t>
            </a:r>
            <a:endParaRPr lang="en-US" altLang="en-US" sz="3100" b="1" dirty="0"/>
          </a:p>
        </p:txBody>
      </p:sp>
      <p:sp>
        <p:nvSpPr>
          <p:cNvPr id="3" name="Content Placeholder 2"/>
          <p:cNvSpPr>
            <a:spLocks noGrp="1"/>
          </p:cNvSpPr>
          <p:nvPr>
            <p:ph sz="quarter" idx="1"/>
          </p:nvPr>
        </p:nvSpPr>
        <p:spPr/>
        <p:txBody>
          <a:bodyPr/>
          <a:lstStyle/>
          <a:p>
            <a:pPr marL="0" lvl="1" indent="0">
              <a:buNone/>
            </a:pPr>
            <a:r>
              <a:rPr lang="sr-Latn-CS" altLang="en-US" i="1" dirty="0" smtClean="0"/>
              <a:t>5) </a:t>
            </a:r>
            <a:r>
              <a:rPr lang="sr-Latn-CS" altLang="en-US" b="1" i="1" dirty="0" smtClean="0"/>
              <a:t>Servis</a:t>
            </a:r>
            <a:r>
              <a:rPr lang="sr-Latn-CS" altLang="en-US" dirty="0" smtClean="0"/>
              <a:t>  </a:t>
            </a:r>
            <a:r>
              <a:rPr lang="sr-Latn-CS" altLang="en-US" dirty="0"/>
              <a:t>(Service</a:t>
            </a:r>
            <a:r>
              <a:rPr lang="sr-Latn-CS" altLang="en-US" dirty="0" smtClean="0"/>
              <a:t>) – aktivnosti koje se sprovode kako bi se održala vrednost proizvoda. To su sve one  </a:t>
            </a:r>
            <a:r>
              <a:rPr lang="sr-Latn-CS" altLang="en-US" dirty="0"/>
              <a:t>aktivnosti koje garantuju da će proizvod ili usluga funkcionisati  dobro kod kupca  i posle kupovine</a:t>
            </a:r>
            <a:r>
              <a:rPr lang="sr-Latn-CS" altLang="en-US" dirty="0" smtClean="0"/>
              <a:t>.</a:t>
            </a:r>
          </a:p>
          <a:p>
            <a:pPr marL="0" lvl="1" indent="0">
              <a:buNone/>
            </a:pPr>
            <a:endParaRPr lang="sr-Latn-CS" altLang="en-US" dirty="0" smtClean="0"/>
          </a:p>
          <a:p>
            <a:pPr marL="0" lvl="1" indent="0">
              <a:buNone/>
            </a:pPr>
            <a:r>
              <a:rPr lang="sr-Latn-CS" altLang="en-US" dirty="0" smtClean="0"/>
              <a:t>U ove aktivnosti spadaju: instaliranje, obuka, prepravljanje, isporuka rezervnih delova, nadograđivanje i podešavanje proizvoda.</a:t>
            </a:r>
            <a:r>
              <a:rPr lang="en-US" altLang="en-US" dirty="0" smtClean="0"/>
              <a:t> </a:t>
            </a:r>
            <a:endParaRPr lang="en-US" altLang="en-US" dirty="0"/>
          </a:p>
          <a:p>
            <a:endParaRPr lang="en-US" dirty="0"/>
          </a:p>
        </p:txBody>
      </p:sp>
    </p:spTree>
    <p:extLst>
      <p:ext uri="{BB962C8B-B14F-4D97-AF65-F5344CB8AC3E}">
        <p14:creationId xmlns:p14="http://schemas.microsoft.com/office/powerpoint/2010/main" val="2182752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normAutofit fontScale="90000"/>
          </a:bodyPr>
          <a:lstStyle/>
          <a:p>
            <a:pPr marL="684213" indent="-684213" algn="l"/>
            <a:r>
              <a:rPr lang="sr-Latn-CS" altLang="en-US" sz="4000" dirty="0"/>
              <a:t>Porter-ov lanac </a:t>
            </a:r>
            <a:r>
              <a:rPr lang="sr-Latn-CS" altLang="en-US" sz="4000" dirty="0" smtClean="0"/>
              <a:t>vrednosti</a:t>
            </a:r>
            <a:br>
              <a:rPr lang="sr-Latn-CS" altLang="en-US" sz="4000" dirty="0" smtClean="0"/>
            </a:br>
            <a:r>
              <a:rPr lang="sr-Latn-CS" altLang="en-US" sz="4000" dirty="0" smtClean="0"/>
              <a:t>Sekundarne aktivnosti</a:t>
            </a:r>
            <a:endParaRPr lang="en-US" altLang="en-US" sz="3600" b="1" dirty="0"/>
          </a:p>
        </p:txBody>
      </p:sp>
      <p:sp>
        <p:nvSpPr>
          <p:cNvPr id="116739" name="Rectangle 3" descr="Rectangle: Click to edit Master text styles&#10;Second level&#10;Third level&#10;Fourth level&#10;Fifth level"/>
          <p:cNvSpPr>
            <a:spLocks noGrp="1" noChangeArrowheads="1"/>
          </p:cNvSpPr>
          <p:nvPr>
            <p:ph sz="quarter" idx="1"/>
          </p:nvPr>
        </p:nvSpPr>
        <p:spPr>
          <a:xfrm>
            <a:off x="539750" y="1484313"/>
            <a:ext cx="8280400" cy="4535487"/>
          </a:xfrm>
        </p:spPr>
        <p:txBody>
          <a:bodyPr/>
          <a:lstStyle/>
          <a:p>
            <a:pPr marL="609600" indent="-609600">
              <a:lnSpc>
                <a:spcPct val="80000"/>
              </a:lnSpc>
            </a:pPr>
            <a:r>
              <a:rPr lang="sr-Latn-CS" altLang="en-US" sz="2800" dirty="0"/>
              <a:t>Sekundarne aktivnosti su:</a:t>
            </a:r>
            <a:endParaRPr lang="en-US" altLang="en-US" sz="2800" dirty="0"/>
          </a:p>
          <a:p>
            <a:pPr marL="990600" lvl="1" indent="-533400">
              <a:lnSpc>
                <a:spcPct val="80000"/>
              </a:lnSpc>
            </a:pPr>
            <a:r>
              <a:rPr lang="sr-Latn-CS" altLang="en-US" sz="2400" i="1" dirty="0"/>
              <a:t>Nabavka </a:t>
            </a:r>
            <a:r>
              <a:rPr lang="sr-Latn-CS" altLang="en-US" sz="2400" dirty="0"/>
              <a:t>(Procurement), pribavljanje ulaza i resursa  za organizaciju.</a:t>
            </a:r>
          </a:p>
          <a:p>
            <a:pPr marL="990600" lvl="1" indent="-533400">
              <a:lnSpc>
                <a:spcPct val="80000"/>
              </a:lnSpc>
            </a:pPr>
            <a:r>
              <a:rPr lang="sr-Latn-CS" altLang="en-US" sz="2400" i="1" dirty="0"/>
              <a:t>Upravljanje kadrovskim resursima</a:t>
            </a:r>
            <a:r>
              <a:rPr lang="sr-Latn-CS" altLang="en-US" sz="2400" dirty="0"/>
              <a:t> (Human Resource management), zapošljavanje, trening, raspoređivanje, otpuštanje, i drugo. </a:t>
            </a:r>
          </a:p>
          <a:p>
            <a:pPr marL="990600" lvl="1" indent="-533400">
              <a:lnSpc>
                <a:spcPct val="80000"/>
              </a:lnSpc>
            </a:pPr>
            <a:r>
              <a:rPr lang="sr-Latn-CS" altLang="en-US" sz="2400" i="1" dirty="0"/>
              <a:t>Tehnološki razvoj </a:t>
            </a:r>
            <a:r>
              <a:rPr lang="sr-Latn-CS" altLang="en-US" sz="2400" dirty="0"/>
              <a:t>(Technological Development), razvoj opreme, hardvera, softvera, procedura, tehničkog znanja  za bavljenje osnovnih delatnosti organizacije.</a:t>
            </a:r>
          </a:p>
          <a:p>
            <a:pPr marL="990600" lvl="1" indent="-533400">
              <a:lnSpc>
                <a:spcPct val="80000"/>
              </a:lnSpc>
            </a:pPr>
            <a:r>
              <a:rPr lang="sr-Latn-CS" altLang="en-US" sz="2400" i="1" dirty="0"/>
              <a:t>Infrastruktura </a:t>
            </a:r>
            <a:r>
              <a:rPr lang="sr-Latn-CS" altLang="en-US" sz="2400" dirty="0"/>
              <a:t>(Infrastructure), aktivnosti koje podržavaju potrebe organizacije: organizovanje, pravni poslovi, finansije, planiranje, obezbeđivanje kvaliteta,  odnosi sa državnom upravom i slično. </a:t>
            </a:r>
            <a:endParaRPr lang="en-US" altLang="en-US" sz="2400" dirty="0"/>
          </a:p>
        </p:txBody>
      </p:sp>
    </p:spTree>
    <p:extLst>
      <p:ext uri="{BB962C8B-B14F-4D97-AF65-F5344CB8AC3E}">
        <p14:creationId xmlns:p14="http://schemas.microsoft.com/office/powerpoint/2010/main" val="2426790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normAutofit fontScale="90000"/>
          </a:bodyPr>
          <a:lstStyle/>
          <a:p>
            <a:pPr marL="684213" indent="-684213" algn="l"/>
            <a:r>
              <a:rPr lang="sr-Latn-CS" altLang="en-US" sz="4000" dirty="0"/>
              <a:t>Porter-ov lanac </a:t>
            </a:r>
            <a:r>
              <a:rPr lang="sr-Latn-CS" altLang="en-US" sz="4000" dirty="0" smtClean="0"/>
              <a:t>vrednosti</a:t>
            </a:r>
            <a:br>
              <a:rPr lang="sr-Latn-CS" altLang="en-US" sz="4000" dirty="0" smtClean="0"/>
            </a:br>
            <a:r>
              <a:rPr lang="sr-Latn-CS" altLang="en-US" sz="4000" dirty="0" smtClean="0"/>
              <a:t>Sekundarne aktivnosti – </a:t>
            </a:r>
            <a:r>
              <a:rPr lang="sr-Latn-CS" altLang="en-US" sz="3100" b="1" dirty="0" smtClean="0"/>
              <a:t>NABAVKA</a:t>
            </a:r>
            <a:endParaRPr lang="en-US" altLang="en-US" sz="3100" b="1" dirty="0"/>
          </a:p>
        </p:txBody>
      </p:sp>
      <p:sp>
        <p:nvSpPr>
          <p:cNvPr id="3" name="Content Placeholder 2"/>
          <p:cNvSpPr>
            <a:spLocks noGrp="1"/>
          </p:cNvSpPr>
          <p:nvPr>
            <p:ph sz="quarter" idx="1"/>
          </p:nvPr>
        </p:nvSpPr>
        <p:spPr/>
        <p:txBody>
          <a:bodyPr>
            <a:normAutofit/>
          </a:bodyPr>
          <a:lstStyle/>
          <a:p>
            <a:pPr marL="0" lvl="1" indent="0">
              <a:buNone/>
            </a:pPr>
            <a:r>
              <a:rPr lang="sr-Latn-CS" altLang="en-US" i="1" dirty="0" smtClean="0"/>
              <a:t>1) </a:t>
            </a:r>
            <a:r>
              <a:rPr lang="sr-Latn-CS" altLang="en-US" b="1" i="1" dirty="0" smtClean="0"/>
              <a:t>Nabavka</a:t>
            </a:r>
            <a:r>
              <a:rPr lang="sr-Latn-CS" altLang="en-US" i="1" dirty="0" smtClean="0"/>
              <a:t> </a:t>
            </a:r>
            <a:r>
              <a:rPr lang="sr-Latn-CS" altLang="en-US" dirty="0"/>
              <a:t>(Procurement</a:t>
            </a:r>
            <a:r>
              <a:rPr lang="sr-Latn-CS" altLang="en-US" dirty="0" smtClean="0"/>
              <a:t>) podrazumeva kupovinu ulaza koji se koriste u lancu vrednosti organizacije, a ne same sirovine koje se nabavljaju. Aktivnosti nabavke su:procedure u odnosima sa dobavljačima, kvalifikaciona pravila, informacioni sistem nabavke...</a:t>
            </a:r>
          </a:p>
          <a:p>
            <a:pPr marL="0" lvl="1" indent="0">
              <a:buNone/>
            </a:pPr>
            <a:endParaRPr lang="sr-Latn-CS" altLang="en-US" dirty="0"/>
          </a:p>
          <a:p>
            <a:pPr marL="0" lvl="1" indent="0">
              <a:buNone/>
            </a:pPr>
            <a:r>
              <a:rPr lang="sr-Latn-CS" altLang="en-US" dirty="0" smtClean="0"/>
              <a:t>U većini preduzeća, nabavkama se bavi služba nabavke, koja može biti integrisana na nivou kompanije ili se može rasporediti po odeljenjima, tako da svako odeljenje nabavlja ono što je njemu potrebno u određenom trenutku.</a:t>
            </a:r>
            <a:endParaRPr lang="sr-Latn-CS" altLang="en-US" dirty="0"/>
          </a:p>
          <a:p>
            <a:endParaRPr lang="en-US" dirty="0"/>
          </a:p>
        </p:txBody>
      </p:sp>
    </p:spTree>
    <p:extLst>
      <p:ext uri="{BB962C8B-B14F-4D97-AF65-F5344CB8AC3E}">
        <p14:creationId xmlns:p14="http://schemas.microsoft.com/office/powerpoint/2010/main" val="34555718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274638"/>
            <a:ext cx="8686800" cy="1143000"/>
          </a:xfrm>
        </p:spPr>
        <p:txBody>
          <a:bodyPr lIns="0" rIns="0">
            <a:noAutofit/>
          </a:bodyPr>
          <a:lstStyle/>
          <a:p>
            <a:pPr marL="115888" indent="-115888" algn="l"/>
            <a:r>
              <a:rPr lang="sr-Latn-CS" altLang="en-US" sz="3200" dirty="0"/>
              <a:t>Porter-ov lanac </a:t>
            </a:r>
            <a:r>
              <a:rPr lang="sr-Latn-CS" altLang="en-US" sz="3200" dirty="0" smtClean="0"/>
              <a:t>vrednosti</a:t>
            </a:r>
            <a:br>
              <a:rPr lang="sr-Latn-CS" altLang="en-US" sz="3200" dirty="0" smtClean="0"/>
            </a:br>
            <a:r>
              <a:rPr lang="sr-Latn-CS" altLang="en-US" sz="3200" dirty="0" smtClean="0"/>
              <a:t> Sekund. aktivnosti – </a:t>
            </a:r>
            <a:r>
              <a:rPr lang="sr-Latn-CS" altLang="en-US" sz="2800" b="1" dirty="0" smtClean="0"/>
              <a:t>UP. LJUDSKIM RESURSIMA</a:t>
            </a:r>
            <a:endParaRPr lang="en-US" altLang="en-US" sz="2800" b="1" dirty="0"/>
          </a:p>
        </p:txBody>
      </p:sp>
      <p:sp>
        <p:nvSpPr>
          <p:cNvPr id="3" name="Content Placeholder 2"/>
          <p:cNvSpPr>
            <a:spLocks noGrp="1"/>
          </p:cNvSpPr>
          <p:nvPr>
            <p:ph sz="quarter" idx="1"/>
          </p:nvPr>
        </p:nvSpPr>
        <p:spPr>
          <a:xfrm>
            <a:off x="457200" y="1447800"/>
            <a:ext cx="8229600" cy="4572000"/>
          </a:xfrm>
        </p:spPr>
        <p:txBody>
          <a:bodyPr/>
          <a:lstStyle/>
          <a:p>
            <a:pPr marL="0" lvl="1" indent="0">
              <a:buNone/>
            </a:pPr>
            <a:r>
              <a:rPr lang="sr-Latn-CS" altLang="en-US" sz="2400" i="1" dirty="0" smtClean="0"/>
              <a:t>2) </a:t>
            </a:r>
            <a:r>
              <a:rPr lang="sr-Latn-CS" altLang="en-US" sz="2400" b="1" i="1" dirty="0" smtClean="0"/>
              <a:t>Upravljanje ljudskim resursima</a:t>
            </a:r>
            <a:r>
              <a:rPr lang="sr-Latn-CS" altLang="en-US" sz="2400" b="1" dirty="0" smtClean="0"/>
              <a:t> </a:t>
            </a:r>
            <a:r>
              <a:rPr lang="sr-Latn-CS" altLang="en-US" sz="2400" dirty="0"/>
              <a:t>(Human Resource management</a:t>
            </a:r>
            <a:r>
              <a:rPr lang="sr-Latn-CS" altLang="en-US" sz="2400" dirty="0" smtClean="0"/>
              <a:t>) čine aktivnosti kao što su:</a:t>
            </a:r>
          </a:p>
          <a:p>
            <a:pPr marL="342900" lvl="1" indent="-342900">
              <a:buFontTx/>
              <a:buChar char="-"/>
            </a:pPr>
            <a:r>
              <a:rPr lang="sr-Latn-CS" altLang="en-US" sz="2400" dirty="0"/>
              <a:t>a</a:t>
            </a:r>
            <a:r>
              <a:rPr lang="sr-Latn-CS" altLang="en-US" sz="2400" dirty="0" smtClean="0"/>
              <a:t>naliza radnih mesta i planiranje potreba za radnom snagom, </a:t>
            </a:r>
          </a:p>
          <a:p>
            <a:pPr marL="342900" lvl="1" indent="-342900">
              <a:buFontTx/>
              <a:buChar char="-"/>
            </a:pPr>
            <a:r>
              <a:rPr lang="sr-Latn-CS" altLang="en-US" sz="2400" dirty="0"/>
              <a:t>r</a:t>
            </a:r>
            <a:r>
              <a:rPr lang="sr-Latn-CS" altLang="en-US" sz="2400" dirty="0" smtClean="0"/>
              <a:t>egrutovanje i selekcija kandidata - zapošljavanje,</a:t>
            </a:r>
          </a:p>
          <a:p>
            <a:pPr marL="342900" lvl="1" indent="-342900">
              <a:buFontTx/>
              <a:buChar char="-"/>
            </a:pPr>
            <a:r>
              <a:rPr lang="sr-Latn-CS" altLang="en-US" sz="2400" dirty="0"/>
              <a:t>o</a:t>
            </a:r>
            <a:r>
              <a:rPr lang="sr-Latn-CS" altLang="en-US" sz="2400" dirty="0" smtClean="0"/>
              <a:t>buke zaposlenih, </a:t>
            </a:r>
          </a:p>
          <a:p>
            <a:pPr marL="342900" lvl="1" indent="-342900">
              <a:buFontTx/>
              <a:buChar char="-"/>
            </a:pPr>
            <a:r>
              <a:rPr lang="sr-Latn-CS" altLang="en-US" sz="2400" dirty="0"/>
              <a:t>p</a:t>
            </a:r>
            <a:r>
              <a:rPr lang="sr-Latn-CS" altLang="en-US" sz="2400" dirty="0" smtClean="0"/>
              <a:t>raćenje i ocenjivanje zaposlenih,</a:t>
            </a:r>
          </a:p>
          <a:p>
            <a:pPr marL="342900" lvl="1" indent="-342900">
              <a:buFontTx/>
              <a:buChar char="-"/>
            </a:pPr>
            <a:r>
              <a:rPr lang="sr-Latn-CS" altLang="en-US" sz="2400" dirty="0"/>
              <a:t>k</a:t>
            </a:r>
            <a:r>
              <a:rPr lang="sr-Latn-CS" altLang="en-US" sz="2400" dirty="0" smtClean="0"/>
              <a:t>ompenzacija zaposlenih,</a:t>
            </a:r>
          </a:p>
          <a:p>
            <a:pPr marL="342900" lvl="1" indent="-342900">
              <a:buFontTx/>
              <a:buChar char="-"/>
            </a:pPr>
            <a:r>
              <a:rPr lang="sr-Latn-CS" altLang="en-US" sz="2400" dirty="0" smtClean="0"/>
              <a:t>raspoređivanje</a:t>
            </a:r>
            <a:r>
              <a:rPr lang="sr-Latn-CS" altLang="en-US" sz="2400" dirty="0"/>
              <a:t>, </a:t>
            </a:r>
            <a:endParaRPr lang="sr-Latn-CS" altLang="en-US" sz="2400" dirty="0" smtClean="0"/>
          </a:p>
          <a:p>
            <a:pPr marL="342900" lvl="1" indent="-342900">
              <a:buFontTx/>
              <a:buChar char="-"/>
            </a:pPr>
            <a:r>
              <a:rPr lang="sr-Latn-CS" altLang="en-US" sz="2400" dirty="0" smtClean="0"/>
              <a:t>otpuštanje,</a:t>
            </a:r>
          </a:p>
          <a:p>
            <a:pPr marL="342900" lvl="1" indent="-342900">
              <a:buFontTx/>
              <a:buChar char="-"/>
            </a:pPr>
            <a:r>
              <a:rPr lang="sr-Latn-CS" altLang="en-US" sz="2400" dirty="0"/>
              <a:t>z</a:t>
            </a:r>
            <a:r>
              <a:rPr lang="sr-Latn-CS" altLang="en-US" sz="2400" dirty="0" smtClean="0"/>
              <a:t>aštita na radu i </a:t>
            </a:r>
            <a:r>
              <a:rPr lang="sr-Latn-CS" altLang="en-US" sz="2400" dirty="0"/>
              <a:t>drugo. </a:t>
            </a:r>
          </a:p>
          <a:p>
            <a:endParaRPr lang="en-US" dirty="0"/>
          </a:p>
        </p:txBody>
      </p:sp>
    </p:spTree>
    <p:extLst>
      <p:ext uri="{BB962C8B-B14F-4D97-AF65-F5344CB8AC3E}">
        <p14:creationId xmlns:p14="http://schemas.microsoft.com/office/powerpoint/2010/main" val="15139185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76200" y="274638"/>
            <a:ext cx="8991600" cy="1143000"/>
          </a:xfrm>
        </p:spPr>
        <p:txBody>
          <a:bodyPr>
            <a:normAutofit fontScale="90000"/>
          </a:bodyPr>
          <a:lstStyle/>
          <a:p>
            <a:pPr marL="168275" indent="-168275" algn="l"/>
            <a:r>
              <a:rPr lang="sr-Latn-CS" altLang="en-US" sz="4000" dirty="0"/>
              <a:t>Porter-ov lanac </a:t>
            </a:r>
            <a:r>
              <a:rPr lang="sr-Latn-CS" altLang="en-US" sz="4000" dirty="0" smtClean="0"/>
              <a:t>vrednosti</a:t>
            </a:r>
            <a:br>
              <a:rPr lang="sr-Latn-CS" altLang="en-US" sz="4000" dirty="0" smtClean="0"/>
            </a:br>
            <a:r>
              <a:rPr lang="sr-Latn-CS" altLang="en-US" sz="4000" dirty="0" smtClean="0"/>
              <a:t>Sekundarne aktivnosti</a:t>
            </a:r>
            <a:r>
              <a:rPr lang="sr-Latn-CS" altLang="en-US" sz="3100" dirty="0" smtClean="0"/>
              <a:t>–</a:t>
            </a:r>
            <a:r>
              <a:rPr lang="sr-Latn-CS" altLang="en-US" sz="3100" b="1" dirty="0" smtClean="0"/>
              <a:t>TEHNOLOŠKI RAZVOJ</a:t>
            </a:r>
            <a:endParaRPr lang="en-US" altLang="en-US" sz="3100" b="1" dirty="0"/>
          </a:p>
        </p:txBody>
      </p:sp>
      <p:sp>
        <p:nvSpPr>
          <p:cNvPr id="3" name="Content Placeholder 2"/>
          <p:cNvSpPr>
            <a:spLocks noGrp="1"/>
          </p:cNvSpPr>
          <p:nvPr>
            <p:ph sz="quarter" idx="1"/>
          </p:nvPr>
        </p:nvSpPr>
        <p:spPr>
          <a:xfrm>
            <a:off x="457200" y="1600200"/>
            <a:ext cx="8229600" cy="4724400"/>
          </a:xfrm>
        </p:spPr>
        <p:txBody>
          <a:bodyPr>
            <a:normAutofit/>
          </a:bodyPr>
          <a:lstStyle/>
          <a:p>
            <a:pPr marL="0" lvl="1" indent="0">
              <a:buNone/>
            </a:pPr>
            <a:r>
              <a:rPr lang="sr-Latn-CS" altLang="en-US" i="1" dirty="0" smtClean="0"/>
              <a:t>3) </a:t>
            </a:r>
            <a:r>
              <a:rPr lang="sr-Latn-CS" altLang="en-US" b="1" i="1" dirty="0" smtClean="0"/>
              <a:t>Tehnološki </a:t>
            </a:r>
            <a:r>
              <a:rPr lang="sr-Latn-CS" altLang="en-US" b="1" i="1" dirty="0"/>
              <a:t>razvoj </a:t>
            </a:r>
            <a:r>
              <a:rPr lang="sr-Latn-CS" altLang="en-US" dirty="0"/>
              <a:t>(Technological Development</a:t>
            </a:r>
            <a:r>
              <a:rPr lang="sr-Latn-CS" altLang="en-US" dirty="0" smtClean="0"/>
              <a:t>) podrazumeva </a:t>
            </a:r>
            <a:r>
              <a:rPr lang="sr-Latn-CS" altLang="en-US" dirty="0"/>
              <a:t>razvoj opreme, hardvera, softvera, procedura, tehničkog znanja  za </a:t>
            </a:r>
            <a:r>
              <a:rPr lang="sr-Latn-CS" altLang="en-US" dirty="0" smtClean="0"/>
              <a:t>obavljanje </a:t>
            </a:r>
            <a:r>
              <a:rPr lang="sr-Latn-CS" altLang="en-US" dirty="0"/>
              <a:t>osnovnih delatnosti organizacije</a:t>
            </a:r>
            <a:r>
              <a:rPr lang="sr-Latn-CS" altLang="en-US" dirty="0" smtClean="0"/>
              <a:t>.</a:t>
            </a:r>
          </a:p>
          <a:p>
            <a:pPr marL="0" lvl="1" indent="0">
              <a:buNone/>
            </a:pPr>
            <a:r>
              <a:rPr lang="sr-Latn-CS" altLang="en-US" dirty="0" smtClean="0"/>
              <a:t>Svaka aktivnost koja stvara vrednost uključuje tehnologiju! U svakoj firmi upotrebljava se ogroman broj tehnologija i tehnika.</a:t>
            </a:r>
          </a:p>
          <a:p>
            <a:pPr marL="0" lvl="1" indent="0">
              <a:buNone/>
            </a:pPr>
            <a:r>
              <a:rPr lang="sr-Latn-CS" altLang="en-US" dirty="0" smtClean="0"/>
              <a:t>Na primer, ukoliko se razvijaju tehnologije vezane za proizvod onda se pomaže celom lancu vrednosti preduzeća, dok, kad se uvodi nova linija za pakovanje, na primer, to pomaže samo jednom delu lanca vrednosti.</a:t>
            </a:r>
            <a:endParaRPr lang="sr-Latn-CS" altLang="en-US" dirty="0"/>
          </a:p>
          <a:p>
            <a:endParaRPr lang="en-US" dirty="0"/>
          </a:p>
        </p:txBody>
      </p:sp>
    </p:spTree>
    <p:extLst>
      <p:ext uri="{BB962C8B-B14F-4D97-AF65-F5344CB8AC3E}">
        <p14:creationId xmlns:p14="http://schemas.microsoft.com/office/powerpoint/2010/main" val="31097225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28600" y="274638"/>
            <a:ext cx="8686800" cy="1143000"/>
          </a:xfrm>
        </p:spPr>
        <p:txBody>
          <a:bodyPr>
            <a:normAutofit fontScale="90000"/>
          </a:bodyPr>
          <a:lstStyle/>
          <a:p>
            <a:pPr marL="168275" indent="-168275" algn="l"/>
            <a:r>
              <a:rPr lang="sr-Latn-CS" altLang="en-US" sz="4000" dirty="0"/>
              <a:t>Porter-ov lanac </a:t>
            </a:r>
            <a:r>
              <a:rPr lang="sr-Latn-CS" altLang="en-US" sz="4000" dirty="0" smtClean="0"/>
              <a:t>vrednosti</a:t>
            </a:r>
            <a:br>
              <a:rPr lang="sr-Latn-CS" altLang="en-US" sz="4000" dirty="0" smtClean="0"/>
            </a:br>
            <a:r>
              <a:rPr lang="sr-Latn-CS" altLang="en-US" sz="4000" dirty="0" smtClean="0"/>
              <a:t>Sekundarne aktivnosti – </a:t>
            </a:r>
            <a:r>
              <a:rPr lang="sr-Latn-CS" altLang="en-US" sz="3100" b="1" dirty="0" smtClean="0"/>
              <a:t>INFRASTRUKTURA</a:t>
            </a:r>
            <a:endParaRPr lang="en-US" altLang="en-US" sz="3100" b="1" dirty="0"/>
          </a:p>
        </p:txBody>
      </p:sp>
      <p:sp>
        <p:nvSpPr>
          <p:cNvPr id="3" name="Content Placeholder 2"/>
          <p:cNvSpPr>
            <a:spLocks noGrp="1"/>
          </p:cNvSpPr>
          <p:nvPr>
            <p:ph sz="quarter" idx="1"/>
          </p:nvPr>
        </p:nvSpPr>
        <p:spPr>
          <a:xfrm>
            <a:off x="457200" y="1600200"/>
            <a:ext cx="8229600" cy="4724400"/>
          </a:xfrm>
        </p:spPr>
        <p:txBody>
          <a:bodyPr>
            <a:normAutofit/>
          </a:bodyPr>
          <a:lstStyle/>
          <a:p>
            <a:pPr marL="0" lvl="1" indent="0">
              <a:lnSpc>
                <a:spcPct val="110000"/>
              </a:lnSpc>
              <a:buNone/>
            </a:pPr>
            <a:r>
              <a:rPr lang="sr-Latn-CS" altLang="en-US" i="1" dirty="0" smtClean="0"/>
              <a:t>4) </a:t>
            </a:r>
            <a:r>
              <a:rPr lang="sr-Latn-CS" altLang="en-US" b="1" i="1" dirty="0" smtClean="0"/>
              <a:t>Infrastruktura</a:t>
            </a:r>
            <a:r>
              <a:rPr lang="sr-Latn-CS" altLang="en-US" i="1" dirty="0" smtClean="0"/>
              <a:t> </a:t>
            </a:r>
            <a:r>
              <a:rPr lang="sr-Latn-CS" altLang="en-US" dirty="0"/>
              <a:t>(Infrastructure</a:t>
            </a:r>
            <a:r>
              <a:rPr lang="sr-Latn-CS" altLang="en-US" dirty="0" smtClean="0"/>
              <a:t>) poslovnog sistema sastoji se od niza </a:t>
            </a:r>
            <a:r>
              <a:rPr lang="sr-Latn-CS" altLang="en-US" dirty="0"/>
              <a:t>aktivnosti koje podržavaju </a:t>
            </a:r>
            <a:r>
              <a:rPr lang="sr-Latn-CS" altLang="en-US" dirty="0" smtClean="0"/>
              <a:t>sve ostale aktivnosti organizacije. Aktivnosti su:</a:t>
            </a:r>
          </a:p>
          <a:p>
            <a:pPr marL="342900" lvl="1" indent="-342900">
              <a:lnSpc>
                <a:spcPct val="110000"/>
              </a:lnSpc>
              <a:buFontTx/>
              <a:buChar char="-"/>
            </a:pPr>
            <a:r>
              <a:rPr lang="sr-Latn-CS" altLang="en-US" dirty="0" smtClean="0"/>
              <a:t>planiranje,</a:t>
            </a:r>
          </a:p>
          <a:p>
            <a:pPr marL="342900" lvl="1" indent="-342900">
              <a:lnSpc>
                <a:spcPct val="110000"/>
              </a:lnSpc>
              <a:buFontTx/>
              <a:buChar char="-"/>
            </a:pPr>
            <a:r>
              <a:rPr lang="sr-Latn-CS" altLang="en-US" dirty="0"/>
              <a:t>f</a:t>
            </a:r>
            <a:r>
              <a:rPr lang="sr-Latn-CS" altLang="en-US" dirty="0" smtClean="0"/>
              <a:t>inansije i računovodstvo,</a:t>
            </a:r>
          </a:p>
          <a:p>
            <a:pPr marL="342900" lvl="1" indent="-342900">
              <a:lnSpc>
                <a:spcPct val="110000"/>
              </a:lnSpc>
              <a:buFontTx/>
              <a:buChar char="-"/>
            </a:pPr>
            <a:r>
              <a:rPr lang="sr-Latn-CS" altLang="en-US" dirty="0"/>
              <a:t>m</a:t>
            </a:r>
            <a:r>
              <a:rPr lang="sr-Latn-CS" altLang="en-US" dirty="0" smtClean="0"/>
              <a:t>enadžment (organizovanje),</a:t>
            </a:r>
          </a:p>
          <a:p>
            <a:pPr marL="342900" lvl="1" indent="-342900">
              <a:lnSpc>
                <a:spcPct val="110000"/>
              </a:lnSpc>
              <a:buFontTx/>
              <a:buChar char="-"/>
            </a:pPr>
            <a:r>
              <a:rPr lang="sr-Latn-CS" altLang="en-US" dirty="0" smtClean="0"/>
              <a:t>pravni poslovi (pravna služba),</a:t>
            </a:r>
          </a:p>
          <a:p>
            <a:pPr marL="342900" lvl="1" indent="-342900">
              <a:lnSpc>
                <a:spcPct val="110000"/>
              </a:lnSpc>
              <a:buFontTx/>
              <a:buChar char="-"/>
            </a:pPr>
            <a:r>
              <a:rPr lang="sr-Latn-CS" altLang="en-US" dirty="0" smtClean="0"/>
              <a:t>obezbeđenje i kontrola kvaliteta,</a:t>
            </a:r>
          </a:p>
          <a:p>
            <a:pPr marL="342900" lvl="1" indent="-342900">
              <a:lnSpc>
                <a:spcPct val="110000"/>
              </a:lnSpc>
              <a:buFontTx/>
              <a:buChar char="-"/>
            </a:pPr>
            <a:r>
              <a:rPr lang="sr-Latn-CS" altLang="en-US" dirty="0" smtClean="0"/>
              <a:t>odnosi </a:t>
            </a:r>
            <a:r>
              <a:rPr lang="sr-Latn-CS" altLang="en-US" dirty="0"/>
              <a:t>sa državnom </a:t>
            </a:r>
            <a:r>
              <a:rPr lang="sr-Latn-CS" altLang="en-US" dirty="0" smtClean="0"/>
              <a:t>upravom,</a:t>
            </a:r>
          </a:p>
          <a:p>
            <a:pPr marL="342900" lvl="1" indent="-342900">
              <a:lnSpc>
                <a:spcPct val="110000"/>
              </a:lnSpc>
              <a:buFontTx/>
              <a:buChar char="-"/>
            </a:pPr>
            <a:r>
              <a:rPr lang="sr-Latn-CS" altLang="en-US" dirty="0" smtClean="0"/>
              <a:t>Informacioni sistem </a:t>
            </a:r>
            <a:r>
              <a:rPr lang="sr-Latn-CS" altLang="en-US" dirty="0"/>
              <a:t>i slično. </a:t>
            </a:r>
            <a:endParaRPr lang="en-US" altLang="en-US" dirty="0"/>
          </a:p>
          <a:p>
            <a:pPr marL="0" indent="0">
              <a:buNone/>
            </a:pPr>
            <a:endParaRPr lang="en-US" dirty="0"/>
          </a:p>
        </p:txBody>
      </p:sp>
    </p:spTree>
    <p:extLst>
      <p:ext uri="{BB962C8B-B14F-4D97-AF65-F5344CB8AC3E}">
        <p14:creationId xmlns:p14="http://schemas.microsoft.com/office/powerpoint/2010/main" val="12382394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sr-Latn-CS" sz="3600" dirty="0" smtClean="0"/>
              <a:t>Outsourcing</a:t>
            </a:r>
            <a:endParaRPr lang="en-US" sz="3600" dirty="0"/>
          </a:p>
        </p:txBody>
      </p:sp>
      <p:sp>
        <p:nvSpPr>
          <p:cNvPr id="3" name="Content Placeholder 2"/>
          <p:cNvSpPr>
            <a:spLocks noGrp="1"/>
          </p:cNvSpPr>
          <p:nvPr>
            <p:ph sz="quarter" idx="1"/>
          </p:nvPr>
        </p:nvSpPr>
        <p:spPr/>
        <p:txBody>
          <a:bodyPr/>
          <a:lstStyle/>
          <a:p>
            <a:r>
              <a:rPr lang="sr-Latn-CS" dirty="0"/>
              <a:t>Konkurentska prednost stiče se efikasnom organizacijom i upravljanjem ovim aktivnostima unutar vrednosnog lanca</a:t>
            </a:r>
            <a:r>
              <a:rPr lang="sr-Latn-CS" dirty="0" smtClean="0"/>
              <a:t>.</a:t>
            </a:r>
          </a:p>
          <a:p>
            <a:r>
              <a:rPr lang="sr-Latn-CS" dirty="0" smtClean="0"/>
              <a:t>Izvršivši </a:t>
            </a:r>
            <a:r>
              <a:rPr lang="sr-Latn-CS" dirty="0"/>
              <a:t>ovu podelu, neophodno je analizirati svaku aktivnost i ustanoviti da li preduzeće iz nje «crpi» vrednost ili ne. Ako to nije slučaj, preporuka je da se ta aktivnost izmesti (outsourcing</a:t>
            </a:r>
            <a:r>
              <a:rPr lang="sr-Latn-CS" dirty="0" smtClean="0"/>
              <a:t>).</a:t>
            </a:r>
            <a:endParaRPr lang="en-US" dirty="0"/>
          </a:p>
        </p:txBody>
      </p:sp>
    </p:spTree>
    <p:extLst>
      <p:ext uri="{BB962C8B-B14F-4D97-AF65-F5344CB8AC3E}">
        <p14:creationId xmlns:p14="http://schemas.microsoft.com/office/powerpoint/2010/main" val="37566584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sr-Latn-RS" sz="2000" dirty="0" smtClean="0"/>
              <a:t>Tipične aktivnosti koje se najčešće izmeštaju</a:t>
            </a:r>
            <a:endParaRPr lang="en-US" sz="2000"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797531915"/>
              </p:ext>
            </p:extLst>
          </p:nvPr>
        </p:nvGraphicFramePr>
        <p:xfrm>
          <a:off x="502463" y="685798"/>
          <a:ext cx="8139074" cy="5181602"/>
        </p:xfrm>
        <a:graphic>
          <a:graphicData uri="http://schemas.openxmlformats.org/drawingml/2006/table">
            <a:tbl>
              <a:tblPr firstRow="1" firstCol="1" bandRow="1" bandCol="1"/>
              <a:tblGrid>
                <a:gridCol w="3109126"/>
                <a:gridCol w="3265397"/>
                <a:gridCol w="1764551"/>
              </a:tblGrid>
              <a:tr h="537091">
                <a:tc>
                  <a:txBody>
                    <a:bodyPr/>
                    <a:lstStyle/>
                    <a:p>
                      <a:pPr marL="71755" marR="71755" algn="ctr">
                        <a:spcAft>
                          <a:spcPts val="0"/>
                        </a:spcAft>
                      </a:pPr>
                      <a:r>
                        <a:rPr lang="pl-PL" sz="1200" b="1" spc="10" dirty="0">
                          <a:effectLst/>
                          <a:latin typeface="Times New Roman"/>
                          <a:ea typeface="Times New Roman"/>
                          <a:cs typeface="Times New Roman"/>
                        </a:rPr>
                        <a:t>Out­so­ur­cing-a pred­u­ze­ća</a:t>
                      </a:r>
                      <a:endParaRPr lang="en-US" sz="1200" b="1" spc="10" dirty="0">
                        <a:effectLst/>
                        <a:latin typeface="Times New Roman"/>
                        <a:ea typeface="Times New Roman"/>
                        <a:cs typeface="Times New Roman"/>
                      </a:endParaRPr>
                    </a:p>
                    <a:p>
                      <a:pPr marL="71755" marR="71755" algn="ctr">
                        <a:spcAft>
                          <a:spcPts val="0"/>
                        </a:spcAft>
                      </a:pPr>
                      <a:r>
                        <a:rPr lang="pl-PL" sz="1200" b="1" spc="10" dirty="0">
                          <a:effectLst/>
                          <a:latin typeface="Times New Roman"/>
                          <a:ea typeface="Times New Roman"/>
                          <a:cs typeface="Times New Roman"/>
                        </a:rPr>
                        <a:t>(lo­gi­stič­ka i dru­ga po­slov­na po­lja)</a:t>
                      </a:r>
                      <a:endParaRPr lang="en-US" sz="1200" b="1" spc="10" dirty="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D99594"/>
                    </a:solidFill>
                  </a:tcPr>
                </a:tc>
                <a:tc>
                  <a:txBody>
                    <a:bodyPr/>
                    <a:lstStyle/>
                    <a:p>
                      <a:pPr marL="71755" marR="71755" algn="ctr">
                        <a:spcAft>
                          <a:spcPts val="0"/>
                        </a:spcAft>
                      </a:pPr>
                      <a:r>
                        <a:rPr lang="pl-PL" sz="1200" b="1" spc="10">
                          <a:effectLst/>
                          <a:latin typeface="Times New Roman"/>
                          <a:ea typeface="Times New Roman"/>
                          <a:cs typeface="Times New Roman"/>
                        </a:rPr>
                        <a:t>Naj­češ­će se</a:t>
                      </a:r>
                      <a:endParaRPr lang="en-US" sz="1200" b="1" spc="10">
                        <a:effectLst/>
                        <a:latin typeface="Times New Roman"/>
                        <a:ea typeface="Times New Roman"/>
                        <a:cs typeface="Times New Roman"/>
                      </a:endParaRPr>
                    </a:p>
                    <a:p>
                      <a:pPr marL="71755" marR="71755" algn="ctr">
                        <a:spcAft>
                          <a:spcPts val="0"/>
                        </a:spcAft>
                      </a:pPr>
                      <a:r>
                        <a:rPr lang="pl-PL" sz="1200" b="1" spc="10">
                          <a:effectLst/>
                          <a:latin typeface="Times New Roman"/>
                          <a:ea typeface="Times New Roman"/>
                          <a:cs typeface="Times New Roman"/>
                        </a:rPr>
                        <a:t>iz­najm­lju­je</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D99594"/>
                    </a:solidFill>
                  </a:tcPr>
                </a:tc>
                <a:tc>
                  <a:txBody>
                    <a:bodyPr/>
                    <a:lstStyle/>
                    <a:p>
                      <a:pPr marL="71755" marR="71755" algn="ctr">
                        <a:spcAft>
                          <a:spcPts val="0"/>
                        </a:spcAft>
                      </a:pPr>
                      <a:r>
                        <a:rPr lang="pl-PL" sz="1200" b="1" spc="10">
                          <a:effectLst/>
                          <a:latin typeface="Times New Roman"/>
                          <a:ea typeface="Times New Roman"/>
                          <a:cs typeface="Times New Roman"/>
                        </a:rPr>
                        <a:t>Fre­kven­ci­ja</a:t>
                      </a:r>
                      <a:endParaRPr lang="en-US" sz="1200" b="1" spc="10">
                        <a:effectLst/>
                        <a:latin typeface="Times New Roman"/>
                        <a:ea typeface="Times New Roman"/>
                        <a:cs typeface="Times New Roman"/>
                      </a:endParaRPr>
                    </a:p>
                    <a:p>
                      <a:pPr marL="71755" marR="71755" algn="ctr">
                        <a:spcAft>
                          <a:spcPts val="0"/>
                        </a:spcAft>
                      </a:pPr>
                      <a:r>
                        <a:rPr lang="pl-PL" sz="1200" b="1" spc="10">
                          <a:effectLst/>
                          <a:latin typeface="Times New Roman"/>
                          <a:ea typeface="Times New Roman"/>
                          <a:cs typeface="Times New Roman"/>
                        </a:rPr>
                        <a:t>ren­ti­ra­nja</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D99594"/>
                    </a:solidFill>
                  </a:tcPr>
                </a:tc>
              </a:tr>
              <a:tr h="537089">
                <a:tc>
                  <a:txBody>
                    <a:bodyPr/>
                    <a:lstStyle/>
                    <a:p>
                      <a:pPr marL="71755" marR="71755" algn="ctr">
                        <a:spcAft>
                          <a:spcPts val="0"/>
                        </a:spcAft>
                      </a:pPr>
                      <a:r>
                        <a:rPr lang="pl-PL" sz="1200" b="1" spc="10">
                          <a:effectLst/>
                          <a:latin typeface="Times New Roman"/>
                          <a:ea typeface="Times New Roman"/>
                          <a:cs typeface="Times New Roman"/>
                        </a:rPr>
                        <a:t>Upra­vlja­nje sred­stvi­ma</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Upra­vlja­nje skla­diš­te­njem</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45 %</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r>
              <a:tr h="537089">
                <a:tc>
                  <a:txBody>
                    <a:bodyPr/>
                    <a:lstStyle/>
                    <a:p>
                      <a:pPr marL="71755" marR="71755" algn="ctr">
                        <a:spcAft>
                          <a:spcPts val="0"/>
                        </a:spcAft>
                      </a:pPr>
                      <a:r>
                        <a:rPr lang="pl-PL" sz="1200" b="1" spc="10">
                          <a:effectLst/>
                          <a:latin typeface="Times New Roman"/>
                          <a:ea typeface="Times New Roman"/>
                          <a:cs typeface="Times New Roman"/>
                        </a:rPr>
                        <a:t>Mar­ke­ting</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Kon­so­li­da­ci­ja (ukrup­nja­va­nje) is­po­ru­ka</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45%</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r>
              <a:tr h="460362">
                <a:tc>
                  <a:txBody>
                    <a:bodyPr/>
                    <a:lstStyle/>
                    <a:p>
                      <a:pPr marL="71755" marR="71755" algn="ctr">
                        <a:spcAft>
                          <a:spcPts val="0"/>
                        </a:spcAft>
                      </a:pPr>
                      <a:r>
                        <a:rPr lang="pl-PL" sz="1200" b="1" spc="10">
                          <a:effectLst/>
                          <a:latin typeface="Times New Roman"/>
                          <a:ea typeface="Times New Roman"/>
                          <a:cs typeface="Times New Roman"/>
                        </a:rPr>
                        <a:t>Iz­vo­ri po­nu­de</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Po­pu­nja­va­nje po­nu­de</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26%</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r>
              <a:tr h="491506">
                <a:tc>
                  <a:txBody>
                    <a:bodyPr/>
                    <a:lstStyle/>
                    <a:p>
                      <a:pPr marL="71755" marR="71755" algn="ctr">
                        <a:spcAft>
                          <a:spcPts val="0"/>
                        </a:spcAft>
                      </a:pPr>
                      <a:r>
                        <a:rPr lang="pl-PL" sz="1200" b="1" spc="10">
                          <a:effectLst/>
                          <a:latin typeface="Times New Roman"/>
                          <a:ea typeface="Times New Roman"/>
                          <a:cs typeface="Times New Roman"/>
                        </a:rPr>
                        <a:t>Pa­ko­va­nje - mar­ki­ra­nje ro­be</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Mon­ti­ra­nje pro­iz­vod­nih ka­pa­ci­te­ta</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6%</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r>
              <a:tr h="429218">
                <a:tc>
                  <a:txBody>
                    <a:bodyPr/>
                    <a:lstStyle/>
                    <a:p>
                      <a:pPr marL="71755" marR="71755" algn="ctr">
                        <a:spcAft>
                          <a:spcPts val="0"/>
                        </a:spcAft>
                      </a:pPr>
                      <a:r>
                        <a:rPr lang="pl-PL" sz="1200" b="1" spc="10">
                          <a:effectLst/>
                          <a:latin typeface="Times New Roman"/>
                          <a:ea typeface="Times New Roman"/>
                          <a:cs typeface="Times New Roman"/>
                        </a:rPr>
                        <a:t>Tran­sport</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dirty="0">
                          <a:effectLst/>
                          <a:latin typeface="Times New Roman"/>
                          <a:ea typeface="Times New Roman"/>
                          <a:cs typeface="Times New Roman"/>
                        </a:rPr>
                        <a:t>Tran­sport ro­be</a:t>
                      </a:r>
                      <a:endParaRPr lang="en-US" sz="1200" b="1" spc="10" dirty="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28%</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r>
              <a:tr h="410736">
                <a:tc>
                  <a:txBody>
                    <a:bodyPr/>
                    <a:lstStyle/>
                    <a:p>
                      <a:pPr marL="71755" marR="71755" algn="ctr">
                        <a:spcAft>
                          <a:spcPts val="0"/>
                        </a:spcAft>
                      </a:pPr>
                      <a:r>
                        <a:rPr lang="pl-PL" sz="1200" b="1" spc="10">
                          <a:effectLst/>
                          <a:latin typeface="Times New Roman"/>
                          <a:ea typeface="Times New Roman"/>
                          <a:cs typeface="Times New Roman"/>
                        </a:rPr>
                        <a:t>Di­stri­bu­ci­ja</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Se­lek­ci­ja tran­spor­te­ra</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21%</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r>
              <a:tr h="410736">
                <a:tc>
                  <a:txBody>
                    <a:bodyPr/>
                    <a:lstStyle/>
                    <a:p>
                      <a:pPr marL="71755" marR="71755" algn="ctr">
                        <a:spcAft>
                          <a:spcPts val="0"/>
                        </a:spcAft>
                      </a:pPr>
                      <a:r>
                        <a:rPr lang="pl-PL" sz="1200" b="1" spc="10">
                          <a:effectLst/>
                          <a:latin typeface="Times New Roman"/>
                          <a:ea typeface="Times New Roman"/>
                          <a:cs typeface="Times New Roman"/>
                        </a:rPr>
                        <a:t>Kom­pju­te­ri­za­ci­ja si­ste­ma po­ru­či­va nja</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Lo­gi­stič­ki in­for­ma­ci­o­ni si­stem</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32%</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r>
              <a:tr h="410736">
                <a:tc>
                  <a:txBody>
                    <a:bodyPr/>
                    <a:lstStyle/>
                    <a:p>
                      <a:pPr marL="71755" marR="71755" algn="ctr">
                        <a:spcAft>
                          <a:spcPts val="0"/>
                        </a:spcAft>
                      </a:pPr>
                      <a:r>
                        <a:rPr lang="pl-PL" sz="1200" b="1" spc="10">
                          <a:effectLst/>
                          <a:latin typeface="Times New Roman"/>
                          <a:ea typeface="Times New Roman"/>
                          <a:cs typeface="Times New Roman"/>
                        </a:rPr>
                        <a:t>Post­pro­daj­ne uslu­ge</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Po­vra­ća­ji ro­be</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2%</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r>
              <a:tr h="499839">
                <a:tc>
                  <a:txBody>
                    <a:bodyPr/>
                    <a:lstStyle/>
                    <a:p>
                      <a:pPr marL="71755" marR="71755" algn="ctr">
                        <a:spcAft>
                          <a:spcPts val="0"/>
                        </a:spcAft>
                      </a:pPr>
                      <a:r>
                        <a:rPr lang="pl-PL" sz="1200" b="1" spc="10">
                          <a:effectLst/>
                          <a:latin typeface="Times New Roman"/>
                          <a:ea typeface="Times New Roman"/>
                          <a:cs typeface="Times New Roman"/>
                        </a:rPr>
                        <a:t>Spolj­no­tr­go­vin­ski po­slo­vi</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it-IT" sz="1200" b="1" spc="10" dirty="0">
                          <a:effectLst/>
                          <a:latin typeface="Times New Roman"/>
                          <a:ea typeface="Times New Roman"/>
                          <a:cs typeface="Times New Roman"/>
                        </a:rPr>
                        <a:t>Pre­go­va­ra­nje o ce­na­ma i uslo­vi­ma po­slo­va­nja</a:t>
                      </a:r>
                      <a:endParaRPr lang="en-US" sz="1200" b="1" spc="10" dirty="0">
                        <a:effectLst/>
                        <a:latin typeface="Times New Roman"/>
                        <a:ea typeface="Times New Roman"/>
                        <a:cs typeface="Times New Roman"/>
                      </a:endParaRPr>
                    </a:p>
                  </a:txBody>
                  <a:tcPr marL="68580" marR="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a:effectLst/>
                          <a:latin typeface="Times New Roman"/>
                          <a:ea typeface="Times New Roman"/>
                          <a:cs typeface="Times New Roman"/>
                        </a:rPr>
                        <a:t>21%</a:t>
                      </a:r>
                      <a:endParaRPr lang="en-US" sz="1200" b="1" spc="1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r>
              <a:tr h="457200">
                <a:tc>
                  <a:txBody>
                    <a:bodyPr/>
                    <a:lstStyle/>
                    <a:p>
                      <a:pPr marL="71755" marR="71755" algn="ctr">
                        <a:spcAft>
                          <a:spcPts val="0"/>
                        </a:spcAft>
                      </a:pPr>
                      <a:r>
                        <a:rPr lang="pl-PL" sz="1200" b="1" spc="10" dirty="0">
                          <a:effectLst/>
                          <a:latin typeface="Times New Roman"/>
                          <a:ea typeface="Times New Roman"/>
                          <a:cs typeface="Times New Roman"/>
                        </a:rPr>
                        <a:t>Upra­vlja­nje ka­dro­vi­ma</a:t>
                      </a:r>
                      <a:endParaRPr lang="en-US" sz="1200" b="1" spc="10" dirty="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dirty="0">
                          <a:effectLst/>
                          <a:latin typeface="Times New Roman"/>
                          <a:ea typeface="Times New Roman"/>
                          <a:cs typeface="Times New Roman"/>
                        </a:rPr>
                        <a:t>Re­a­li­za­ci­ja po­rudž­bi­ne</a:t>
                      </a:r>
                      <a:endParaRPr lang="en-US" sz="1200" b="1" spc="10" dirty="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c>
                  <a:txBody>
                    <a:bodyPr/>
                    <a:lstStyle/>
                    <a:p>
                      <a:pPr marL="71755" marR="71755" algn="ctr">
                        <a:spcAft>
                          <a:spcPts val="0"/>
                        </a:spcAft>
                      </a:pPr>
                      <a:r>
                        <a:rPr lang="pl-PL" sz="1200" b="1" spc="10" dirty="0">
                          <a:effectLst/>
                          <a:latin typeface="Times New Roman"/>
                          <a:ea typeface="Times New Roman"/>
                          <a:cs typeface="Times New Roman"/>
                        </a:rPr>
                        <a:t>6%</a:t>
                      </a:r>
                      <a:endParaRPr lang="en-US" sz="1200" b="1" spc="10" dirty="0">
                        <a:effectLst/>
                        <a:latin typeface="Times New Roman"/>
                        <a:ea typeface="Times New Roman"/>
                        <a:cs typeface="Times New Roman"/>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95B3D7"/>
                    </a:solidFill>
                  </a:tcPr>
                </a:tc>
              </a:tr>
            </a:tbl>
          </a:graphicData>
        </a:graphic>
      </p:graphicFrame>
      <p:sp>
        <p:nvSpPr>
          <p:cNvPr id="7" name="Rectangle 6"/>
          <p:cNvSpPr/>
          <p:nvPr/>
        </p:nvSpPr>
        <p:spPr>
          <a:xfrm>
            <a:off x="304800" y="5867400"/>
            <a:ext cx="8458200" cy="738664"/>
          </a:xfrm>
          <a:prstGeom prst="rect">
            <a:avLst/>
          </a:prstGeom>
        </p:spPr>
        <p:txBody>
          <a:bodyPr wrap="square">
            <a:spAutoFit/>
          </a:bodyPr>
          <a:lstStyle/>
          <a:p>
            <a:r>
              <a:rPr lang="en-US" sz="1400" b="1" dirty="0" err="1"/>
              <a:t>Izvor</a:t>
            </a:r>
            <a:r>
              <a:rPr lang="en-US" sz="1400" dirty="0"/>
              <a:t>: Gilmore, R. "Third party logistics" u </a:t>
            </a:r>
            <a:r>
              <a:rPr lang="en-US" sz="1400" dirty="0" err="1"/>
              <a:t>knjizi</a:t>
            </a:r>
            <a:r>
              <a:rPr lang="en-US" sz="1400" dirty="0"/>
              <a:t> </a:t>
            </a:r>
            <a:r>
              <a:rPr lang="en-US" sz="1400" i="1" dirty="0"/>
              <a:t>Distribution management handbook, </a:t>
            </a:r>
            <a:r>
              <a:rPr lang="en-US" sz="1400" dirty="0"/>
              <a:t>James Tompkins &amp; Dale </a:t>
            </a:r>
            <a:r>
              <a:rPr lang="en-US" sz="1400" dirty="0" err="1"/>
              <a:t>Harmelink</a:t>
            </a:r>
            <a:r>
              <a:rPr lang="en-US" sz="1400" dirty="0"/>
              <a:t>, editors in chief, McGraw-Hill, Inc. New York, </a:t>
            </a:r>
            <a:r>
              <a:rPr lang="en-US" sz="1400" dirty="0" smtClean="0"/>
              <a:t>str.294-5 </a:t>
            </a:r>
            <a:r>
              <a:rPr lang="en-US" sz="1400" dirty="0" err="1"/>
              <a:t>prema</a:t>
            </a:r>
            <a:r>
              <a:rPr lang="en-US" sz="1400" dirty="0"/>
              <a:t> </a:t>
            </a:r>
            <a:r>
              <a:rPr lang="en-US" sz="1400" dirty="0" err="1"/>
              <a:t>Božić</a:t>
            </a:r>
            <a:r>
              <a:rPr lang="en-US" sz="1400" dirty="0"/>
              <a:t> V, </a:t>
            </a:r>
            <a:r>
              <a:rPr lang="en-US" sz="1400" dirty="0" err="1"/>
              <a:t>Aćimović</a:t>
            </a:r>
            <a:r>
              <a:rPr lang="en-US" sz="1400" dirty="0"/>
              <a:t> S. (2010), </a:t>
            </a:r>
            <a:r>
              <a:rPr lang="en-US" sz="1400" i="1" dirty="0"/>
              <a:t>Marketing </a:t>
            </a:r>
            <a:r>
              <a:rPr lang="en-US" sz="1400" i="1" dirty="0" err="1"/>
              <a:t>Logistika</a:t>
            </a:r>
            <a:r>
              <a:rPr lang="en-US" sz="1400" dirty="0"/>
              <a:t>, </a:t>
            </a:r>
            <a:r>
              <a:rPr lang="en-US" sz="1400" dirty="0" err="1"/>
              <a:t>Centar</a:t>
            </a:r>
            <a:r>
              <a:rPr lang="en-US" sz="1400" dirty="0"/>
              <a:t> </a:t>
            </a:r>
            <a:r>
              <a:rPr lang="en-US" sz="1400" dirty="0" err="1"/>
              <a:t>za</a:t>
            </a:r>
            <a:r>
              <a:rPr lang="en-US" sz="1400" dirty="0"/>
              <a:t> </a:t>
            </a:r>
            <a:r>
              <a:rPr lang="en-US" sz="1400" dirty="0" err="1"/>
              <a:t>izdavačku</a:t>
            </a:r>
            <a:r>
              <a:rPr lang="en-US" sz="1400" dirty="0"/>
              <a:t> </a:t>
            </a:r>
            <a:r>
              <a:rPr lang="en-US" sz="1400" dirty="0" err="1"/>
              <a:t>delatnost</a:t>
            </a:r>
            <a:r>
              <a:rPr lang="en-US" sz="1400" dirty="0"/>
              <a:t> </a:t>
            </a:r>
            <a:r>
              <a:rPr lang="en-US" sz="1400" dirty="0" err="1"/>
              <a:t>Ekonomskog</a:t>
            </a:r>
            <a:r>
              <a:rPr lang="en-US" sz="1400" dirty="0"/>
              <a:t> </a:t>
            </a:r>
            <a:r>
              <a:rPr lang="en-US" sz="1400" dirty="0" err="1"/>
              <a:t>Fakulteta</a:t>
            </a:r>
            <a:r>
              <a:rPr lang="en-US" sz="1400" dirty="0"/>
              <a:t>, Beograd, str. 529 </a:t>
            </a:r>
          </a:p>
        </p:txBody>
      </p:sp>
    </p:spTree>
    <p:extLst>
      <p:ext uri="{BB962C8B-B14F-4D97-AF65-F5344CB8AC3E}">
        <p14:creationId xmlns:p14="http://schemas.microsoft.com/office/powerpoint/2010/main" val="27194866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sr-Latn-RS" sz="3600" dirty="0" smtClean="0"/>
              <a:t>Zaključak</a:t>
            </a:r>
            <a:endParaRPr lang="en-US" sz="3600" dirty="0"/>
          </a:p>
        </p:txBody>
      </p:sp>
      <p:sp>
        <p:nvSpPr>
          <p:cNvPr id="3" name="Content Placeholder 2"/>
          <p:cNvSpPr>
            <a:spLocks noGrp="1"/>
          </p:cNvSpPr>
          <p:nvPr>
            <p:ph sz="quarter" idx="1"/>
          </p:nvPr>
        </p:nvSpPr>
        <p:spPr/>
        <p:txBody>
          <a:bodyPr>
            <a:normAutofit/>
          </a:bodyPr>
          <a:lstStyle/>
          <a:p>
            <a:pPr algn="just"/>
            <a:r>
              <a:rPr lang="vi-VN" dirty="0">
                <a:latin typeface="Calibri" panose="020F0502020204030204" pitchFamily="34" charset="0"/>
                <a:cs typeface="Calibri" panose="020F0502020204030204" pitchFamily="34" charset="0"/>
              </a:rPr>
              <a:t>Sve aktivnosti koje obavljate u vašem preduzeću čine jedan </a:t>
            </a:r>
            <a:r>
              <a:rPr lang="vi-VN" b="1" dirty="0">
                <a:latin typeface="Calibri" panose="020F0502020204030204" pitchFamily="34" charset="0"/>
                <a:cs typeface="Calibri" panose="020F0502020204030204" pitchFamily="34" charset="0"/>
              </a:rPr>
              <a:t>Lanac</a:t>
            </a:r>
            <a:r>
              <a:rPr lang="vi-VN" dirty="0">
                <a:latin typeface="Calibri" panose="020F0502020204030204" pitchFamily="34" charset="0"/>
                <a:cs typeface="Calibri" panose="020F0502020204030204" pitchFamily="34" charset="0"/>
              </a:rPr>
              <a:t>. Aktivnosti funkcionišu i daju</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odre</a:t>
            </a:r>
            <a:r>
              <a:rPr lang="sr-Latn-RS" dirty="0">
                <a:latin typeface="Calibri" panose="020F0502020204030204" pitchFamily="34" charset="0"/>
                <a:cs typeface="Calibri" panose="020F0502020204030204" pitchFamily="34" charset="0"/>
              </a:rPr>
              <a:t>đenu </a:t>
            </a:r>
            <a:r>
              <a:rPr lang="sr-Latn-RS" b="1" dirty="0">
                <a:latin typeface="Calibri" panose="020F0502020204030204" pitchFamily="34" charset="0"/>
                <a:cs typeface="Calibri" panose="020F0502020204030204" pitchFamily="34" charset="0"/>
              </a:rPr>
              <a:t>vrednost</a:t>
            </a:r>
            <a:r>
              <a:rPr lang="sr-Latn-RS" dirty="0">
                <a:latin typeface="Calibri" panose="020F0502020204030204" pitchFamily="34" charset="0"/>
                <a:cs typeface="Calibri" panose="020F0502020204030204" pitchFamily="34" charset="0"/>
              </a:rPr>
              <a:t> krajnjem proizvodu</a:t>
            </a:r>
            <a:r>
              <a:rPr lang="vi-VN" dirty="0">
                <a:latin typeface="Calibri" panose="020F0502020204030204" pitchFamily="34" charset="0"/>
                <a:cs typeface="Calibri" panose="020F0502020204030204" pitchFamily="34" charset="0"/>
              </a:rPr>
              <a:t>.</a:t>
            </a:r>
            <a:endParaRPr lang="sr-Latn-RS" dirty="0">
              <a:latin typeface="Calibri" panose="020F0502020204030204" pitchFamily="34" charset="0"/>
              <a:cs typeface="Calibri" panose="020F0502020204030204" pitchFamily="34" charset="0"/>
            </a:endParaRPr>
          </a:p>
          <a:p>
            <a:pPr marL="0" indent="0" algn="just">
              <a:buNone/>
            </a:pPr>
            <a:endParaRPr lang="en-US" dirty="0">
              <a:latin typeface="Calibri" panose="020F0502020204030204" pitchFamily="34" charset="0"/>
              <a:cs typeface="Calibri" panose="020F0502020204030204" pitchFamily="34" charset="0"/>
            </a:endParaRPr>
          </a:p>
          <a:p>
            <a:pPr algn="just"/>
            <a:r>
              <a:rPr lang="vi-VN" dirty="0">
                <a:latin typeface="Calibri" panose="020F0502020204030204" pitchFamily="34" charset="0"/>
                <a:cs typeface="Calibri" panose="020F0502020204030204" pitchFamily="34" charset="0"/>
              </a:rPr>
              <a:t>S obzirom da je svaki lanac jak onoliko koliko je jaka i najslabija karika, poželjno je uraditi </a:t>
            </a:r>
            <a:r>
              <a:rPr lang="vi-VN" b="1" dirty="0">
                <a:latin typeface="Calibri" panose="020F0502020204030204" pitchFamily="34" charset="0"/>
                <a:cs typeface="Calibri" panose="020F0502020204030204" pitchFamily="34" charset="0"/>
              </a:rPr>
              <a:t>Analizu Lanca Vrednosti</a:t>
            </a:r>
            <a:r>
              <a:rPr lang="vi-VN" dirty="0">
                <a:latin typeface="Calibri" panose="020F0502020204030204" pitchFamily="34" charset="0"/>
                <a:cs typeface="Calibri" panose="020F0502020204030204" pitchFamily="34" charset="0"/>
              </a:rPr>
              <a:t> u preduzeću</a:t>
            </a:r>
            <a:r>
              <a:rPr lang="vi-VN" dirty="0" smtClean="0">
                <a:latin typeface="Calibri" panose="020F0502020204030204" pitchFamily="34" charset="0"/>
                <a:cs typeface="Calibri" panose="020F0502020204030204" pitchFamily="34" charset="0"/>
              </a:rPr>
              <a:t>.</a:t>
            </a:r>
            <a:endParaRPr lang="vi-V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266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sr-Latn-RS" dirty="0" smtClean="0"/>
              <a:t>Uvod</a:t>
            </a:r>
            <a:endParaRPr lang="en-US" dirty="0"/>
          </a:p>
        </p:txBody>
      </p:sp>
      <p:sp>
        <p:nvSpPr>
          <p:cNvPr id="3" name="Content Placeholder 2"/>
          <p:cNvSpPr>
            <a:spLocks noGrp="1"/>
          </p:cNvSpPr>
          <p:nvPr>
            <p:ph sz="quarter" idx="1"/>
          </p:nvPr>
        </p:nvSpPr>
        <p:spPr/>
        <p:txBody>
          <a:bodyPr>
            <a:normAutofit/>
          </a:bodyPr>
          <a:lstStyle/>
          <a:p>
            <a:r>
              <a:rPr lang="sr-Latn-RS" dirty="0"/>
              <a:t>Lanac vrednosti je niz aktivnosti koje generišu (stvaraju) neku vrednost!</a:t>
            </a:r>
          </a:p>
          <a:p>
            <a:endParaRPr lang="sr-Latn-CS" dirty="0"/>
          </a:p>
          <a:p>
            <a:r>
              <a:rPr lang="sr-Latn-CS" dirty="0"/>
              <a:t>Od svih promena koje su se desile u postavkama i filozofijama menadžmenta u poslednjih 30-ak godina možda je najveća ona koja akcenat stavlja na pronalaženje novih načina za isporučivanje superiorne vrednosti u očima potrošača</a:t>
            </a:r>
            <a:r>
              <a:rPr lang="sr-Latn-CS" dirty="0" smtClean="0"/>
              <a:t>.</a:t>
            </a:r>
            <a:endParaRPr lang="en-US" dirty="0"/>
          </a:p>
        </p:txBody>
      </p:sp>
    </p:spTree>
    <p:extLst>
      <p:ext uri="{BB962C8B-B14F-4D97-AF65-F5344CB8AC3E}">
        <p14:creationId xmlns:p14="http://schemas.microsoft.com/office/powerpoint/2010/main" val="2104944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l"/>
            <a:r>
              <a:rPr lang="sr-Latn-RS" sz="3600" dirty="0" smtClean="0"/>
              <a:t>Zaključak</a:t>
            </a:r>
            <a:endParaRPr lang="en-US" sz="3600" dirty="0"/>
          </a:p>
        </p:txBody>
      </p:sp>
      <p:sp>
        <p:nvSpPr>
          <p:cNvPr id="3" name="Content Placeholder 2"/>
          <p:cNvSpPr>
            <a:spLocks noGrp="1"/>
          </p:cNvSpPr>
          <p:nvPr>
            <p:ph sz="quarter" idx="1"/>
          </p:nvPr>
        </p:nvSpPr>
        <p:spPr>
          <a:xfrm>
            <a:off x="457200" y="1600200"/>
            <a:ext cx="8229600" cy="4800600"/>
          </a:xfrm>
        </p:spPr>
        <p:txBody>
          <a:bodyPr>
            <a:noAutofit/>
          </a:bodyPr>
          <a:lstStyle/>
          <a:p>
            <a:pPr>
              <a:lnSpc>
                <a:spcPct val="120000"/>
              </a:lnSpc>
            </a:pPr>
            <a:r>
              <a:rPr lang="vi-VN" sz="2800" dirty="0"/>
              <a:t>Analizom Lanca vrednosti dobijate jasnu sliku o kvalitetu aktivnosti koje sprovodite u preduzeću. Neke aktivnosti su slabe, slabo funkcionišu, i potrebno ih je pojačati i poboljšati. Ta pobljšanja i unapređenja u smislu bolje organizacije sprovođenja aktivnosti, ili ugrađivanje inovacije u aktivnost, ili ako toj aktivnosti dodate dimenziju rešavanja nekog društvenog problema, sve to se naziva</a:t>
            </a:r>
            <a:r>
              <a:rPr lang="sr-Latn-RS" sz="2800" dirty="0"/>
              <a:t> </a:t>
            </a:r>
            <a:r>
              <a:rPr lang="vi-VN" sz="2800" dirty="0"/>
              <a:t>dodavanje </a:t>
            </a:r>
            <a:r>
              <a:rPr lang="vi-VN" sz="2800" b="1" dirty="0"/>
              <a:t>"</a:t>
            </a:r>
            <a:r>
              <a:rPr lang="vi-VN" sz="2800" b="1" dirty="0" smtClean="0"/>
              <a:t>nove</a:t>
            </a:r>
            <a:r>
              <a:rPr lang="sr-Latn-RS" sz="2800" b="1" dirty="0" smtClean="0"/>
              <a:t> vrednosti“</a:t>
            </a:r>
            <a:r>
              <a:rPr lang="sr-Latn-RS" sz="2800" dirty="0" smtClean="0"/>
              <a:t> aktivnostima.</a:t>
            </a:r>
            <a:endParaRPr lang="en-US" sz="2800" dirty="0"/>
          </a:p>
        </p:txBody>
      </p:sp>
    </p:spTree>
    <p:extLst>
      <p:ext uri="{BB962C8B-B14F-4D97-AF65-F5344CB8AC3E}">
        <p14:creationId xmlns:p14="http://schemas.microsoft.com/office/powerpoint/2010/main" val="16106263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l"/>
            <a:r>
              <a:rPr lang="sr-Latn-RS" sz="3600" dirty="0" smtClean="0"/>
              <a:t>Zaključak</a:t>
            </a:r>
            <a:endParaRPr lang="en-US" sz="3600" dirty="0"/>
          </a:p>
        </p:txBody>
      </p:sp>
      <p:sp>
        <p:nvSpPr>
          <p:cNvPr id="3" name="Content Placeholder 2"/>
          <p:cNvSpPr>
            <a:spLocks noGrp="1"/>
          </p:cNvSpPr>
          <p:nvPr>
            <p:ph sz="quarter" idx="1"/>
          </p:nvPr>
        </p:nvSpPr>
        <p:spPr/>
        <p:txBody>
          <a:bodyPr/>
          <a:lstStyle/>
          <a:p>
            <a:r>
              <a:rPr lang="vi-VN" dirty="0">
                <a:latin typeface="Calibri" panose="020F0502020204030204" pitchFamily="34" charset="0"/>
                <a:cs typeface="Calibri" panose="020F0502020204030204" pitchFamily="34" charset="0"/>
              </a:rPr>
              <a:t>Kada dodate novu vrednost aktivnostima i krajnji proizvod će imati "</a:t>
            </a:r>
            <a:r>
              <a:rPr lang="vi-VN" b="1" dirty="0">
                <a:latin typeface="Calibri" panose="020F0502020204030204" pitchFamily="34" charset="0"/>
                <a:cs typeface="Calibri" panose="020F0502020204030204" pitchFamily="34" charset="0"/>
              </a:rPr>
              <a:t>veću vrednost</a:t>
            </a:r>
            <a:r>
              <a:rPr lang="vi-VN" dirty="0">
                <a:latin typeface="Calibri" panose="020F0502020204030204" pitchFamily="34" charset="0"/>
                <a:cs typeface="Calibri" panose="020F0502020204030204" pitchFamily="34" charset="0"/>
              </a:rPr>
              <a:t>". </a:t>
            </a:r>
            <a:endParaRPr lang="sr-Latn-RS" dirty="0">
              <a:latin typeface="Calibri" panose="020F0502020204030204" pitchFamily="34" charset="0"/>
              <a:cs typeface="Calibri" panose="020F0502020204030204" pitchFamily="34" charset="0"/>
            </a:endParaRPr>
          </a:p>
          <a:p>
            <a:endParaRPr lang="sr-Latn-RS" dirty="0">
              <a:latin typeface="Calibri" panose="020F0502020204030204" pitchFamily="34" charset="0"/>
              <a:cs typeface="Calibri" panose="020F0502020204030204" pitchFamily="34" charset="0"/>
            </a:endParaRPr>
          </a:p>
          <a:p>
            <a:r>
              <a:rPr lang="vi-VN" dirty="0">
                <a:latin typeface="Calibri" panose="020F0502020204030204" pitchFamily="34" charset="0"/>
                <a:cs typeface="Calibri" panose="020F0502020204030204" pitchFamily="34" charset="0"/>
              </a:rPr>
              <a:t>Kada se kaže veća vrednost proizvoda, ne misli se na veću cenu, već da proizvod više vredi i da je kupac </a:t>
            </a:r>
            <a:r>
              <a:rPr lang="vi-VN" b="1" dirty="0">
                <a:latin typeface="Calibri" panose="020F0502020204030204" pitchFamily="34" charset="0"/>
                <a:cs typeface="Calibri" panose="020F0502020204030204" pitchFamily="34" charset="0"/>
              </a:rPr>
              <a:t>raspoloženiji</a:t>
            </a:r>
            <a:r>
              <a:rPr lang="vi-VN" dirty="0">
                <a:latin typeface="Calibri" panose="020F0502020204030204" pitchFamily="34" charset="0"/>
                <a:cs typeface="Calibri" panose="020F0502020204030204" pitchFamily="34" charset="0"/>
              </a:rPr>
              <a:t> da kupi taj proizvod ili uslugu</a:t>
            </a:r>
            <a:r>
              <a:rPr lang="vi-VN" dirty="0" smtClean="0">
                <a:latin typeface="Calibri" panose="020F0502020204030204" pitchFamily="34" charset="0"/>
                <a:cs typeface="Calibri" panose="020F0502020204030204" pitchFamily="34" charset="0"/>
              </a:rPr>
              <a:t>.</a:t>
            </a:r>
            <a:endParaRPr lang="vi-V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75536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l"/>
            <a:r>
              <a:rPr lang="sr-Latn-RS" dirty="0" smtClean="0"/>
              <a:t>Uvod</a:t>
            </a:r>
            <a:endParaRPr lang="en-US" dirty="0"/>
          </a:p>
        </p:txBody>
      </p:sp>
      <p:sp>
        <p:nvSpPr>
          <p:cNvPr id="3" name="Content Placeholder 2"/>
          <p:cNvSpPr>
            <a:spLocks noGrp="1"/>
          </p:cNvSpPr>
          <p:nvPr>
            <p:ph sz="quarter" idx="1"/>
          </p:nvPr>
        </p:nvSpPr>
        <p:spPr/>
        <p:txBody>
          <a:bodyPr/>
          <a:lstStyle/>
          <a:p>
            <a:r>
              <a:rPr lang="sr-Latn-CS" dirty="0"/>
              <a:t>Zasluga za ovaj zaokret u najvećoj meri se pripisuje harvardskom profesoru menadžmenta, Majklu Porteru.</a:t>
            </a:r>
          </a:p>
          <a:p>
            <a:endParaRPr lang="sr-Latn-CS" dirty="0"/>
          </a:p>
          <a:p>
            <a:r>
              <a:rPr lang="sr-Latn-CS" dirty="0"/>
              <a:t>Porter skreće pažnju menadžera i stratega na centralni značaj </a:t>
            </a:r>
            <a:r>
              <a:rPr lang="sr-Latn-CS" b="1" dirty="0"/>
              <a:t>konkurentske pozicije </a:t>
            </a:r>
            <a:r>
              <a:rPr lang="sr-Latn-CS" dirty="0"/>
              <a:t>u postizanju uspeha na tržištu. U tom kontekstu, kreiran je čuveni </a:t>
            </a:r>
            <a:r>
              <a:rPr lang="sr-Latn-CS" b="1" i="1" dirty="0"/>
              <a:t>Porterov Lanac Vrednosti</a:t>
            </a:r>
            <a:r>
              <a:rPr lang="sr-Latn-CS" b="1" i="1" dirty="0" smtClean="0"/>
              <a:t>.</a:t>
            </a:r>
            <a:endParaRPr lang="en-US" dirty="0"/>
          </a:p>
        </p:txBody>
      </p:sp>
    </p:spTree>
    <p:extLst>
      <p:ext uri="{BB962C8B-B14F-4D97-AF65-F5344CB8AC3E}">
        <p14:creationId xmlns:p14="http://schemas.microsoft.com/office/powerpoint/2010/main" val="3902048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normAutofit/>
          </a:bodyPr>
          <a:lstStyle/>
          <a:p>
            <a:pPr algn="l"/>
            <a:r>
              <a:rPr lang="sr-Latn-CS" altLang="en-US" sz="3600" dirty="0"/>
              <a:t>Porter-ov lanac vrednosti</a:t>
            </a:r>
            <a:endParaRPr lang="en-US" altLang="en-US" sz="3600" dirty="0"/>
          </a:p>
        </p:txBody>
      </p:sp>
      <p:sp>
        <p:nvSpPr>
          <p:cNvPr id="113667" name="Rectangle 3" descr="Rectangle: Click to edit Master text styles&#10;Second level&#10;Third level&#10;Fourth level&#10;Fifth level"/>
          <p:cNvSpPr>
            <a:spLocks noGrp="1" noChangeArrowheads="1"/>
          </p:cNvSpPr>
          <p:nvPr>
            <p:ph sz="quarter" idx="1"/>
          </p:nvPr>
        </p:nvSpPr>
        <p:spPr>
          <a:xfrm>
            <a:off x="539750" y="1905000"/>
            <a:ext cx="8280400" cy="4114800"/>
          </a:xfrm>
        </p:spPr>
        <p:txBody>
          <a:bodyPr/>
          <a:lstStyle/>
          <a:p>
            <a:r>
              <a:rPr lang="sr-Latn-CS" altLang="en-US" sz="2800" dirty="0"/>
              <a:t>Lanac vrednosti je niz aktivnosti  koje generišu neku vrednost. </a:t>
            </a:r>
          </a:p>
          <a:p>
            <a:endParaRPr lang="sr-Latn-CS" altLang="en-US" sz="2800" dirty="0" smtClean="0"/>
          </a:p>
          <a:p>
            <a:r>
              <a:rPr lang="sr-Latn-CS" altLang="en-US" sz="2800" dirty="0" smtClean="0"/>
              <a:t>Porter </a:t>
            </a:r>
            <a:r>
              <a:rPr lang="sr-Latn-CS" altLang="en-US" sz="2800" dirty="0"/>
              <a:t>je definisao jedan generički lanac vrednosti koji se sastoji iz skupa  </a:t>
            </a:r>
            <a:r>
              <a:rPr lang="sr-Latn-CS" altLang="en-US" sz="2800" i="1" dirty="0"/>
              <a:t>primarnih</a:t>
            </a:r>
            <a:r>
              <a:rPr lang="sr-Latn-CS" altLang="en-US" sz="2800" dirty="0"/>
              <a:t> i </a:t>
            </a:r>
            <a:r>
              <a:rPr lang="sr-Latn-CS" altLang="en-US" sz="2800" i="1" dirty="0"/>
              <a:t>sekundarnih</a:t>
            </a:r>
            <a:r>
              <a:rPr lang="sr-Latn-CS" altLang="en-US" sz="2800" dirty="0"/>
              <a:t> aktivnosti. </a:t>
            </a:r>
          </a:p>
        </p:txBody>
      </p:sp>
    </p:spTree>
    <p:extLst>
      <p:ext uri="{BB962C8B-B14F-4D97-AF65-F5344CB8AC3E}">
        <p14:creationId xmlns:p14="http://schemas.microsoft.com/office/powerpoint/2010/main" val="1949293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6096000"/>
          </a:xfrm>
        </p:spPr>
        <p:txBody>
          <a:bodyPr>
            <a:normAutofit fontScale="85000" lnSpcReduction="10000"/>
          </a:bodyPr>
          <a:lstStyle/>
          <a:p>
            <a:pPr marL="0" indent="0">
              <a:buNone/>
            </a:pPr>
            <a:endParaRPr lang="sr-Latn-RS" sz="2000" dirty="0" smtClean="0"/>
          </a:p>
          <a:p>
            <a:pPr marL="0" indent="0">
              <a:buNone/>
            </a:pPr>
            <a:endParaRPr lang="sr-Latn-RS" sz="2000" dirty="0"/>
          </a:p>
          <a:p>
            <a:pPr marL="0" indent="0">
              <a:buNone/>
            </a:pPr>
            <a:endParaRPr lang="sr-Latn-RS" sz="2000" dirty="0" smtClean="0"/>
          </a:p>
          <a:p>
            <a:pPr marL="0" indent="0">
              <a:buNone/>
            </a:pPr>
            <a:endParaRPr lang="sr-Latn-RS" sz="2000" dirty="0"/>
          </a:p>
          <a:p>
            <a:pPr marL="0" indent="0">
              <a:buNone/>
            </a:pPr>
            <a:endParaRPr lang="sr-Latn-RS" sz="2000" dirty="0" smtClean="0"/>
          </a:p>
          <a:p>
            <a:pPr marL="0" indent="0">
              <a:buNone/>
            </a:pPr>
            <a:endParaRPr lang="sr-Latn-RS" sz="2000" dirty="0"/>
          </a:p>
          <a:p>
            <a:pPr marL="0" indent="0">
              <a:buNone/>
            </a:pPr>
            <a:endParaRPr lang="sr-Latn-RS" sz="2000" dirty="0" smtClean="0"/>
          </a:p>
          <a:p>
            <a:pPr marL="0" indent="0">
              <a:buNone/>
            </a:pPr>
            <a:endParaRPr lang="sr-Latn-RS" sz="2000" dirty="0"/>
          </a:p>
          <a:p>
            <a:pPr marL="0" indent="0">
              <a:buNone/>
            </a:pPr>
            <a:endParaRPr lang="sr-Latn-RS" sz="2000" dirty="0" smtClean="0"/>
          </a:p>
          <a:p>
            <a:pPr marL="0" indent="0">
              <a:buNone/>
            </a:pPr>
            <a:endParaRPr lang="sr-Latn-RS" sz="2000" dirty="0"/>
          </a:p>
          <a:p>
            <a:pPr marL="0" indent="0">
              <a:buNone/>
            </a:pPr>
            <a:endParaRPr lang="sr-Latn-RS" sz="2000" dirty="0" smtClean="0"/>
          </a:p>
          <a:p>
            <a:pPr marL="0" indent="0">
              <a:buNone/>
            </a:pPr>
            <a:endParaRPr lang="sr-Latn-RS" sz="2000" dirty="0"/>
          </a:p>
          <a:p>
            <a:pPr marL="0" indent="0">
              <a:buNone/>
            </a:pPr>
            <a:endParaRPr lang="sr-Latn-RS" sz="2000" dirty="0" smtClean="0"/>
          </a:p>
          <a:p>
            <a:pPr marL="0" indent="0">
              <a:buNone/>
            </a:pPr>
            <a:endParaRPr lang="sr-Latn-RS" sz="2000" dirty="0"/>
          </a:p>
          <a:p>
            <a:pPr marL="0" indent="0">
              <a:buNone/>
            </a:pPr>
            <a:endParaRPr lang="sr-Latn-RS" sz="2000" dirty="0" smtClean="0"/>
          </a:p>
          <a:p>
            <a:pPr marL="0" indent="0">
              <a:lnSpc>
                <a:spcPct val="110000"/>
              </a:lnSpc>
              <a:spcBef>
                <a:spcPts val="0"/>
              </a:spcBef>
              <a:buNone/>
            </a:pPr>
            <a:endParaRPr lang="sr-Latn-RS" sz="2000" dirty="0" smtClean="0"/>
          </a:p>
          <a:p>
            <a:pPr marL="0" indent="0">
              <a:lnSpc>
                <a:spcPct val="110000"/>
              </a:lnSpc>
              <a:spcBef>
                <a:spcPts val="0"/>
              </a:spcBef>
              <a:buNone/>
            </a:pPr>
            <a:endParaRPr lang="sr-Latn-RS" sz="2000" dirty="0" smtClean="0"/>
          </a:p>
          <a:p>
            <a:pPr marL="0" indent="0">
              <a:lnSpc>
                <a:spcPct val="110000"/>
              </a:lnSpc>
              <a:spcBef>
                <a:spcPts val="0"/>
              </a:spcBef>
              <a:buNone/>
            </a:pPr>
            <a:endParaRPr lang="sr-Latn-RS" sz="2000" dirty="0" smtClean="0"/>
          </a:p>
          <a:p>
            <a:pPr marL="0" indent="0">
              <a:lnSpc>
                <a:spcPct val="110000"/>
              </a:lnSpc>
              <a:spcBef>
                <a:spcPts val="0"/>
              </a:spcBef>
              <a:buNone/>
            </a:pPr>
            <a:endParaRPr lang="sr-Latn-RS" sz="2000" dirty="0"/>
          </a:p>
          <a:p>
            <a:pPr marL="0" indent="0">
              <a:lnSpc>
                <a:spcPct val="110000"/>
              </a:lnSpc>
              <a:spcBef>
                <a:spcPts val="0"/>
              </a:spcBef>
              <a:buNone/>
            </a:pPr>
            <a:r>
              <a:rPr lang="en-US" sz="2100" dirty="0" err="1" smtClean="0"/>
              <a:t>Izvor</a:t>
            </a:r>
            <a:r>
              <a:rPr lang="en-US" sz="2100" dirty="0"/>
              <a:t>: Porter, M. (1985), </a:t>
            </a:r>
            <a:r>
              <a:rPr lang="en-US" sz="2100" i="1" dirty="0"/>
              <a:t>Competitive advantage</a:t>
            </a:r>
            <a:r>
              <a:rPr lang="en-US" sz="2100" dirty="0"/>
              <a:t>, Free Press, New York, </a:t>
            </a:r>
            <a:r>
              <a:rPr lang="en-US" sz="2100" dirty="0" smtClean="0"/>
              <a:t>str.5</a:t>
            </a:r>
            <a:endParaRPr lang="en-US" sz="2100" dirty="0"/>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3490"/>
          <a:stretch/>
        </p:blipFill>
        <p:spPr bwMode="auto">
          <a:xfrm>
            <a:off x="457200" y="457200"/>
            <a:ext cx="830580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8464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normAutofit fontScale="90000"/>
          </a:bodyPr>
          <a:lstStyle/>
          <a:p>
            <a:pPr marL="684213" indent="-684213" algn="l"/>
            <a:r>
              <a:rPr lang="sr-Latn-CS" altLang="en-US" sz="4000" dirty="0"/>
              <a:t>Porter-ov lanac </a:t>
            </a:r>
            <a:r>
              <a:rPr lang="sr-Latn-CS" altLang="en-US" sz="4000" dirty="0" smtClean="0"/>
              <a:t>vrednosti</a:t>
            </a:r>
            <a:br>
              <a:rPr lang="sr-Latn-CS" altLang="en-US" sz="4000" dirty="0" smtClean="0"/>
            </a:br>
            <a:r>
              <a:rPr lang="sr-Latn-CS" altLang="en-US" sz="4000" dirty="0" smtClean="0"/>
              <a:t>Primarne aktivnosti</a:t>
            </a:r>
            <a:endParaRPr lang="en-US" altLang="en-US" sz="3600" b="1" dirty="0"/>
          </a:p>
        </p:txBody>
      </p:sp>
      <p:sp>
        <p:nvSpPr>
          <p:cNvPr id="115715" name="Rectangle 3" descr="Rectangle: Click to edit Master text styles&#10;Second level&#10;Third level&#10;Fourth level&#10;Fifth level"/>
          <p:cNvSpPr>
            <a:spLocks noGrp="1" noChangeArrowheads="1"/>
          </p:cNvSpPr>
          <p:nvPr>
            <p:ph sz="quarter" idx="1"/>
          </p:nvPr>
        </p:nvSpPr>
        <p:spPr>
          <a:xfrm>
            <a:off x="539750" y="1484313"/>
            <a:ext cx="8280400" cy="4840287"/>
          </a:xfrm>
        </p:spPr>
        <p:txBody>
          <a:bodyPr>
            <a:noAutofit/>
          </a:bodyPr>
          <a:lstStyle/>
          <a:p>
            <a:pPr marL="609600" indent="-609600">
              <a:lnSpc>
                <a:spcPct val="80000"/>
              </a:lnSpc>
            </a:pPr>
            <a:r>
              <a:rPr lang="sr-Latn-CS" altLang="en-US" sz="2400" dirty="0"/>
              <a:t>Primarne aktivnosti su:</a:t>
            </a:r>
          </a:p>
          <a:p>
            <a:pPr marL="990600" lvl="1" indent="-533400">
              <a:lnSpc>
                <a:spcPct val="80000"/>
              </a:lnSpc>
            </a:pPr>
            <a:r>
              <a:rPr lang="sr-Latn-CS" altLang="en-US" sz="2400" i="1" dirty="0"/>
              <a:t>Ulazna  logistika </a:t>
            </a:r>
            <a:r>
              <a:rPr lang="sr-Latn-CS" altLang="en-US" sz="2400" dirty="0"/>
              <a:t>(Inbound Logistics) uključuje veze sa dobavljačima, kao i aktivnosti prijema, skladištenja i raspoređivanja ulaza (distribucija materijala u proizvodnju, na primer) </a:t>
            </a:r>
            <a:endParaRPr lang="en-US" altLang="en-US" sz="2400" dirty="0"/>
          </a:p>
          <a:p>
            <a:pPr marL="990600" lvl="1" indent="-533400">
              <a:lnSpc>
                <a:spcPct val="80000"/>
              </a:lnSpc>
            </a:pPr>
            <a:r>
              <a:rPr lang="sr-Latn-CS" altLang="en-US" sz="2400" i="1" dirty="0"/>
              <a:t>Operacije </a:t>
            </a:r>
            <a:r>
              <a:rPr lang="sr-Latn-CS" altLang="en-US" sz="2400" dirty="0"/>
              <a:t>(Operations) podrazumeva transformaciju ulaza u izlaz (izlazne proizvode i usluge)</a:t>
            </a:r>
            <a:endParaRPr lang="en-US" altLang="en-US" sz="2400" dirty="0"/>
          </a:p>
          <a:p>
            <a:pPr marL="990600" lvl="1" indent="-533400">
              <a:lnSpc>
                <a:spcPct val="80000"/>
              </a:lnSpc>
            </a:pPr>
            <a:r>
              <a:rPr lang="sr-Latn-CS" altLang="en-US" sz="2400" i="1" dirty="0"/>
              <a:t>Izlazna  logistika</a:t>
            </a:r>
            <a:r>
              <a:rPr lang="sr-Latn-CS" altLang="en-US" sz="2400" dirty="0"/>
              <a:t> ( Outbound Logistics),  skladištenje i distribucija izlaza (gotovih proizvoda, na primer) </a:t>
            </a:r>
            <a:endParaRPr lang="en-US" altLang="en-US" sz="2400" dirty="0"/>
          </a:p>
          <a:p>
            <a:pPr marL="990600" lvl="1" indent="-533400">
              <a:lnSpc>
                <a:spcPct val="80000"/>
              </a:lnSpc>
            </a:pPr>
            <a:r>
              <a:rPr lang="sr-Latn-CS" altLang="en-US" sz="2400" i="1" dirty="0"/>
              <a:t>Marketing i prodaja</a:t>
            </a:r>
            <a:r>
              <a:rPr lang="sr-Latn-CS" altLang="en-US" sz="2400" dirty="0"/>
              <a:t> (Marketing and Sales), informisanje kupaca o proizvodima i servisima, pridobijanje kupaca za kupovinu i podrška kupcima pri kupovini. </a:t>
            </a:r>
            <a:endParaRPr lang="en-US" altLang="en-US" sz="2400" dirty="0"/>
          </a:p>
          <a:p>
            <a:pPr marL="990600" lvl="1" indent="-533400">
              <a:lnSpc>
                <a:spcPct val="80000"/>
              </a:lnSpc>
            </a:pPr>
            <a:r>
              <a:rPr lang="sr-Latn-CS" altLang="en-US" sz="2400" i="1" dirty="0"/>
              <a:t>Servis</a:t>
            </a:r>
            <a:r>
              <a:rPr lang="sr-Latn-CS" altLang="en-US" sz="2400" dirty="0"/>
              <a:t>  (Service),  aktivnosti koje garantuju da će proizvod ili usluga funkcionisati  dobro kod kupca  i posle kupovine.</a:t>
            </a:r>
            <a:r>
              <a:rPr lang="en-US" altLang="en-US" sz="2400" dirty="0"/>
              <a:t> </a:t>
            </a:r>
          </a:p>
        </p:txBody>
      </p:sp>
    </p:spTree>
    <p:extLst>
      <p:ext uri="{BB962C8B-B14F-4D97-AF65-F5344CB8AC3E}">
        <p14:creationId xmlns:p14="http://schemas.microsoft.com/office/powerpoint/2010/main" val="374242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381000" y="274638"/>
            <a:ext cx="8610600" cy="1143000"/>
          </a:xfrm>
        </p:spPr>
        <p:txBody>
          <a:bodyPr>
            <a:normAutofit fontScale="90000"/>
          </a:bodyPr>
          <a:lstStyle/>
          <a:p>
            <a:pPr marL="346075" indent="-346075" algn="l"/>
            <a:r>
              <a:rPr lang="sr-Latn-CS" altLang="en-US" sz="4000" dirty="0"/>
              <a:t>Porter-ov lanac </a:t>
            </a:r>
            <a:r>
              <a:rPr lang="sr-Latn-CS" altLang="en-US" sz="4000" dirty="0" smtClean="0"/>
              <a:t>vrednosti</a:t>
            </a:r>
            <a:br>
              <a:rPr lang="sr-Latn-CS" altLang="en-US" sz="4000" dirty="0" smtClean="0"/>
            </a:br>
            <a:r>
              <a:rPr lang="sr-Latn-CS" altLang="en-US" sz="4000" dirty="0" smtClean="0"/>
              <a:t>Primarne aktivnosti – </a:t>
            </a:r>
            <a:r>
              <a:rPr lang="sr-Latn-CS" altLang="en-US" sz="3100" b="1" dirty="0" smtClean="0"/>
              <a:t>ULAZNA LOGISTIKA</a:t>
            </a:r>
            <a:endParaRPr lang="en-US" altLang="en-US" sz="3100" b="1" dirty="0"/>
          </a:p>
        </p:txBody>
      </p:sp>
      <p:sp>
        <p:nvSpPr>
          <p:cNvPr id="115715" name="Rectangle 3" descr="Rectangle: Click to edit Master text styles&#10;Second level&#10;Third level&#10;Fourth level&#10;Fifth level"/>
          <p:cNvSpPr>
            <a:spLocks noGrp="1" noChangeArrowheads="1"/>
          </p:cNvSpPr>
          <p:nvPr>
            <p:ph sz="quarter" idx="1"/>
          </p:nvPr>
        </p:nvSpPr>
        <p:spPr>
          <a:xfrm>
            <a:off x="539750" y="1484313"/>
            <a:ext cx="8280400" cy="4840287"/>
          </a:xfrm>
        </p:spPr>
        <p:txBody>
          <a:bodyPr>
            <a:noAutofit/>
          </a:bodyPr>
          <a:lstStyle/>
          <a:p>
            <a:pPr marL="457200" indent="-457200">
              <a:buAutoNum type="arabicParenR"/>
            </a:pPr>
            <a:r>
              <a:rPr lang="sr-Latn-CS" altLang="en-US" sz="2800" b="1" i="1" dirty="0" smtClean="0"/>
              <a:t>Ulazna  </a:t>
            </a:r>
            <a:r>
              <a:rPr lang="sr-Latn-CS" altLang="en-US" sz="2800" b="1" i="1" dirty="0"/>
              <a:t>logistika </a:t>
            </a:r>
            <a:r>
              <a:rPr lang="sr-Latn-CS" altLang="en-US" sz="2800" dirty="0"/>
              <a:t>(Inbound Logistics) </a:t>
            </a:r>
            <a:r>
              <a:rPr lang="sr-Latn-CS" altLang="en-US" sz="2800" dirty="0" smtClean="0"/>
              <a:t>predstavlja deo lanca vrednosti koji se bavi inputima organizacije. Uključuje </a:t>
            </a:r>
            <a:r>
              <a:rPr lang="sr-Latn-CS" altLang="en-US" sz="2800" dirty="0"/>
              <a:t>veze sa dobavljačima, kao i aktivnosti prijema, skladištenja i raspoređivanja </a:t>
            </a:r>
            <a:r>
              <a:rPr lang="sr-Latn-CS" altLang="en-US" sz="2800" dirty="0" smtClean="0"/>
              <a:t>ulaza - inputa.</a:t>
            </a:r>
          </a:p>
          <a:p>
            <a:pPr marL="0" indent="0">
              <a:lnSpc>
                <a:spcPct val="80000"/>
              </a:lnSpc>
              <a:buNone/>
            </a:pPr>
            <a:endParaRPr lang="sr-Latn-CS" altLang="en-US" sz="2800" dirty="0" smtClean="0"/>
          </a:p>
          <a:p>
            <a:pPr marL="0" indent="0">
              <a:lnSpc>
                <a:spcPct val="80000"/>
              </a:lnSpc>
              <a:buNone/>
            </a:pPr>
            <a:r>
              <a:rPr lang="sr-Latn-CS" altLang="en-US" sz="2800" dirty="0" smtClean="0"/>
              <a:t>Sastoji se od:</a:t>
            </a:r>
          </a:p>
          <a:p>
            <a:pPr marL="990600" lvl="1" indent="-533400">
              <a:lnSpc>
                <a:spcPct val="80000"/>
              </a:lnSpc>
            </a:pPr>
            <a:r>
              <a:rPr lang="sr-Latn-CS" altLang="en-US" dirty="0" smtClean="0"/>
              <a:t>Rukovanja materijalom</a:t>
            </a:r>
          </a:p>
          <a:p>
            <a:pPr marL="990600" lvl="1" indent="-533400">
              <a:lnSpc>
                <a:spcPct val="80000"/>
              </a:lnSpc>
            </a:pPr>
            <a:r>
              <a:rPr lang="sr-Latn-CS" altLang="en-US" dirty="0" smtClean="0"/>
              <a:t>Skladištenja</a:t>
            </a:r>
          </a:p>
          <a:p>
            <a:pPr marL="990600" lvl="1" indent="-533400">
              <a:lnSpc>
                <a:spcPct val="80000"/>
              </a:lnSpc>
            </a:pPr>
            <a:r>
              <a:rPr lang="sr-Latn-CS" altLang="en-US" dirty="0" smtClean="0"/>
              <a:t>Kontrole zaliha</a:t>
            </a:r>
          </a:p>
          <a:p>
            <a:pPr marL="990600" lvl="1" indent="-533400">
              <a:lnSpc>
                <a:spcPct val="80000"/>
              </a:lnSpc>
            </a:pPr>
            <a:r>
              <a:rPr lang="sr-Latn-CS" altLang="en-US" dirty="0" smtClean="0"/>
              <a:t>Rasporeda voznog parka</a:t>
            </a:r>
          </a:p>
          <a:p>
            <a:pPr marL="990600" lvl="1" indent="-533400">
              <a:spcBef>
                <a:spcPts val="0"/>
              </a:spcBef>
            </a:pPr>
            <a:r>
              <a:rPr lang="sr-Latn-CS" altLang="en-US" dirty="0" smtClean="0"/>
              <a:t>Naručivanja od dobavljača</a:t>
            </a:r>
          </a:p>
        </p:txBody>
      </p:sp>
    </p:spTree>
    <p:extLst>
      <p:ext uri="{BB962C8B-B14F-4D97-AF65-F5344CB8AC3E}">
        <p14:creationId xmlns:p14="http://schemas.microsoft.com/office/powerpoint/2010/main" val="2888797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normAutofit fontScale="90000"/>
          </a:bodyPr>
          <a:lstStyle/>
          <a:p>
            <a:pPr marL="684213" indent="-684213" algn="l"/>
            <a:r>
              <a:rPr lang="sr-Latn-CS" altLang="en-US" sz="4000" dirty="0"/>
              <a:t>Porter-ov lanac </a:t>
            </a:r>
            <a:r>
              <a:rPr lang="sr-Latn-CS" altLang="en-US" sz="4000" dirty="0" smtClean="0"/>
              <a:t>vrednosti</a:t>
            </a:r>
            <a:br>
              <a:rPr lang="sr-Latn-CS" altLang="en-US" sz="4000" dirty="0" smtClean="0"/>
            </a:br>
            <a:r>
              <a:rPr lang="sr-Latn-CS" altLang="en-US" sz="4000" dirty="0" smtClean="0"/>
              <a:t>Primarne aktivnosti - </a:t>
            </a:r>
            <a:r>
              <a:rPr lang="sr-Latn-CS" altLang="en-US" sz="3100" b="1" dirty="0" smtClean="0"/>
              <a:t>OPERACIJE</a:t>
            </a:r>
            <a:endParaRPr lang="en-US" altLang="en-US" sz="3100" b="1" dirty="0"/>
          </a:p>
        </p:txBody>
      </p:sp>
      <p:sp>
        <p:nvSpPr>
          <p:cNvPr id="3" name="Content Placeholder 2"/>
          <p:cNvSpPr>
            <a:spLocks noGrp="1"/>
          </p:cNvSpPr>
          <p:nvPr>
            <p:ph sz="quarter" idx="1"/>
          </p:nvPr>
        </p:nvSpPr>
        <p:spPr/>
        <p:txBody>
          <a:bodyPr>
            <a:normAutofit/>
          </a:bodyPr>
          <a:lstStyle/>
          <a:p>
            <a:pPr marL="0" lvl="1" indent="0">
              <a:buNone/>
            </a:pPr>
            <a:r>
              <a:rPr lang="sr-Latn-CS" altLang="en-US" i="1" dirty="0" smtClean="0"/>
              <a:t>2) </a:t>
            </a:r>
            <a:r>
              <a:rPr lang="sr-Latn-CS" altLang="en-US" b="1" i="1" dirty="0" smtClean="0"/>
              <a:t>Operacije</a:t>
            </a:r>
            <a:r>
              <a:rPr lang="sr-Latn-CS" altLang="en-US" i="1" dirty="0" smtClean="0"/>
              <a:t> </a:t>
            </a:r>
            <a:r>
              <a:rPr lang="sr-Latn-CS" altLang="en-US" dirty="0"/>
              <a:t>(Operations) </a:t>
            </a:r>
            <a:r>
              <a:rPr lang="sr-Latn-CS" altLang="en-US" dirty="0" smtClean="0"/>
              <a:t>podrazumevaju </a:t>
            </a:r>
            <a:r>
              <a:rPr lang="sr-Latn-CS" altLang="en-US" dirty="0"/>
              <a:t>transformaciju ulaza u izlaz (izlazne proizvode i usluge</a:t>
            </a:r>
            <a:r>
              <a:rPr lang="sr-Latn-CS" altLang="en-US" dirty="0" smtClean="0"/>
              <a:t>) – pretvaranje ulaza u proizvode. Ovde spadaju sve one aktivnosti koje se tiču proizvodnje, odnosno pretvaranja inputa u autpute.</a:t>
            </a:r>
          </a:p>
          <a:p>
            <a:pPr marL="0" lvl="1" indent="0">
              <a:buNone/>
            </a:pPr>
            <a:endParaRPr lang="sr-Latn-CS" altLang="en-US" dirty="0" smtClean="0"/>
          </a:p>
          <a:p>
            <a:pPr marL="0" lvl="1" indent="0">
              <a:buNone/>
            </a:pPr>
            <a:r>
              <a:rPr lang="sr-Latn-CS" altLang="en-US" dirty="0" smtClean="0"/>
              <a:t>To su aktivnosti kao što su:</a:t>
            </a:r>
          </a:p>
          <a:p>
            <a:pPr marL="0" lvl="1" indent="0">
              <a:buNone/>
            </a:pPr>
            <a:r>
              <a:rPr lang="sr-Latn-CS" altLang="en-US" dirty="0"/>
              <a:t>p</a:t>
            </a:r>
            <a:r>
              <a:rPr lang="sr-Latn-CS" altLang="en-US" dirty="0" smtClean="0"/>
              <a:t>akovanje, montaža, mašinska obrada, testiranje, tehnička kontrola, održavanje opreme, štampanje, rad pogona i mnoge druge.</a:t>
            </a:r>
            <a:endParaRPr lang="en-US" altLang="en-US" dirty="0"/>
          </a:p>
        </p:txBody>
      </p:sp>
    </p:spTree>
    <p:extLst>
      <p:ext uri="{BB962C8B-B14F-4D97-AF65-F5344CB8AC3E}">
        <p14:creationId xmlns:p14="http://schemas.microsoft.com/office/powerpoint/2010/main" val="2059663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304800" y="274638"/>
            <a:ext cx="8534400" cy="1143000"/>
          </a:xfrm>
        </p:spPr>
        <p:txBody>
          <a:bodyPr>
            <a:normAutofit fontScale="90000"/>
          </a:bodyPr>
          <a:lstStyle/>
          <a:p>
            <a:pPr marL="346075" indent="-346075" algn="l">
              <a:tabLst>
                <a:tab pos="346075" algn="l"/>
              </a:tabLst>
            </a:pPr>
            <a:r>
              <a:rPr lang="sr-Latn-CS" altLang="en-US" sz="4000" dirty="0"/>
              <a:t>Porter-ov lanac </a:t>
            </a:r>
            <a:r>
              <a:rPr lang="sr-Latn-CS" altLang="en-US" sz="4000" dirty="0" smtClean="0"/>
              <a:t>vrednosti</a:t>
            </a:r>
            <a:br>
              <a:rPr lang="sr-Latn-CS" altLang="en-US" sz="4000" dirty="0" smtClean="0"/>
            </a:br>
            <a:r>
              <a:rPr lang="sr-Latn-CS" altLang="en-US" sz="4000" dirty="0" smtClean="0"/>
              <a:t>Primarne aktivnosti – </a:t>
            </a:r>
            <a:r>
              <a:rPr lang="sr-Latn-CS" altLang="en-US" sz="3100" b="1" dirty="0" smtClean="0"/>
              <a:t>IZLAZNA LOGISTIKA</a:t>
            </a:r>
            <a:endParaRPr lang="en-US" altLang="en-US" sz="3100" b="1" dirty="0"/>
          </a:p>
        </p:txBody>
      </p:sp>
      <p:sp>
        <p:nvSpPr>
          <p:cNvPr id="3" name="Content Placeholder 2"/>
          <p:cNvSpPr>
            <a:spLocks noGrp="1"/>
          </p:cNvSpPr>
          <p:nvPr>
            <p:ph sz="quarter" idx="1"/>
          </p:nvPr>
        </p:nvSpPr>
        <p:spPr>
          <a:xfrm>
            <a:off x="457200" y="1600200"/>
            <a:ext cx="8229600" cy="4572000"/>
          </a:xfrm>
        </p:spPr>
        <p:txBody>
          <a:bodyPr>
            <a:normAutofit/>
          </a:bodyPr>
          <a:lstStyle/>
          <a:p>
            <a:pPr marL="0" lvl="1" indent="0">
              <a:spcBef>
                <a:spcPts val="0"/>
              </a:spcBef>
              <a:buNone/>
            </a:pPr>
            <a:r>
              <a:rPr lang="sr-Latn-CS" altLang="en-US" i="1" dirty="0" smtClean="0"/>
              <a:t>3) </a:t>
            </a:r>
            <a:r>
              <a:rPr lang="sr-Latn-CS" altLang="en-US" b="1" i="1" dirty="0" smtClean="0"/>
              <a:t>Izlazna  </a:t>
            </a:r>
            <a:r>
              <a:rPr lang="sr-Latn-CS" altLang="en-US" b="1" i="1" dirty="0"/>
              <a:t>logistika</a:t>
            </a:r>
            <a:r>
              <a:rPr lang="sr-Latn-CS" altLang="en-US" b="1" dirty="0"/>
              <a:t> </a:t>
            </a:r>
            <a:r>
              <a:rPr lang="sr-Latn-CS" altLang="en-US" dirty="0"/>
              <a:t>( Outbound Logistics</a:t>
            </a:r>
            <a:r>
              <a:rPr lang="sr-Latn-CS" altLang="en-US" dirty="0" smtClean="0"/>
              <a:t>) – isporuka finalnih proizvoda. Aktivnosti izlazne logistike sastoje se iz prikupljanja, skladištenja, distribucije ili pružanja usluga kupcima, odnosno klijentima.</a:t>
            </a:r>
          </a:p>
          <a:p>
            <a:pPr marL="0" lvl="1" indent="0">
              <a:spcBef>
                <a:spcPts val="0"/>
              </a:spcBef>
              <a:buNone/>
            </a:pPr>
            <a:endParaRPr lang="sr-Latn-CS" altLang="en-US" dirty="0" smtClean="0"/>
          </a:p>
          <a:p>
            <a:pPr marL="0" lvl="1" indent="0">
              <a:spcBef>
                <a:spcPts val="0"/>
              </a:spcBef>
              <a:buNone/>
            </a:pPr>
            <a:r>
              <a:rPr lang="sr-Latn-CS" altLang="en-US" dirty="0" smtClean="0"/>
              <a:t>Izlaznu logistiku čine</a:t>
            </a:r>
            <a:r>
              <a:rPr lang="sr-Latn-RS" altLang="en-US" dirty="0" smtClean="0"/>
              <a:t> p</a:t>
            </a:r>
            <a:r>
              <a:rPr lang="sr-Latn-CS" altLang="en-US" dirty="0" smtClean="0"/>
              <a:t>rocesuiranje narudžbina, isporuka, raspored isporuke i slične aktivnosti. Izlazna logistika jednog preduzeća može se smatrati ulaznom logistikom drugog preduzeća.</a:t>
            </a:r>
            <a:endParaRPr lang="en-US" dirty="0"/>
          </a:p>
        </p:txBody>
      </p:sp>
    </p:spTree>
    <p:extLst>
      <p:ext uri="{BB962C8B-B14F-4D97-AF65-F5344CB8AC3E}">
        <p14:creationId xmlns:p14="http://schemas.microsoft.com/office/powerpoint/2010/main" val="34427565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216</TotalTime>
  <Words>1264</Words>
  <Application>Microsoft Office PowerPoint</Application>
  <PresentationFormat>On-screen Show (4:3)</PresentationFormat>
  <Paragraphs>152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Equity</vt:lpstr>
      <vt:lpstr>LANAC VREDNOSTI</vt:lpstr>
      <vt:lpstr>Uvod</vt:lpstr>
      <vt:lpstr>Uvod</vt:lpstr>
      <vt:lpstr>Porter-ov lanac vrednosti</vt:lpstr>
      <vt:lpstr>PowerPoint Presentation</vt:lpstr>
      <vt:lpstr>Porter-ov lanac vrednosti Primarne aktivnosti</vt:lpstr>
      <vt:lpstr>Porter-ov lanac vrednosti Primarne aktivnosti – ULAZNA LOGISTIKA</vt:lpstr>
      <vt:lpstr>Porter-ov lanac vrednosti Primarne aktivnosti - OPERACIJE</vt:lpstr>
      <vt:lpstr>Porter-ov lanac vrednosti Primarne aktivnosti – IZLAZNA LOGISTIKA</vt:lpstr>
      <vt:lpstr>Porter-ov lanac vrednosti Primarne aktivnosti – MARKETING</vt:lpstr>
      <vt:lpstr>Porter-ov lanac vrednosti Primarne aktivnosti – SERVIS</vt:lpstr>
      <vt:lpstr>Porter-ov lanac vrednosti Sekundarne aktivnosti</vt:lpstr>
      <vt:lpstr>Porter-ov lanac vrednosti Sekundarne aktivnosti – NABAVKA</vt:lpstr>
      <vt:lpstr>Porter-ov lanac vrednosti  Sekund. aktivnosti – UP. LJUDSKIM RESURSIMA</vt:lpstr>
      <vt:lpstr>Porter-ov lanac vrednosti Sekundarne aktivnosti–TEHNOLOŠKI RAZVOJ</vt:lpstr>
      <vt:lpstr>Porter-ov lanac vrednosti Sekundarne aktivnosti – INFRASTRUKTURA</vt:lpstr>
      <vt:lpstr>Outsourcing</vt:lpstr>
      <vt:lpstr>Tipične aktivnosti koje se najčešće izmeštaju</vt:lpstr>
      <vt:lpstr>Zaključak</vt:lpstr>
      <vt:lpstr>Zaključak</vt:lpstr>
      <vt:lpstr>Zaključak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Nensi&amp;Ras</dc:creator>
  <cp:lastModifiedBy>Ras</cp:lastModifiedBy>
  <cp:revision>15</cp:revision>
  <dcterms:created xsi:type="dcterms:W3CDTF">2006-08-16T00:00:00Z</dcterms:created>
  <dcterms:modified xsi:type="dcterms:W3CDTF">2015-05-13T01:29:17Z</dcterms:modified>
</cp:coreProperties>
</file>