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9" r:id="rId18"/>
    <p:sldId id="280" r:id="rId19"/>
    <p:sldId id="288" r:id="rId20"/>
    <p:sldId id="289" r:id="rId21"/>
    <p:sldId id="272" r:id="rId22"/>
    <p:sldId id="281" r:id="rId23"/>
    <p:sldId id="282" r:id="rId24"/>
    <p:sldId id="283" r:id="rId25"/>
    <p:sldId id="286" r:id="rId26"/>
    <p:sldId id="284" r:id="rId27"/>
    <p:sldId id="285" r:id="rId28"/>
    <p:sldId id="287" r:id="rId29"/>
    <p:sldId id="273" r:id="rId30"/>
    <p:sldId id="274" r:id="rId31"/>
    <p:sldId id="276" r:id="rId32"/>
    <p:sldId id="278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pPr algn="l"/>
            <a:r>
              <a:rPr lang="sr-Latn-CS" dirty="0" smtClean="0"/>
              <a:t>Analiza situacije - </a:t>
            </a:r>
            <a:r>
              <a:rPr lang="en-US" dirty="0" smtClean="0"/>
              <a:t>SWOT </a:t>
            </a:r>
            <a:r>
              <a:rPr lang="en-US" dirty="0" err="1" smtClean="0"/>
              <a:t>analiza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 err="1" smtClean="0"/>
              <a:t>Analiza</a:t>
            </a:r>
            <a:r>
              <a:rPr lang="en-US" dirty="0" smtClean="0"/>
              <a:t> </a:t>
            </a:r>
            <a:r>
              <a:rPr lang="en-US" dirty="0" err="1" smtClean="0"/>
              <a:t>internih</a:t>
            </a:r>
            <a:r>
              <a:rPr lang="en-US" dirty="0" smtClean="0"/>
              <a:t> </a:t>
            </a:r>
            <a:r>
              <a:rPr lang="sr-Latn-CS" dirty="0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eksternih</a:t>
            </a:r>
            <a:r>
              <a:rPr lang="en-US" dirty="0" smtClean="0"/>
              <a:t> </a:t>
            </a:r>
            <a:r>
              <a:rPr lang="sr-Latn-CS" dirty="0" smtClean="0"/>
              <a:t>činilaca koji utiču na poslovanje preduzeća</a:t>
            </a:r>
          </a:p>
          <a:p>
            <a:pPr>
              <a:buNone/>
            </a:pPr>
            <a:r>
              <a:rPr lang="sr-Latn-CS" sz="4000" b="1" dirty="0" smtClean="0"/>
              <a:t>S</a:t>
            </a:r>
            <a:r>
              <a:rPr lang="sr-Latn-CS" dirty="0" smtClean="0"/>
              <a:t> – strenghts </a:t>
            </a:r>
            <a:r>
              <a:rPr lang="en-US" dirty="0" smtClean="0"/>
              <a:t>[</a:t>
            </a:r>
            <a:r>
              <a:rPr lang="sr-Latn-CS" dirty="0" smtClean="0"/>
              <a:t>snage</a:t>
            </a:r>
            <a:r>
              <a:rPr lang="en-US" dirty="0" smtClean="0"/>
              <a:t>]</a:t>
            </a:r>
            <a:endParaRPr lang="sr-Latn-CS" dirty="0" smtClean="0"/>
          </a:p>
          <a:p>
            <a:pPr>
              <a:buNone/>
            </a:pPr>
            <a:r>
              <a:rPr lang="sr-Latn-CS" sz="4000" b="1" dirty="0" smtClean="0"/>
              <a:t>W</a:t>
            </a:r>
            <a:r>
              <a:rPr lang="sr-Latn-CS" dirty="0" smtClean="0"/>
              <a:t> – w</a:t>
            </a:r>
            <a:r>
              <a:rPr lang="en-US" dirty="0" smtClean="0"/>
              <a:t>e</a:t>
            </a:r>
            <a:r>
              <a:rPr lang="sr-Latn-CS" dirty="0" smtClean="0"/>
              <a:t>aknesses </a:t>
            </a:r>
            <a:r>
              <a:rPr lang="en-US" dirty="0" smtClean="0"/>
              <a:t>[</a:t>
            </a:r>
            <a:r>
              <a:rPr lang="sr-Latn-CS" dirty="0" smtClean="0"/>
              <a:t>slabosti</a:t>
            </a:r>
            <a:r>
              <a:rPr lang="en-US" dirty="0" smtClean="0"/>
              <a:t>]</a:t>
            </a:r>
            <a:endParaRPr lang="sr-Latn-CS" dirty="0" smtClean="0"/>
          </a:p>
          <a:p>
            <a:pPr>
              <a:buNone/>
            </a:pPr>
            <a:r>
              <a:rPr lang="sr-Latn-CS" sz="4000" b="1" dirty="0" smtClean="0"/>
              <a:t>O</a:t>
            </a:r>
            <a:r>
              <a:rPr lang="sr-Latn-CS" dirty="0" smtClean="0"/>
              <a:t> – opportunities </a:t>
            </a:r>
            <a:r>
              <a:rPr lang="en-US" dirty="0" smtClean="0"/>
              <a:t>[</a:t>
            </a:r>
            <a:r>
              <a:rPr lang="sr-Latn-CS" dirty="0" smtClean="0"/>
              <a:t>šanse</a:t>
            </a:r>
            <a:r>
              <a:rPr lang="en-US" dirty="0" smtClean="0"/>
              <a:t>]</a:t>
            </a:r>
            <a:endParaRPr lang="sr-Latn-CS" dirty="0" smtClean="0"/>
          </a:p>
          <a:p>
            <a:pPr>
              <a:buNone/>
            </a:pPr>
            <a:r>
              <a:rPr lang="sr-Latn-CS" sz="4000" b="1" dirty="0" smtClean="0"/>
              <a:t>T </a:t>
            </a:r>
            <a:r>
              <a:rPr lang="sr-Latn-CS" dirty="0" smtClean="0"/>
              <a:t>– threats </a:t>
            </a:r>
            <a:r>
              <a:rPr lang="en-US" dirty="0" smtClean="0"/>
              <a:t>[</a:t>
            </a:r>
            <a:r>
              <a:rPr lang="sr-Latn-CS" dirty="0" smtClean="0"/>
              <a:t>pretnje</a:t>
            </a:r>
            <a:r>
              <a:rPr lang="en-US" dirty="0" smtClean="0"/>
              <a:t>]</a:t>
            </a:r>
            <a:endParaRPr lang="sr-Latn-CS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pPr algn="l"/>
            <a:r>
              <a:rPr lang="en-US" dirty="0" err="1" smtClean="0"/>
              <a:t>Misija</a:t>
            </a:r>
            <a:r>
              <a:rPr lang="en-US" dirty="0" smtClean="0"/>
              <a:t> - </a:t>
            </a:r>
            <a:r>
              <a:rPr lang="en-US" dirty="0" err="1" smtClean="0"/>
              <a:t>preporuke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72440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85000" lnSpcReduction="20000"/>
          </a:bodyPr>
          <a:lstStyle/>
          <a:p>
            <a:r>
              <a:rPr lang="en-US" dirty="0" err="1" smtClean="0"/>
              <a:t>Izme</a:t>
            </a:r>
            <a:r>
              <a:rPr lang="sr-Latn-CS" dirty="0" smtClean="0"/>
              <a:t>đ</a:t>
            </a:r>
            <a:r>
              <a:rPr lang="en-US" dirty="0" smtClean="0"/>
              <a:t>u </a:t>
            </a:r>
            <a:r>
              <a:rPr lang="en-US" dirty="0" err="1" smtClean="0"/>
              <a:t>slogana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izveštaja</a:t>
            </a:r>
            <a:r>
              <a:rPr lang="en-US" dirty="0" smtClean="0"/>
              <a:t> top </a:t>
            </a:r>
            <a:r>
              <a:rPr lang="en-US" dirty="0" err="1" smtClean="0"/>
              <a:t>menadžmenta</a:t>
            </a:r>
            <a:r>
              <a:rPr lang="sr-Latn-CS" dirty="0" smtClean="0"/>
              <a:t> </a:t>
            </a:r>
          </a:p>
          <a:p>
            <a:r>
              <a:rPr lang="en-US" dirty="0" err="1" smtClean="0"/>
              <a:t>Preporuke</a:t>
            </a:r>
            <a:r>
              <a:rPr lang="en-US" dirty="0" smtClean="0"/>
              <a:t>:</a:t>
            </a:r>
            <a:endParaRPr lang="sr-Latn-CS" dirty="0" smtClean="0"/>
          </a:p>
          <a:p>
            <a:pPr>
              <a:buNone/>
            </a:pPr>
            <a:r>
              <a:rPr lang="en-US" dirty="0" smtClean="0"/>
              <a:t>– </a:t>
            </a:r>
            <a:r>
              <a:rPr lang="en-US" dirty="0" err="1" smtClean="0"/>
              <a:t>Misija</a:t>
            </a:r>
            <a:r>
              <a:rPr lang="en-US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kaže</a:t>
            </a:r>
            <a:r>
              <a:rPr lang="en-US" dirty="0" smtClean="0"/>
              <a:t> </a:t>
            </a:r>
            <a:r>
              <a:rPr lang="en-US" dirty="0" err="1" smtClean="0"/>
              <a:t>ko</a:t>
            </a:r>
            <a:r>
              <a:rPr lang="en-US" dirty="0" smtClean="0"/>
              <a:t> je </a:t>
            </a:r>
            <a:r>
              <a:rPr lang="en-US" dirty="0" err="1" smtClean="0"/>
              <a:t>kompanija</a:t>
            </a:r>
            <a:r>
              <a:rPr lang="en-US" dirty="0" smtClean="0"/>
              <a:t>, </a:t>
            </a:r>
            <a:r>
              <a:rPr lang="en-US" dirty="0" err="1" smtClean="0"/>
              <a:t>šta</a:t>
            </a:r>
            <a:r>
              <a:rPr lang="en-US" dirty="0" smtClean="0"/>
              <a:t> </a:t>
            </a:r>
            <a:r>
              <a:rPr lang="en-US" dirty="0" err="1" smtClean="0"/>
              <a:t>radi</a:t>
            </a:r>
            <a:r>
              <a:rPr lang="en-US" dirty="0" smtClean="0"/>
              <a:t>,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šta</a:t>
            </a:r>
            <a:r>
              <a:rPr lang="en-US" dirty="0" smtClean="0"/>
              <a:t> se </a:t>
            </a:r>
            <a:r>
              <a:rPr lang="en-US" dirty="0" err="1" smtClean="0"/>
              <a:t>zalaže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zašto</a:t>
            </a:r>
            <a:endParaRPr lang="sr-Latn-CS" dirty="0" smtClean="0"/>
          </a:p>
          <a:p>
            <a:pPr>
              <a:buNone/>
            </a:pPr>
            <a:r>
              <a:rPr lang="en-US" dirty="0" smtClean="0"/>
              <a:t>– </a:t>
            </a:r>
            <a:r>
              <a:rPr lang="en-US" dirty="0" err="1" smtClean="0"/>
              <a:t>Efektivna</a:t>
            </a:r>
            <a:r>
              <a:rPr lang="en-US" dirty="0" smtClean="0"/>
              <a:t> </a:t>
            </a:r>
            <a:r>
              <a:rPr lang="en-US" dirty="0" err="1" smtClean="0"/>
              <a:t>misija</a:t>
            </a:r>
            <a:r>
              <a:rPr lang="en-US" dirty="0" smtClean="0"/>
              <a:t> se </a:t>
            </a:r>
            <a:r>
              <a:rPr lang="en-US" dirty="0" err="1" smtClean="0"/>
              <a:t>najbolje</a:t>
            </a:r>
            <a:r>
              <a:rPr lang="en-US" dirty="0" smtClean="0"/>
              <a:t> </a:t>
            </a:r>
            <a:r>
              <a:rPr lang="en-US" dirty="0" err="1" smtClean="0"/>
              <a:t>razvija</a:t>
            </a:r>
            <a:r>
              <a:rPr lang="en-US" dirty="0" smtClean="0"/>
              <a:t> </a:t>
            </a:r>
            <a:r>
              <a:rPr lang="en-US" dirty="0" err="1" smtClean="0"/>
              <a:t>uz</a:t>
            </a:r>
            <a:r>
              <a:rPr lang="en-US" dirty="0" smtClean="0"/>
              <a:t> u</a:t>
            </a:r>
            <a:r>
              <a:rPr lang="sr-Latn-CS" dirty="0" smtClean="0"/>
              <a:t>č</a:t>
            </a:r>
            <a:r>
              <a:rPr lang="en-US" dirty="0" err="1" smtClean="0"/>
              <a:t>eš</a:t>
            </a:r>
            <a:r>
              <a:rPr lang="sr-Latn-CS" dirty="0" smtClean="0"/>
              <a:t>ć</a:t>
            </a:r>
            <a:r>
              <a:rPr lang="en-US" dirty="0" smtClean="0"/>
              <a:t>e </a:t>
            </a:r>
            <a:r>
              <a:rPr lang="en-US" dirty="0" err="1" smtClean="0"/>
              <a:t>svih</a:t>
            </a:r>
            <a:r>
              <a:rPr lang="en-US" dirty="0" smtClean="0"/>
              <a:t> u </a:t>
            </a:r>
            <a:r>
              <a:rPr lang="en-US" dirty="0" err="1" smtClean="0"/>
              <a:t>organizaciji</a:t>
            </a:r>
            <a:endParaRPr lang="sr-Latn-CS" dirty="0" smtClean="0"/>
          </a:p>
          <a:p>
            <a:pPr>
              <a:buNone/>
            </a:pPr>
            <a:r>
              <a:rPr lang="en-US" dirty="0" smtClean="0"/>
              <a:t>– Ne bi </a:t>
            </a:r>
            <a:r>
              <a:rPr lang="en-US" dirty="0" err="1" smtClean="0"/>
              <a:t>trebalo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bude</a:t>
            </a:r>
            <a:r>
              <a:rPr lang="en-US" dirty="0" smtClean="0"/>
              <a:t> </a:t>
            </a:r>
            <a:r>
              <a:rPr lang="en-US" dirty="0" err="1" smtClean="0"/>
              <a:t>duža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3-4 re</a:t>
            </a:r>
            <a:r>
              <a:rPr lang="sr-Latn-CS" dirty="0" smtClean="0"/>
              <a:t>č</a:t>
            </a:r>
            <a:r>
              <a:rPr lang="en-US" dirty="0" err="1" smtClean="0"/>
              <a:t>enice</a:t>
            </a:r>
            <a:endParaRPr lang="sr-Latn-CS" dirty="0" smtClean="0"/>
          </a:p>
          <a:p>
            <a:pPr>
              <a:buNone/>
            </a:pPr>
            <a:r>
              <a:rPr lang="en-US" dirty="0" smtClean="0"/>
              <a:t>–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 err="1" smtClean="0"/>
              <a:t>analizirati</a:t>
            </a:r>
            <a:r>
              <a:rPr lang="en-US" dirty="0" smtClean="0"/>
              <a:t> </a:t>
            </a:r>
            <a:r>
              <a:rPr lang="en-US" dirty="0" err="1" smtClean="0"/>
              <a:t>druge</a:t>
            </a:r>
            <a:r>
              <a:rPr lang="en-US" dirty="0" smtClean="0"/>
              <a:t> </a:t>
            </a:r>
            <a:r>
              <a:rPr lang="en-US" dirty="0" err="1" smtClean="0"/>
              <a:t>misije</a:t>
            </a:r>
            <a:r>
              <a:rPr lang="en-US" dirty="0" smtClean="0"/>
              <a:t>, </a:t>
            </a:r>
            <a:r>
              <a:rPr lang="en-US" dirty="0" err="1" smtClean="0"/>
              <a:t>ali</a:t>
            </a:r>
            <a:r>
              <a:rPr lang="en-US" dirty="0" smtClean="0"/>
              <a:t> ne </a:t>
            </a:r>
            <a:r>
              <a:rPr lang="en-US" dirty="0" err="1" smtClean="0"/>
              <a:t>kopirati</a:t>
            </a:r>
            <a:r>
              <a:rPr lang="en-US" dirty="0" smtClean="0"/>
              <a:t> </a:t>
            </a:r>
            <a:r>
              <a:rPr lang="en-US" dirty="0" err="1" smtClean="0"/>
              <a:t>ih</a:t>
            </a:r>
            <a:endParaRPr lang="sr-Latn-CS" dirty="0" smtClean="0"/>
          </a:p>
          <a:p>
            <a:pPr>
              <a:buNone/>
            </a:pPr>
            <a:r>
              <a:rPr lang="en-US" dirty="0" smtClean="0"/>
              <a:t>– Ne </a:t>
            </a:r>
            <a:r>
              <a:rPr lang="en-US" dirty="0" err="1" smtClean="0"/>
              <a:t>isticati</a:t>
            </a:r>
            <a:r>
              <a:rPr lang="en-US" dirty="0" smtClean="0"/>
              <a:t> </a:t>
            </a:r>
            <a:r>
              <a:rPr lang="en-US" dirty="0" err="1" smtClean="0"/>
              <a:t>kako</a:t>
            </a:r>
            <a:r>
              <a:rPr lang="en-US" dirty="0" smtClean="0"/>
              <a:t> je </a:t>
            </a:r>
            <a:r>
              <a:rPr lang="en-US" dirty="0" err="1" smtClean="0"/>
              <a:t>kompanija</a:t>
            </a:r>
            <a:r>
              <a:rPr lang="en-US" dirty="0" smtClean="0"/>
              <a:t> </a:t>
            </a:r>
            <a:r>
              <a:rPr lang="en-US" dirty="0" err="1" smtClean="0"/>
              <a:t>sjajna</a:t>
            </a:r>
            <a:r>
              <a:rPr lang="en-US" dirty="0" smtClean="0"/>
              <a:t>, </a:t>
            </a:r>
            <a:r>
              <a:rPr lang="en-US" dirty="0" err="1" smtClean="0"/>
              <a:t>kako</a:t>
            </a:r>
            <a:r>
              <a:rPr lang="en-US" dirty="0" smtClean="0"/>
              <a:t> </a:t>
            </a:r>
            <a:r>
              <a:rPr lang="en-US" dirty="0" err="1" smtClean="0"/>
              <a:t>pruža</a:t>
            </a:r>
            <a:r>
              <a:rPr lang="en-US" dirty="0" smtClean="0"/>
              <a:t> </a:t>
            </a:r>
            <a:r>
              <a:rPr lang="en-US" dirty="0" err="1" smtClean="0"/>
              <a:t>dobre</a:t>
            </a:r>
            <a:r>
              <a:rPr lang="en-US" dirty="0" smtClean="0"/>
              <a:t> </a:t>
            </a:r>
            <a:r>
              <a:rPr lang="en-US" dirty="0" err="1" smtClean="0"/>
              <a:t>usluge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pravi</a:t>
            </a:r>
            <a:r>
              <a:rPr lang="en-US" dirty="0" smtClean="0"/>
              <a:t> </a:t>
            </a:r>
            <a:r>
              <a:rPr lang="en-US" dirty="0" err="1" smtClean="0"/>
              <a:t>dobre</a:t>
            </a:r>
            <a:r>
              <a:rPr lang="en-US" dirty="0" smtClean="0"/>
              <a:t> </a:t>
            </a:r>
            <a:r>
              <a:rPr lang="en-US" dirty="0" err="1" smtClean="0"/>
              <a:t>proizvode</a:t>
            </a:r>
            <a:endParaRPr lang="sr-Latn-CS" dirty="0" smtClean="0"/>
          </a:p>
          <a:p>
            <a:pPr>
              <a:buNone/>
            </a:pPr>
            <a:r>
              <a:rPr lang="en-US" dirty="0" smtClean="0"/>
              <a:t>– </a:t>
            </a:r>
            <a:r>
              <a:rPr lang="en-US" dirty="0" err="1" smtClean="0"/>
              <a:t>Morate</a:t>
            </a:r>
            <a:r>
              <a:rPr lang="en-US" dirty="0" smtClean="0"/>
              <a:t> </a:t>
            </a:r>
            <a:r>
              <a:rPr lang="en-US" dirty="0" err="1" smtClean="0"/>
              <a:t>verovati</a:t>
            </a:r>
            <a:r>
              <a:rPr lang="en-US" dirty="0" smtClean="0"/>
              <a:t> u </a:t>
            </a:r>
            <a:r>
              <a:rPr lang="en-US" dirty="0" err="1" smtClean="0"/>
              <a:t>svoju</a:t>
            </a:r>
            <a:r>
              <a:rPr lang="en-US" dirty="0" smtClean="0"/>
              <a:t> </a:t>
            </a:r>
            <a:r>
              <a:rPr lang="en-US" dirty="0" err="1" smtClean="0"/>
              <a:t>misiju</a:t>
            </a:r>
            <a:r>
              <a:rPr lang="en-US" dirty="0" smtClean="0"/>
              <a:t>. </a:t>
            </a:r>
            <a:r>
              <a:rPr lang="en-US" dirty="0" err="1" smtClean="0"/>
              <a:t>Ukoliko</a:t>
            </a:r>
            <a:r>
              <a:rPr lang="en-US" dirty="0" smtClean="0"/>
              <a:t> ne </a:t>
            </a:r>
            <a:r>
              <a:rPr lang="en-US" dirty="0" err="1" smtClean="0"/>
              <a:t>verujete</a:t>
            </a:r>
            <a:r>
              <a:rPr lang="en-US" dirty="0" smtClean="0"/>
              <a:t>, </a:t>
            </a:r>
            <a:r>
              <a:rPr lang="en-US" dirty="0" err="1" smtClean="0"/>
              <a:t>ona</a:t>
            </a:r>
            <a:r>
              <a:rPr lang="en-US" dirty="0" smtClean="0"/>
              <a:t> je </a:t>
            </a:r>
            <a:r>
              <a:rPr lang="en-US" dirty="0" err="1" smtClean="0"/>
              <a:t>laž</a:t>
            </a:r>
            <a:r>
              <a:rPr lang="en-US" dirty="0" smtClean="0"/>
              <a:t>, a </a:t>
            </a:r>
            <a:r>
              <a:rPr lang="en-US" dirty="0" err="1" smtClean="0"/>
              <a:t>klijenti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kupci</a:t>
            </a:r>
            <a:r>
              <a:rPr lang="en-US" dirty="0" smtClean="0"/>
              <a:t> to </a:t>
            </a:r>
            <a:r>
              <a:rPr lang="en-US" dirty="0" err="1" smtClean="0"/>
              <a:t>brzo</a:t>
            </a:r>
            <a:r>
              <a:rPr lang="en-US" dirty="0" smtClean="0"/>
              <a:t> </a:t>
            </a:r>
            <a:r>
              <a:rPr lang="en-US" dirty="0" err="1" smtClean="0"/>
              <a:t>shvate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pPr algn="l"/>
            <a:r>
              <a:rPr lang="sr-Latn-CS" dirty="0" err="1" smtClean="0"/>
              <a:t>F</a:t>
            </a:r>
            <a:r>
              <a:rPr lang="en-US" dirty="0" err="1" smtClean="0"/>
              <a:t>ormulisanje</a:t>
            </a:r>
            <a:r>
              <a:rPr lang="en-US" dirty="0" smtClean="0"/>
              <a:t> </a:t>
            </a:r>
            <a:r>
              <a:rPr lang="en-US" dirty="0" err="1" smtClean="0"/>
              <a:t>misije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vizije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r>
              <a:rPr lang="en-US" dirty="0" smtClean="0"/>
              <a:t>Ernest </a:t>
            </a:r>
            <a:r>
              <a:rPr lang="en-US" dirty="0" err="1" smtClean="0"/>
              <a:t>Shackleton</a:t>
            </a:r>
            <a:r>
              <a:rPr lang="en-US" dirty="0" smtClean="0"/>
              <a:t> je </a:t>
            </a:r>
            <a:r>
              <a:rPr lang="en-US" dirty="0" err="1" smtClean="0"/>
              <a:t>dao</a:t>
            </a:r>
            <a:r>
              <a:rPr lang="en-US" dirty="0" smtClean="0"/>
              <a:t> </a:t>
            </a:r>
            <a:r>
              <a:rPr lang="en-US" dirty="0" err="1" smtClean="0"/>
              <a:t>sledei</a:t>
            </a:r>
            <a:r>
              <a:rPr lang="en-US" dirty="0" smtClean="0"/>
              <a:t> </a:t>
            </a:r>
            <a:r>
              <a:rPr lang="en-US" dirty="0" err="1" smtClean="0"/>
              <a:t>oglas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ljudstvo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svoju</a:t>
            </a:r>
            <a:r>
              <a:rPr lang="en-US" dirty="0" smtClean="0"/>
              <a:t> </a:t>
            </a:r>
            <a:r>
              <a:rPr lang="en-US" dirty="0" err="1" smtClean="0"/>
              <a:t>ekspediciju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južni</a:t>
            </a:r>
            <a:r>
              <a:rPr lang="en-US" dirty="0" smtClean="0"/>
              <a:t> </a:t>
            </a:r>
            <a:r>
              <a:rPr lang="en-US" dirty="0" err="1" smtClean="0"/>
              <a:t>pol</a:t>
            </a:r>
            <a:r>
              <a:rPr lang="en-US" dirty="0" smtClean="0"/>
              <a:t> 1912: "Men wanted for hazardous journey. Small wages, bitter cold, long months of complete darkness, constant danger, safe return doubtful. </a:t>
            </a:r>
            <a:r>
              <a:rPr lang="en-US" dirty="0" err="1" smtClean="0"/>
              <a:t>Honour</a:t>
            </a:r>
            <a:r>
              <a:rPr lang="en-US" dirty="0" smtClean="0"/>
              <a:t> and recognition in case of success.“ </a:t>
            </a:r>
            <a:endParaRPr lang="sr-Latn-CS" dirty="0" smtClean="0"/>
          </a:p>
          <a:p>
            <a:r>
              <a:rPr lang="en-US" dirty="0" smtClean="0"/>
              <a:t>Danas bi </a:t>
            </a:r>
            <a:r>
              <a:rPr lang="en-US" dirty="0" err="1" smtClean="0"/>
              <a:t>oglas</a:t>
            </a:r>
            <a:r>
              <a:rPr lang="en-US" dirty="0" smtClean="0"/>
              <a:t> </a:t>
            </a:r>
            <a:r>
              <a:rPr lang="en-US" dirty="0" err="1" smtClean="0"/>
              <a:t>glasio</a:t>
            </a:r>
            <a:r>
              <a:rPr lang="en-US" dirty="0" smtClean="0"/>
              <a:t>: "Members wanted for adventure trek. Low cost, cool sights, lots fun nights, thrills galore, insurance available. Get your picture in Outdoor magazine."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pPr algn="l"/>
            <a:r>
              <a:rPr lang="en-US" dirty="0" err="1" smtClean="0"/>
              <a:t>Misija</a:t>
            </a:r>
            <a:r>
              <a:rPr lang="en-US" dirty="0" smtClean="0"/>
              <a:t> - </a:t>
            </a:r>
            <a:r>
              <a:rPr lang="en-US" dirty="0" err="1" smtClean="0"/>
              <a:t>primeri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r>
              <a:rPr lang="en-US" dirty="0" smtClean="0"/>
              <a:t>IKEA – </a:t>
            </a:r>
            <a:r>
              <a:rPr lang="en-US" dirty="0" err="1" smtClean="0"/>
              <a:t>stvoriti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sr-Latn-CS" dirty="0" smtClean="0"/>
              <a:t>ć</a:t>
            </a:r>
            <a:r>
              <a:rPr lang="en-US" dirty="0" err="1" smtClean="0"/>
              <a:t>inu</a:t>
            </a:r>
            <a:r>
              <a:rPr lang="en-US" dirty="0" smtClean="0"/>
              <a:t> </a:t>
            </a:r>
            <a:r>
              <a:rPr lang="en-US" dirty="0" err="1" smtClean="0"/>
              <a:t>ljudi</a:t>
            </a:r>
            <a:r>
              <a:rPr lang="en-US" dirty="0" smtClean="0"/>
              <a:t> </a:t>
            </a:r>
            <a:r>
              <a:rPr lang="en-US" dirty="0" err="1" smtClean="0"/>
              <a:t>bolju</a:t>
            </a:r>
            <a:r>
              <a:rPr lang="en-US" dirty="0" smtClean="0"/>
              <a:t> </a:t>
            </a:r>
            <a:r>
              <a:rPr lang="en-US" dirty="0" err="1" smtClean="0"/>
              <a:t>svakodnevicu</a:t>
            </a:r>
            <a:r>
              <a:rPr lang="en-US" dirty="0" smtClean="0"/>
              <a:t> </a:t>
            </a:r>
            <a:endParaRPr lang="sr-Latn-CS" dirty="0" smtClean="0"/>
          </a:p>
          <a:p>
            <a:r>
              <a:rPr lang="en-US" dirty="0" smtClean="0"/>
              <a:t>BAMBI – </a:t>
            </a:r>
            <a:r>
              <a:rPr lang="en-US" dirty="0" err="1" smtClean="0"/>
              <a:t>koncern</a:t>
            </a:r>
            <a:r>
              <a:rPr lang="en-US" dirty="0" smtClean="0"/>
              <a:t> </a:t>
            </a:r>
            <a:r>
              <a:rPr lang="en-US" dirty="0" err="1" smtClean="0"/>
              <a:t>zdrave</a:t>
            </a:r>
            <a:r>
              <a:rPr lang="en-US" dirty="0" smtClean="0"/>
              <a:t> </a:t>
            </a:r>
            <a:r>
              <a:rPr lang="en-US" dirty="0" err="1" smtClean="0"/>
              <a:t>hrane</a:t>
            </a:r>
            <a:r>
              <a:rPr lang="en-US" dirty="0" smtClean="0"/>
              <a:t> </a:t>
            </a:r>
            <a:r>
              <a:rPr lang="en-US" dirty="0" err="1" smtClean="0"/>
              <a:t>postoji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bi </a:t>
            </a:r>
            <a:r>
              <a:rPr lang="en-US" dirty="0" err="1" smtClean="0"/>
              <a:t>svim</a:t>
            </a:r>
            <a:r>
              <a:rPr lang="en-US" dirty="0" smtClean="0"/>
              <a:t> </a:t>
            </a:r>
            <a:r>
              <a:rPr lang="en-US" dirty="0" err="1" smtClean="0"/>
              <a:t>potroša</a:t>
            </a:r>
            <a:r>
              <a:rPr lang="sr-Latn-CS" dirty="0" smtClean="0"/>
              <a:t>č</a:t>
            </a:r>
            <a:r>
              <a:rPr lang="en-US" dirty="0" err="1" smtClean="0"/>
              <a:t>ima</a:t>
            </a:r>
            <a:r>
              <a:rPr lang="en-US" dirty="0" smtClean="0"/>
              <a:t> </a:t>
            </a:r>
            <a:r>
              <a:rPr lang="en-US" dirty="0" err="1" smtClean="0"/>
              <a:t>pružao</a:t>
            </a:r>
            <a:r>
              <a:rPr lang="en-US" dirty="0" smtClean="0"/>
              <a:t> </a:t>
            </a:r>
            <a:r>
              <a:rPr lang="en-US" dirty="0" err="1" smtClean="0"/>
              <a:t>kvalitetne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nadasve</a:t>
            </a:r>
            <a:r>
              <a:rPr lang="en-US" dirty="0" smtClean="0"/>
              <a:t> </a:t>
            </a:r>
            <a:r>
              <a:rPr lang="en-US" dirty="0" err="1" smtClean="0"/>
              <a:t>zdrave</a:t>
            </a:r>
            <a:r>
              <a:rPr lang="en-US" dirty="0" smtClean="0"/>
              <a:t> </a:t>
            </a:r>
            <a:r>
              <a:rPr lang="en-US" dirty="0" err="1" smtClean="0"/>
              <a:t>proizvode</a:t>
            </a:r>
            <a:r>
              <a:rPr lang="en-US" dirty="0" smtClean="0"/>
              <a:t> </a:t>
            </a:r>
            <a:r>
              <a:rPr lang="en-US" dirty="0" err="1" smtClean="0"/>
              <a:t>daju</a:t>
            </a:r>
            <a:r>
              <a:rPr lang="sr-Latn-CS" dirty="0" smtClean="0"/>
              <a:t>ć</a:t>
            </a:r>
            <a:r>
              <a:rPr lang="en-US" dirty="0" err="1" smtClean="0"/>
              <a:t>i</a:t>
            </a:r>
            <a:r>
              <a:rPr lang="en-US" dirty="0" smtClean="0"/>
              <a:t> time </a:t>
            </a:r>
            <a:r>
              <a:rPr lang="en-US" dirty="0" err="1" smtClean="0"/>
              <a:t>svojevrstan</a:t>
            </a:r>
            <a:r>
              <a:rPr lang="en-US" dirty="0" smtClean="0"/>
              <a:t> </a:t>
            </a:r>
            <a:r>
              <a:rPr lang="en-US" dirty="0" err="1" smtClean="0"/>
              <a:t>doprinos</a:t>
            </a:r>
            <a:r>
              <a:rPr lang="en-US" dirty="0" smtClean="0"/>
              <a:t> </a:t>
            </a:r>
            <a:r>
              <a:rPr lang="en-US" dirty="0" err="1" smtClean="0"/>
              <a:t>sveukupnom</a:t>
            </a:r>
            <a:r>
              <a:rPr lang="en-US" dirty="0" smtClean="0"/>
              <a:t> </a:t>
            </a:r>
            <a:r>
              <a:rPr lang="en-US" dirty="0" err="1" smtClean="0"/>
              <a:t>razvoju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 </a:t>
            </a:r>
            <a:endParaRPr lang="sr-Latn-CS" dirty="0" smtClean="0"/>
          </a:p>
          <a:p>
            <a:r>
              <a:rPr lang="en-US" dirty="0" smtClean="0"/>
              <a:t>Microsoft –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omogu</a:t>
            </a:r>
            <a:r>
              <a:rPr lang="sr-Latn-CS" dirty="0" smtClean="0"/>
              <a:t>ć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pojedincima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preduze</a:t>
            </a:r>
            <a:r>
              <a:rPr lang="sr-Latn-CS" dirty="0" smtClean="0"/>
              <a:t>ć</a:t>
            </a:r>
            <a:r>
              <a:rPr lang="en-US" dirty="0" err="1" smtClean="0"/>
              <a:t>ima</a:t>
            </a:r>
            <a:r>
              <a:rPr lang="en-US" dirty="0" smtClean="0"/>
              <a:t> </a:t>
            </a:r>
            <a:r>
              <a:rPr lang="en-US" dirty="0" err="1" smtClean="0"/>
              <a:t>celog</a:t>
            </a:r>
            <a:r>
              <a:rPr lang="en-US" dirty="0" smtClean="0"/>
              <a:t> </a:t>
            </a:r>
            <a:r>
              <a:rPr lang="en-US" dirty="0" err="1" smtClean="0"/>
              <a:t>sveta</a:t>
            </a:r>
            <a:r>
              <a:rPr lang="en-US" dirty="0" smtClean="0"/>
              <a:t> </a:t>
            </a:r>
            <a:r>
              <a:rPr lang="sr-Latn-CS" dirty="0" smtClean="0"/>
              <a:t>da </a:t>
            </a:r>
            <a:r>
              <a:rPr lang="en-US" dirty="0" err="1" smtClean="0"/>
              <a:t>ostvare</a:t>
            </a:r>
            <a:r>
              <a:rPr lang="en-US" dirty="0" smtClean="0"/>
              <a:t> </a:t>
            </a:r>
            <a:r>
              <a:rPr lang="en-US" dirty="0" err="1" smtClean="0"/>
              <a:t>svoje</a:t>
            </a:r>
            <a:r>
              <a:rPr lang="en-US" dirty="0" smtClean="0"/>
              <a:t> </a:t>
            </a:r>
            <a:r>
              <a:rPr lang="en-US" dirty="0" err="1" smtClean="0"/>
              <a:t>pune</a:t>
            </a:r>
            <a:r>
              <a:rPr lang="en-US" dirty="0" smtClean="0"/>
              <a:t> </a:t>
            </a:r>
            <a:r>
              <a:rPr lang="en-US" dirty="0" err="1" smtClean="0"/>
              <a:t>potencijale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pPr algn="l"/>
            <a:r>
              <a:rPr lang="en-US" dirty="0" err="1" smtClean="0"/>
              <a:t>Misija</a:t>
            </a:r>
            <a:r>
              <a:rPr lang="en-US" dirty="0" smtClean="0"/>
              <a:t> - </a:t>
            </a:r>
            <a:r>
              <a:rPr lang="en-US" dirty="0" err="1" smtClean="0"/>
              <a:t>primeri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85000" lnSpcReduction="20000"/>
          </a:bodyPr>
          <a:lstStyle/>
          <a:p>
            <a:r>
              <a:rPr lang="en-US" dirty="0" smtClean="0"/>
              <a:t>PEPSI – </a:t>
            </a:r>
            <a:r>
              <a:rPr lang="en-US" dirty="0" err="1" smtClean="0"/>
              <a:t>pobediti</a:t>
            </a:r>
            <a:r>
              <a:rPr lang="en-US" dirty="0" smtClean="0"/>
              <a:t> </a:t>
            </a:r>
            <a:r>
              <a:rPr lang="en-US" dirty="0" err="1" smtClean="0"/>
              <a:t>Koka-kolu</a:t>
            </a:r>
            <a:r>
              <a:rPr lang="en-US" dirty="0" smtClean="0"/>
              <a:t> </a:t>
            </a:r>
            <a:endParaRPr lang="sr-Latn-CS" dirty="0" smtClean="0"/>
          </a:p>
          <a:p>
            <a:r>
              <a:rPr lang="en-US" dirty="0" smtClean="0"/>
              <a:t>NIKE – </a:t>
            </a:r>
            <a:r>
              <a:rPr lang="en-US" dirty="0" err="1" smtClean="0"/>
              <a:t>smrviti</a:t>
            </a:r>
            <a:r>
              <a:rPr lang="en-US" dirty="0" smtClean="0"/>
              <a:t> Reebok </a:t>
            </a:r>
            <a:endParaRPr lang="sr-Latn-CS" dirty="0" smtClean="0"/>
          </a:p>
          <a:p>
            <a:r>
              <a:rPr lang="en-US" dirty="0" smtClean="0"/>
              <a:t>WAL-MART – </a:t>
            </a:r>
            <a:r>
              <a:rPr lang="en-US" dirty="0" err="1" smtClean="0"/>
              <a:t>Postati</a:t>
            </a:r>
            <a:r>
              <a:rPr lang="en-US" dirty="0" smtClean="0"/>
              <a:t> </a:t>
            </a:r>
            <a:r>
              <a:rPr lang="en-US" dirty="0" err="1" smtClean="0"/>
              <a:t>kompanija</a:t>
            </a:r>
            <a:r>
              <a:rPr lang="en-US" dirty="0" smtClean="0"/>
              <a:t> </a:t>
            </a:r>
            <a:r>
              <a:rPr lang="en-US" dirty="0" err="1" smtClean="0"/>
              <a:t>koja</a:t>
            </a:r>
            <a:r>
              <a:rPr lang="en-US" dirty="0" smtClean="0"/>
              <a:t> </a:t>
            </a:r>
            <a:r>
              <a:rPr lang="en-US" dirty="0" err="1" smtClean="0"/>
              <a:t>vredi</a:t>
            </a:r>
            <a:r>
              <a:rPr lang="en-US" dirty="0" smtClean="0"/>
              <a:t> bar 125 </a:t>
            </a:r>
            <a:r>
              <a:rPr lang="en-US" dirty="0" err="1" smtClean="0"/>
              <a:t>milijardi</a:t>
            </a:r>
            <a:r>
              <a:rPr lang="en-US" dirty="0" smtClean="0"/>
              <a:t> $ do 2000 </a:t>
            </a:r>
            <a:endParaRPr lang="sr-Latn-CS" dirty="0" smtClean="0"/>
          </a:p>
          <a:p>
            <a:r>
              <a:rPr lang="en-US" dirty="0" smtClean="0"/>
              <a:t>WALT DISNEY </a:t>
            </a:r>
            <a:endParaRPr lang="sr-Latn-CS" dirty="0" smtClean="0"/>
          </a:p>
          <a:p>
            <a:pPr>
              <a:buFontTx/>
              <a:buChar char="-"/>
            </a:pPr>
            <a:r>
              <a:rPr lang="en-US" dirty="0" err="1" smtClean="0"/>
              <a:t>Usre</a:t>
            </a:r>
            <a:r>
              <a:rPr lang="sr-Latn-CS" dirty="0" smtClean="0"/>
              <a:t>ć</a:t>
            </a:r>
            <a:r>
              <a:rPr lang="en-US" dirty="0" err="1" smtClean="0"/>
              <a:t>iti</a:t>
            </a:r>
            <a:r>
              <a:rPr lang="en-US" dirty="0" smtClean="0"/>
              <a:t> </a:t>
            </a:r>
            <a:r>
              <a:rPr lang="en-US" dirty="0" err="1" smtClean="0"/>
              <a:t>ljude</a:t>
            </a:r>
            <a:endParaRPr lang="sr-Latn-CS" dirty="0" smtClean="0"/>
          </a:p>
          <a:p>
            <a:pPr>
              <a:buFontTx/>
              <a:buChar char="-"/>
            </a:pPr>
            <a:r>
              <a:rPr lang="en-US" dirty="0" err="1" smtClean="0"/>
              <a:t>Bez</a:t>
            </a:r>
            <a:r>
              <a:rPr lang="en-US" dirty="0" smtClean="0"/>
              <a:t> </a:t>
            </a:r>
            <a:r>
              <a:rPr lang="en-US" dirty="0" err="1" smtClean="0"/>
              <a:t>cinizma</a:t>
            </a:r>
            <a:endParaRPr lang="sr-Latn-CS" dirty="0" smtClean="0"/>
          </a:p>
          <a:p>
            <a:pPr>
              <a:buFontTx/>
              <a:buChar char="-"/>
            </a:pPr>
            <a:r>
              <a:rPr lang="en-US" dirty="0" err="1" smtClean="0"/>
              <a:t>Negovanje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objavljivanje</a:t>
            </a:r>
            <a:r>
              <a:rPr lang="en-US" dirty="0" smtClean="0"/>
              <a:t> “</a:t>
            </a:r>
            <a:r>
              <a:rPr lang="en-US" dirty="0" err="1" smtClean="0"/>
              <a:t>opštih</a:t>
            </a:r>
            <a:r>
              <a:rPr lang="en-US" dirty="0" smtClean="0"/>
              <a:t> </a:t>
            </a:r>
            <a:r>
              <a:rPr lang="en-US" dirty="0" err="1" smtClean="0"/>
              <a:t>ameri</a:t>
            </a:r>
            <a:r>
              <a:rPr lang="sr-Latn-CS" dirty="0" smtClean="0"/>
              <a:t>č</a:t>
            </a:r>
            <a:r>
              <a:rPr lang="en-US" dirty="0" err="1" smtClean="0"/>
              <a:t>kih</a:t>
            </a:r>
            <a:r>
              <a:rPr lang="en-US" dirty="0" smtClean="0"/>
              <a:t> </a:t>
            </a:r>
            <a:r>
              <a:rPr lang="en-US" dirty="0" err="1" smtClean="0"/>
              <a:t>vrednosti</a:t>
            </a:r>
            <a:r>
              <a:rPr lang="en-US" dirty="0" smtClean="0"/>
              <a:t>” </a:t>
            </a:r>
            <a:endParaRPr lang="sr-Latn-CS" dirty="0" smtClean="0"/>
          </a:p>
          <a:p>
            <a:pPr>
              <a:buFontTx/>
              <a:buChar char="-"/>
            </a:pPr>
            <a:r>
              <a:rPr lang="en-US" dirty="0" err="1" smtClean="0"/>
              <a:t>Kreativnost</a:t>
            </a:r>
            <a:r>
              <a:rPr lang="en-US" dirty="0" smtClean="0"/>
              <a:t>, </a:t>
            </a:r>
            <a:r>
              <a:rPr lang="en-US" dirty="0" err="1" smtClean="0"/>
              <a:t>snovi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mašta</a:t>
            </a:r>
            <a:endParaRPr lang="sr-Latn-CS" dirty="0" smtClean="0"/>
          </a:p>
          <a:p>
            <a:pPr>
              <a:buFontTx/>
              <a:buChar char="-"/>
            </a:pPr>
            <a:r>
              <a:rPr lang="en-US" dirty="0" err="1" smtClean="0"/>
              <a:t>Fanati</a:t>
            </a:r>
            <a:r>
              <a:rPr lang="sr-Latn-CS" dirty="0" smtClean="0"/>
              <a:t>č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pažnja</a:t>
            </a:r>
            <a:r>
              <a:rPr lang="en-US" dirty="0" smtClean="0"/>
              <a:t> </a:t>
            </a:r>
            <a:r>
              <a:rPr lang="en-US" dirty="0" err="1" smtClean="0"/>
              <a:t>obra</a:t>
            </a:r>
            <a:r>
              <a:rPr lang="sr-Latn-CS" dirty="0" smtClean="0"/>
              <a:t>ć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konzistenciju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detalje</a:t>
            </a:r>
            <a:endParaRPr lang="sr-Latn-CS" dirty="0" smtClean="0"/>
          </a:p>
          <a:p>
            <a:pPr>
              <a:buFontTx/>
              <a:buChar char="-"/>
            </a:pPr>
            <a:r>
              <a:rPr lang="en-US" dirty="0" smtClean="0"/>
              <a:t>O</a:t>
            </a:r>
            <a:r>
              <a:rPr lang="sr-Latn-CS" dirty="0" smtClean="0"/>
              <a:t>č</a:t>
            </a:r>
            <a:r>
              <a:rPr lang="en-US" dirty="0" err="1" smtClean="0"/>
              <a:t>uvanje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kontrola</a:t>
            </a:r>
            <a:r>
              <a:rPr lang="en-US" dirty="0" smtClean="0"/>
              <a:t> “</a:t>
            </a:r>
            <a:r>
              <a:rPr lang="en-US" dirty="0" err="1" smtClean="0"/>
              <a:t>Dizni</a:t>
            </a:r>
            <a:r>
              <a:rPr lang="en-US" dirty="0" smtClean="0"/>
              <a:t> </a:t>
            </a:r>
            <a:r>
              <a:rPr lang="en-US" dirty="0" err="1" smtClean="0"/>
              <a:t>magije</a:t>
            </a:r>
            <a:r>
              <a:rPr lang="en-US" dirty="0" smtClean="0"/>
              <a:t>”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pPr algn="l"/>
            <a:r>
              <a:rPr lang="en-US" dirty="0" err="1" smtClean="0"/>
              <a:t>Misija</a:t>
            </a:r>
            <a:r>
              <a:rPr lang="en-US" dirty="0" smtClean="0"/>
              <a:t> - </a:t>
            </a:r>
            <a:r>
              <a:rPr lang="en-US" dirty="0" err="1" smtClean="0"/>
              <a:t>primeri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r>
              <a:rPr lang="en-US" dirty="0" smtClean="0"/>
              <a:t>DELTA OSIGURANJE: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svojim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sr-Latn-CS" dirty="0" smtClean="0"/>
              <a:t>č</a:t>
            </a:r>
            <a:r>
              <a:rPr lang="en-US" dirty="0" err="1" smtClean="0"/>
              <a:t>inom</a:t>
            </a:r>
            <a:r>
              <a:rPr lang="en-US" dirty="0" smtClean="0"/>
              <a:t> </a:t>
            </a:r>
            <a:r>
              <a:rPr lang="en-US" dirty="0" err="1" smtClean="0"/>
              <a:t>poslovanja</a:t>
            </a:r>
            <a:r>
              <a:rPr lang="en-US" dirty="0" smtClean="0"/>
              <a:t> </a:t>
            </a:r>
            <a:r>
              <a:rPr lang="en-US" dirty="0" err="1" smtClean="0"/>
              <a:t>omogu</a:t>
            </a:r>
            <a:r>
              <a:rPr lang="sr-Latn-CS" dirty="0" smtClean="0"/>
              <a:t>ć</a:t>
            </a:r>
            <a:r>
              <a:rPr lang="en-US" dirty="0" err="1" smtClean="0"/>
              <a:t>i</a:t>
            </a:r>
            <a:r>
              <a:rPr lang="en-US" dirty="0" smtClean="0"/>
              <a:t> (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tržistu</a:t>
            </a:r>
            <a:r>
              <a:rPr lang="en-US" dirty="0" smtClean="0"/>
              <a:t>) </a:t>
            </a:r>
            <a:r>
              <a:rPr lang="en-US" dirty="0" err="1" smtClean="0"/>
              <a:t>pouzdanost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sigurnost</a:t>
            </a:r>
            <a:r>
              <a:rPr lang="en-US" dirty="0" smtClean="0"/>
              <a:t> u </a:t>
            </a:r>
            <a:r>
              <a:rPr lang="en-US" dirty="0" err="1" smtClean="0"/>
              <a:t>izboru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odlu</a:t>
            </a:r>
            <a:r>
              <a:rPr lang="sr-Latn-CS" dirty="0" smtClean="0"/>
              <a:t>č</a:t>
            </a:r>
            <a:r>
              <a:rPr lang="en-US" dirty="0" err="1" smtClean="0"/>
              <a:t>ivanju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pravu</a:t>
            </a:r>
            <a:r>
              <a:rPr lang="en-US" dirty="0" smtClean="0"/>
              <a:t> </a:t>
            </a:r>
            <a:r>
              <a:rPr lang="en-US" dirty="0" err="1" smtClean="0"/>
              <a:t>finansijsku</a:t>
            </a:r>
            <a:r>
              <a:rPr lang="en-US" dirty="0" smtClean="0"/>
              <a:t> </a:t>
            </a:r>
            <a:r>
              <a:rPr lang="en-US" dirty="0" err="1" smtClean="0"/>
              <a:t>zaštitu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posledica</a:t>
            </a:r>
            <a:r>
              <a:rPr lang="en-US" dirty="0" smtClean="0"/>
              <a:t> </a:t>
            </a:r>
            <a:r>
              <a:rPr lang="en-US" dirty="0" err="1" smtClean="0"/>
              <a:t>nepredvi</a:t>
            </a:r>
            <a:r>
              <a:rPr lang="sr-Latn-CS" dirty="0" smtClean="0"/>
              <a:t>đ</a:t>
            </a:r>
            <a:r>
              <a:rPr lang="en-US" dirty="0" err="1" smtClean="0"/>
              <a:t>enih</a:t>
            </a:r>
            <a:r>
              <a:rPr lang="en-US" dirty="0" smtClean="0"/>
              <a:t> </a:t>
            </a:r>
            <a:r>
              <a:rPr lang="en-US" dirty="0" err="1" smtClean="0"/>
              <a:t>doga</a:t>
            </a:r>
            <a:r>
              <a:rPr lang="sr-Latn-CS" dirty="0" smtClean="0"/>
              <a:t>đ</a:t>
            </a:r>
            <a:r>
              <a:rPr lang="en-US" dirty="0" err="1" smtClean="0"/>
              <a:t>aja</a:t>
            </a:r>
            <a:r>
              <a:rPr lang="en-US" dirty="0" smtClean="0"/>
              <a:t> u </a:t>
            </a:r>
            <a:r>
              <a:rPr lang="en-US" dirty="0" err="1" smtClean="0"/>
              <a:t>poslovanju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životu</a:t>
            </a:r>
            <a:r>
              <a:rPr lang="en-US" dirty="0" smtClean="0"/>
              <a:t> </a:t>
            </a:r>
            <a:r>
              <a:rPr lang="en-US" dirty="0" err="1" smtClean="0"/>
              <a:t>svojih</a:t>
            </a:r>
            <a:r>
              <a:rPr lang="en-US" dirty="0" smtClean="0"/>
              <a:t> </a:t>
            </a:r>
            <a:r>
              <a:rPr lang="en-US" dirty="0" err="1" smtClean="0"/>
              <a:t>osiguranika</a:t>
            </a:r>
            <a:r>
              <a:rPr lang="en-US" dirty="0" smtClean="0"/>
              <a:t>. Delta </a:t>
            </a:r>
            <a:r>
              <a:rPr lang="en-US" dirty="0" err="1" smtClean="0"/>
              <a:t>Osiguranje</a:t>
            </a:r>
            <a:r>
              <a:rPr lang="en-US" dirty="0" smtClean="0"/>
              <a:t> je </a:t>
            </a:r>
            <a:r>
              <a:rPr lang="en-US" dirty="0" err="1" smtClean="0"/>
              <a:t>opredeljeno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gradi</a:t>
            </a:r>
            <a:r>
              <a:rPr lang="en-US" dirty="0" smtClean="0"/>
              <a:t> </a:t>
            </a:r>
            <a:r>
              <a:rPr lang="en-US" dirty="0" err="1" smtClean="0"/>
              <a:t>imidž</a:t>
            </a:r>
            <a:r>
              <a:rPr lang="en-US" dirty="0" smtClean="0"/>
              <a:t> </a:t>
            </a:r>
            <a:r>
              <a:rPr lang="en-US" dirty="0" err="1" smtClean="0"/>
              <a:t>velike</a:t>
            </a:r>
            <a:r>
              <a:rPr lang="en-US" dirty="0" smtClean="0"/>
              <a:t> </a:t>
            </a:r>
            <a:r>
              <a:rPr lang="en-US" dirty="0" err="1" smtClean="0"/>
              <a:t>privatne</a:t>
            </a:r>
            <a:r>
              <a:rPr lang="en-US" dirty="0" smtClean="0"/>
              <a:t> </a:t>
            </a:r>
            <a:r>
              <a:rPr lang="en-US" dirty="0" err="1" smtClean="0"/>
              <a:t>osiguravaju</a:t>
            </a:r>
            <a:r>
              <a:rPr lang="sr-Latn-CS" dirty="0" smtClean="0"/>
              <a:t>ć</a:t>
            </a:r>
            <a:r>
              <a:rPr lang="en-US" dirty="0" smtClean="0"/>
              <a:t>e </a:t>
            </a:r>
            <a:r>
              <a:rPr lang="en-US" dirty="0" err="1" smtClean="0"/>
              <a:t>ku</a:t>
            </a:r>
            <a:r>
              <a:rPr lang="sr-Latn-CS" dirty="0" smtClean="0"/>
              <a:t>ć</a:t>
            </a:r>
            <a:r>
              <a:rPr lang="en-US" dirty="0" smtClean="0"/>
              <a:t>e </a:t>
            </a:r>
            <a:r>
              <a:rPr lang="en-US" dirty="0" err="1" smtClean="0"/>
              <a:t>koja</a:t>
            </a:r>
            <a:r>
              <a:rPr lang="en-US" dirty="0" smtClean="0"/>
              <a:t> </a:t>
            </a:r>
            <a:r>
              <a:rPr lang="en-US" dirty="0" err="1" smtClean="0"/>
              <a:t>stalno</a:t>
            </a:r>
            <a:r>
              <a:rPr lang="en-US" dirty="0" smtClean="0"/>
              <a:t> </a:t>
            </a:r>
            <a:r>
              <a:rPr lang="en-US" dirty="0" err="1" smtClean="0"/>
              <a:t>unapre</a:t>
            </a:r>
            <a:r>
              <a:rPr lang="sr-Latn-CS" dirty="0" smtClean="0"/>
              <a:t>đ</a:t>
            </a:r>
            <a:r>
              <a:rPr lang="en-US" dirty="0" err="1" smtClean="0"/>
              <a:t>uje</a:t>
            </a:r>
            <a:r>
              <a:rPr lang="en-US" dirty="0" smtClean="0"/>
              <a:t> </a:t>
            </a:r>
            <a:r>
              <a:rPr lang="en-US" dirty="0" err="1" smtClean="0"/>
              <a:t>svoje</a:t>
            </a:r>
            <a:r>
              <a:rPr lang="en-US" dirty="0" smtClean="0"/>
              <a:t> </a:t>
            </a:r>
            <a:r>
              <a:rPr lang="en-US" dirty="0" err="1" smtClean="0"/>
              <a:t>programe</a:t>
            </a:r>
            <a:r>
              <a:rPr lang="en-US" dirty="0" smtClean="0"/>
              <a:t> </a:t>
            </a:r>
            <a:r>
              <a:rPr lang="en-US" dirty="0" err="1" smtClean="0"/>
              <a:t>osiguranja</a:t>
            </a:r>
            <a:r>
              <a:rPr lang="en-US" dirty="0" smtClean="0"/>
              <a:t>, </a:t>
            </a:r>
            <a:r>
              <a:rPr lang="en-US" dirty="0" err="1" smtClean="0"/>
              <a:t>i</a:t>
            </a:r>
            <a:r>
              <a:rPr lang="en-US" dirty="0" smtClean="0"/>
              <a:t> time </a:t>
            </a:r>
            <a:r>
              <a:rPr lang="en-US" dirty="0" err="1" smtClean="0"/>
              <a:t>podsti</a:t>
            </a:r>
            <a:r>
              <a:rPr lang="sr-Latn-CS" dirty="0" smtClean="0"/>
              <a:t>ž</a:t>
            </a:r>
            <a:r>
              <a:rPr lang="en-US" dirty="0" smtClean="0"/>
              <a:t>e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predvodi</a:t>
            </a:r>
            <a:r>
              <a:rPr lang="en-US" dirty="0" smtClean="0"/>
              <a:t> </a:t>
            </a:r>
            <a:r>
              <a:rPr lang="en-US" dirty="0" err="1" smtClean="0"/>
              <a:t>razvoj</a:t>
            </a:r>
            <a:r>
              <a:rPr lang="en-US" dirty="0" smtClean="0"/>
              <a:t> </a:t>
            </a:r>
            <a:r>
              <a:rPr lang="en-US" dirty="0" err="1" smtClean="0"/>
              <a:t>tržista</a:t>
            </a:r>
            <a:r>
              <a:rPr lang="en-US" dirty="0" smtClean="0"/>
              <a:t> </a:t>
            </a:r>
            <a:r>
              <a:rPr lang="en-US" dirty="0" err="1" smtClean="0"/>
              <a:t>osiguranja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uspešno</a:t>
            </a:r>
            <a:r>
              <a:rPr lang="en-US" dirty="0" smtClean="0"/>
              <a:t> </a:t>
            </a:r>
            <a:r>
              <a:rPr lang="en-US" dirty="0" err="1" smtClean="0"/>
              <a:t>uklju</a:t>
            </a:r>
            <a:r>
              <a:rPr lang="sr-Latn-CS" dirty="0" smtClean="0"/>
              <a:t>č</a:t>
            </a:r>
            <a:r>
              <a:rPr lang="en-US" dirty="0" err="1" smtClean="0"/>
              <a:t>enje</a:t>
            </a:r>
            <a:r>
              <a:rPr lang="en-US" dirty="0" smtClean="0"/>
              <a:t> </a:t>
            </a:r>
            <a:r>
              <a:rPr lang="en-US" dirty="0" err="1" smtClean="0"/>
              <a:t>doma</a:t>
            </a:r>
            <a:r>
              <a:rPr lang="sr-Latn-CS" dirty="0" smtClean="0"/>
              <a:t>ć</a:t>
            </a:r>
            <a:r>
              <a:rPr lang="en-US" dirty="0" err="1" smtClean="0"/>
              <a:t>eg</a:t>
            </a:r>
            <a:r>
              <a:rPr lang="en-US" dirty="0" smtClean="0"/>
              <a:t> </a:t>
            </a:r>
            <a:r>
              <a:rPr lang="en-US" dirty="0" err="1" smtClean="0"/>
              <a:t>osiguravaju</a:t>
            </a:r>
            <a:r>
              <a:rPr lang="sr-Latn-CS" dirty="0" smtClean="0"/>
              <a:t>ć</a:t>
            </a:r>
            <a:r>
              <a:rPr lang="en-US" dirty="0" err="1" smtClean="0"/>
              <a:t>eg</a:t>
            </a:r>
            <a:r>
              <a:rPr lang="en-US" dirty="0" smtClean="0"/>
              <a:t> </a:t>
            </a:r>
            <a:r>
              <a:rPr lang="en-US" dirty="0" err="1" smtClean="0"/>
              <a:t>sektora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evropskim</a:t>
            </a:r>
            <a:r>
              <a:rPr lang="en-US" dirty="0" smtClean="0"/>
              <a:t> </a:t>
            </a:r>
            <a:r>
              <a:rPr lang="en-US" dirty="0" err="1" smtClean="0"/>
              <a:t>trži</a:t>
            </a:r>
            <a:r>
              <a:rPr lang="sr-Latn-CS" dirty="0" smtClean="0"/>
              <a:t>š</a:t>
            </a:r>
            <a:r>
              <a:rPr lang="en-US" dirty="0" smtClean="0"/>
              <a:t>tem </a:t>
            </a:r>
            <a:r>
              <a:rPr lang="en-US" dirty="0" err="1" smtClean="0"/>
              <a:t>osiguranja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pPr algn="l"/>
            <a:r>
              <a:rPr lang="en-US" dirty="0" err="1" smtClean="0"/>
              <a:t>Misija</a:t>
            </a:r>
            <a:r>
              <a:rPr lang="en-US" dirty="0" smtClean="0"/>
              <a:t> - </a:t>
            </a:r>
            <a:r>
              <a:rPr lang="en-US" dirty="0" err="1" smtClean="0"/>
              <a:t>primeri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SUN – </a:t>
            </a:r>
            <a:r>
              <a:rPr lang="en-US" dirty="0" err="1" smtClean="0"/>
              <a:t>rešavanje</a:t>
            </a:r>
            <a:r>
              <a:rPr lang="en-US" dirty="0" smtClean="0"/>
              <a:t> </a:t>
            </a:r>
            <a:r>
              <a:rPr lang="en-US" dirty="0" err="1" smtClean="0"/>
              <a:t>kompleksnih</a:t>
            </a:r>
            <a:r>
              <a:rPr lang="en-US" dirty="0" smtClean="0"/>
              <a:t> </a:t>
            </a:r>
            <a:r>
              <a:rPr lang="en-US" dirty="0" err="1" smtClean="0"/>
              <a:t>problema</a:t>
            </a:r>
            <a:r>
              <a:rPr lang="en-US" dirty="0" smtClean="0"/>
              <a:t> </a:t>
            </a:r>
            <a:r>
              <a:rPr lang="en-US" dirty="0" err="1" smtClean="0"/>
              <a:t>mrežne</a:t>
            </a:r>
            <a:r>
              <a:rPr lang="en-US" dirty="0" smtClean="0"/>
              <a:t> </a:t>
            </a:r>
            <a:r>
              <a:rPr lang="en-US" dirty="0" err="1" smtClean="0"/>
              <a:t>informatike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vlade</a:t>
            </a:r>
            <a:r>
              <a:rPr lang="en-US" dirty="0" smtClean="0"/>
              <a:t>, </a:t>
            </a:r>
            <a:r>
              <a:rPr lang="en-US" dirty="0" err="1" smtClean="0"/>
              <a:t>korporacije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sve</a:t>
            </a:r>
            <a:r>
              <a:rPr lang="en-US" dirty="0" smtClean="0"/>
              <a:t> one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pružaju</a:t>
            </a:r>
            <a:r>
              <a:rPr lang="en-US" dirty="0" smtClean="0"/>
              <a:t> </a:t>
            </a:r>
            <a:r>
              <a:rPr lang="en-US" dirty="0" err="1" smtClean="0"/>
              <a:t>usluge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mreži</a:t>
            </a:r>
            <a:r>
              <a:rPr lang="en-US" dirty="0" smtClean="0"/>
              <a:t>. </a:t>
            </a:r>
            <a:endParaRPr lang="sr-Latn-CS" dirty="0" smtClean="0"/>
          </a:p>
          <a:p>
            <a:r>
              <a:rPr lang="en-US" dirty="0" smtClean="0"/>
              <a:t>BOEING – </a:t>
            </a:r>
            <a:r>
              <a:rPr lang="en-US" dirty="0" err="1" smtClean="0"/>
              <a:t>postati</a:t>
            </a:r>
            <a:r>
              <a:rPr lang="en-US" dirty="0" smtClean="0"/>
              <a:t> </a:t>
            </a:r>
            <a:r>
              <a:rPr lang="en-US" dirty="0" err="1" smtClean="0"/>
              <a:t>glavni</a:t>
            </a:r>
            <a:r>
              <a:rPr lang="en-US" dirty="0" smtClean="0"/>
              <a:t> </a:t>
            </a:r>
            <a:r>
              <a:rPr lang="en-US" dirty="0" err="1" smtClean="0"/>
              <a:t>igra</a:t>
            </a:r>
            <a:r>
              <a:rPr lang="sr-Latn-CS" dirty="0" smtClean="0"/>
              <a:t>č</a:t>
            </a:r>
            <a:r>
              <a:rPr lang="en-US" dirty="0" smtClean="0"/>
              <a:t> u </a:t>
            </a:r>
            <a:r>
              <a:rPr lang="en-US" dirty="0" err="1" smtClean="0"/>
              <a:t>komercijalnim</a:t>
            </a:r>
            <a:r>
              <a:rPr lang="en-US" dirty="0" smtClean="0"/>
              <a:t> </a:t>
            </a:r>
            <a:r>
              <a:rPr lang="en-US" dirty="0" err="1" smtClean="0"/>
              <a:t>letovima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dovesti</a:t>
            </a:r>
            <a:r>
              <a:rPr lang="en-US" dirty="0" smtClean="0"/>
              <a:t> </a:t>
            </a:r>
            <a:r>
              <a:rPr lang="en-US" dirty="0" err="1" smtClean="0"/>
              <a:t>svet</a:t>
            </a:r>
            <a:r>
              <a:rPr lang="en-US" dirty="0" smtClean="0"/>
              <a:t> u “</a:t>
            </a:r>
            <a:r>
              <a:rPr lang="en-US" dirty="0" err="1" smtClean="0"/>
              <a:t>mlazno</a:t>
            </a:r>
            <a:r>
              <a:rPr lang="en-US" dirty="0" smtClean="0"/>
              <a:t>” </a:t>
            </a:r>
            <a:r>
              <a:rPr lang="en-US" dirty="0" err="1" smtClean="0"/>
              <a:t>doba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pPr algn="l"/>
            <a:r>
              <a:rPr lang="en-US" dirty="0" err="1" smtClean="0"/>
              <a:t>Ciljevi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0060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70000" lnSpcReduction="20000"/>
          </a:bodyPr>
          <a:lstStyle/>
          <a:p>
            <a:r>
              <a:rPr lang="en-US" dirty="0" err="1" smtClean="0"/>
              <a:t>Željena</a:t>
            </a:r>
            <a:r>
              <a:rPr lang="en-US" dirty="0" smtClean="0"/>
              <a:t> </a:t>
            </a:r>
            <a:r>
              <a:rPr lang="en-US" dirty="0" err="1" smtClean="0"/>
              <a:t>stanja</a:t>
            </a:r>
            <a:r>
              <a:rPr lang="en-US" dirty="0" smtClean="0"/>
              <a:t> </a:t>
            </a:r>
            <a:r>
              <a:rPr lang="en-US" dirty="0" err="1" smtClean="0"/>
              <a:t>sistema</a:t>
            </a:r>
            <a:r>
              <a:rPr lang="en-US" dirty="0" smtClean="0"/>
              <a:t> </a:t>
            </a:r>
            <a:endParaRPr lang="sr-Latn-CS" dirty="0" smtClean="0"/>
          </a:p>
          <a:p>
            <a:r>
              <a:rPr lang="en-US" dirty="0" err="1" smtClean="0"/>
              <a:t>Koristi</a:t>
            </a:r>
            <a:r>
              <a:rPr lang="en-US" dirty="0" smtClean="0"/>
              <a:t>: </a:t>
            </a:r>
            <a:endParaRPr lang="sr-Latn-CS" dirty="0" smtClean="0"/>
          </a:p>
          <a:p>
            <a:pPr>
              <a:buNone/>
            </a:pPr>
            <a:r>
              <a:rPr lang="en-US" dirty="0" smtClean="0"/>
              <a:t>– </a:t>
            </a:r>
            <a:r>
              <a:rPr lang="en-US" dirty="0" err="1" smtClean="0"/>
              <a:t>Pružaju</a:t>
            </a:r>
            <a:r>
              <a:rPr lang="en-US" dirty="0" smtClean="0"/>
              <a:t> </a:t>
            </a:r>
            <a:r>
              <a:rPr lang="en-US" dirty="0" err="1" smtClean="0"/>
              <a:t>ose</a:t>
            </a:r>
            <a:r>
              <a:rPr lang="sr-Latn-CS" dirty="0" smtClean="0"/>
              <a:t>ć</a:t>
            </a:r>
            <a:r>
              <a:rPr lang="en-US" dirty="0" err="1" smtClean="0"/>
              <a:t>anje</a:t>
            </a:r>
            <a:r>
              <a:rPr lang="en-US" dirty="0" smtClean="0"/>
              <a:t> </a:t>
            </a:r>
            <a:r>
              <a:rPr lang="en-US" dirty="0" err="1" smtClean="0"/>
              <a:t>usmerenja</a:t>
            </a:r>
            <a:endParaRPr lang="sr-Latn-CS" dirty="0" smtClean="0"/>
          </a:p>
          <a:p>
            <a:pPr>
              <a:buNone/>
            </a:pPr>
            <a:r>
              <a:rPr lang="en-US" dirty="0" smtClean="0"/>
              <a:t>– </a:t>
            </a:r>
            <a:r>
              <a:rPr lang="en-US" dirty="0" err="1" smtClean="0"/>
              <a:t>Usredsre</a:t>
            </a:r>
            <a:r>
              <a:rPr lang="sr-Latn-CS" dirty="0" smtClean="0"/>
              <a:t>đ</a:t>
            </a:r>
            <a:r>
              <a:rPr lang="en-US" dirty="0" err="1" smtClean="0"/>
              <a:t>uju</a:t>
            </a:r>
            <a:r>
              <a:rPr lang="en-US" dirty="0" smtClean="0"/>
              <a:t> </a:t>
            </a:r>
            <a:r>
              <a:rPr lang="en-US" dirty="0" err="1" smtClean="0"/>
              <a:t>naše</a:t>
            </a:r>
            <a:r>
              <a:rPr lang="en-US" dirty="0" smtClean="0"/>
              <a:t> </a:t>
            </a:r>
            <a:r>
              <a:rPr lang="en-US" dirty="0" err="1" smtClean="0"/>
              <a:t>napore</a:t>
            </a:r>
            <a:endParaRPr lang="sr-Latn-CS" dirty="0" smtClean="0"/>
          </a:p>
          <a:p>
            <a:pPr>
              <a:buNone/>
            </a:pPr>
            <a:r>
              <a:rPr lang="en-US" dirty="0" smtClean="0"/>
              <a:t>– </a:t>
            </a:r>
            <a:r>
              <a:rPr lang="en-US" dirty="0" err="1" smtClean="0"/>
              <a:t>Usmeravaju</a:t>
            </a:r>
            <a:r>
              <a:rPr lang="en-US" dirty="0" smtClean="0"/>
              <a:t> </a:t>
            </a:r>
            <a:r>
              <a:rPr lang="en-US" dirty="0" err="1" smtClean="0"/>
              <a:t>naše</a:t>
            </a:r>
            <a:r>
              <a:rPr lang="en-US" dirty="0" smtClean="0"/>
              <a:t> </a:t>
            </a:r>
            <a:r>
              <a:rPr lang="en-US" dirty="0" err="1" smtClean="0"/>
              <a:t>planove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odluke</a:t>
            </a:r>
            <a:endParaRPr lang="sr-Latn-CS" dirty="0" smtClean="0"/>
          </a:p>
          <a:p>
            <a:pPr>
              <a:buNone/>
            </a:pPr>
            <a:r>
              <a:rPr lang="en-US" dirty="0" smtClean="0"/>
              <a:t>– </a:t>
            </a:r>
            <a:r>
              <a:rPr lang="en-US" dirty="0" err="1" smtClean="0"/>
              <a:t>Pomažu</a:t>
            </a:r>
            <a:r>
              <a:rPr lang="en-US" dirty="0" smtClean="0"/>
              <a:t> </a:t>
            </a:r>
            <a:r>
              <a:rPr lang="en-US" dirty="0" err="1" smtClean="0"/>
              <a:t>nam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ocenimo</a:t>
            </a:r>
            <a:r>
              <a:rPr lang="en-US" dirty="0" smtClean="0"/>
              <a:t> </a:t>
            </a:r>
            <a:r>
              <a:rPr lang="en-US" dirty="0" err="1" smtClean="0"/>
              <a:t>naš</a:t>
            </a:r>
            <a:r>
              <a:rPr lang="en-US" dirty="0" smtClean="0"/>
              <a:t> </a:t>
            </a:r>
            <a:r>
              <a:rPr lang="en-US" dirty="0" err="1" smtClean="0"/>
              <a:t>napredak</a:t>
            </a:r>
            <a:r>
              <a:rPr lang="en-US" dirty="0" smtClean="0"/>
              <a:t> </a:t>
            </a:r>
            <a:r>
              <a:rPr lang="sr-Latn-CS" dirty="0" smtClean="0"/>
              <a:t> </a:t>
            </a:r>
          </a:p>
          <a:p>
            <a:r>
              <a:rPr lang="en-US" dirty="0" err="1" smtClean="0"/>
              <a:t>Upravljanje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motivacija</a:t>
            </a:r>
            <a:r>
              <a:rPr lang="en-US" dirty="0" smtClean="0"/>
              <a:t> </a:t>
            </a:r>
            <a:r>
              <a:rPr lang="en-US" dirty="0" err="1" smtClean="0"/>
              <a:t>preko</a:t>
            </a:r>
            <a:r>
              <a:rPr lang="en-US" dirty="0" smtClean="0"/>
              <a:t> </a:t>
            </a:r>
            <a:r>
              <a:rPr lang="en-US" dirty="0" err="1" smtClean="0"/>
              <a:t>ciljeva</a:t>
            </a:r>
            <a:r>
              <a:rPr lang="en-US" dirty="0" smtClean="0"/>
              <a:t> </a:t>
            </a:r>
            <a:endParaRPr lang="sr-Latn-CS" dirty="0" smtClean="0"/>
          </a:p>
          <a:p>
            <a:r>
              <a:rPr lang="en-US" dirty="0" smtClean="0"/>
              <a:t>SMART (MUDRO)</a:t>
            </a:r>
            <a:endParaRPr lang="sr-Latn-CS" dirty="0" smtClean="0"/>
          </a:p>
          <a:p>
            <a:pPr>
              <a:buNone/>
            </a:pPr>
            <a:r>
              <a:rPr lang="en-US" dirty="0" smtClean="0"/>
              <a:t>– </a:t>
            </a:r>
            <a:r>
              <a:rPr lang="en-US" b="1" dirty="0" smtClean="0"/>
              <a:t>S</a:t>
            </a:r>
            <a:r>
              <a:rPr lang="en-US" dirty="0" smtClean="0"/>
              <a:t> - specific, significant, stretching </a:t>
            </a:r>
            <a:endParaRPr lang="sr-Latn-CS" dirty="0" smtClean="0"/>
          </a:p>
          <a:p>
            <a:pPr>
              <a:buNone/>
            </a:pPr>
            <a:r>
              <a:rPr lang="en-US" dirty="0" smtClean="0"/>
              <a:t>– </a:t>
            </a:r>
            <a:r>
              <a:rPr lang="en-US" b="1" dirty="0" smtClean="0"/>
              <a:t>M</a:t>
            </a:r>
            <a:r>
              <a:rPr lang="en-US" dirty="0" smtClean="0"/>
              <a:t> - measurable, meaningful, motivational </a:t>
            </a:r>
            <a:endParaRPr lang="sr-Latn-CS" dirty="0" smtClean="0"/>
          </a:p>
          <a:p>
            <a:pPr>
              <a:buNone/>
            </a:pPr>
            <a:r>
              <a:rPr lang="en-US" dirty="0" smtClean="0"/>
              <a:t>– </a:t>
            </a:r>
            <a:r>
              <a:rPr lang="en-US" b="1" dirty="0" smtClean="0"/>
              <a:t>A</a:t>
            </a:r>
            <a:r>
              <a:rPr lang="en-US" dirty="0" smtClean="0"/>
              <a:t> - agreed upon, attainable, achievable, acceptable, </a:t>
            </a:r>
            <a:r>
              <a:rPr lang="en-US" dirty="0" err="1" smtClean="0"/>
              <a:t>actionoriented</a:t>
            </a:r>
            <a:r>
              <a:rPr lang="en-US" dirty="0" smtClean="0"/>
              <a:t> </a:t>
            </a:r>
            <a:endParaRPr lang="sr-Latn-CS" dirty="0" smtClean="0"/>
          </a:p>
          <a:p>
            <a:pPr>
              <a:buNone/>
            </a:pPr>
            <a:r>
              <a:rPr lang="en-US" dirty="0" smtClean="0"/>
              <a:t>– </a:t>
            </a:r>
            <a:r>
              <a:rPr lang="en-US" b="1" dirty="0" smtClean="0"/>
              <a:t>R</a:t>
            </a:r>
            <a:r>
              <a:rPr lang="en-US" dirty="0" smtClean="0"/>
              <a:t> - realistic, relevant, reasonable, rewarding, results-oriented </a:t>
            </a:r>
            <a:endParaRPr lang="sr-Latn-CS" dirty="0" smtClean="0"/>
          </a:p>
          <a:p>
            <a:pPr>
              <a:buNone/>
            </a:pPr>
            <a:r>
              <a:rPr lang="en-US" dirty="0" smtClean="0"/>
              <a:t>– </a:t>
            </a:r>
            <a:r>
              <a:rPr lang="en-US" b="1" dirty="0" smtClean="0"/>
              <a:t>T</a:t>
            </a:r>
            <a:r>
              <a:rPr lang="en-US" dirty="0" smtClean="0"/>
              <a:t> - time-based, timely, tangible, </a:t>
            </a:r>
            <a:r>
              <a:rPr lang="en-US" dirty="0" err="1" smtClean="0"/>
              <a:t>trackable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pPr algn="l"/>
            <a:r>
              <a:rPr lang="sr-Latn-CS" dirty="0" smtClean="0"/>
              <a:t>Ciljevi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85000" lnSpcReduction="10000"/>
          </a:bodyPr>
          <a:lstStyle/>
          <a:p>
            <a:r>
              <a:rPr lang="sr-Latn-CS" dirty="0" smtClean="0"/>
              <a:t>Ciljevi organizacije dele se u sledeće grupe: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sr-Latn-CS" dirty="0" smtClean="0"/>
              <a:t>vrhovni ciljevi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sr-Latn-CS" dirty="0" smtClean="0"/>
              <a:t>glavni ciljevi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sr-Latn-CS" dirty="0" smtClean="0"/>
              <a:t>međuciljevi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sr-Latn-CS" dirty="0" smtClean="0"/>
              <a:t>parcijalni ciljevi (ili delovi ciljeva)</a:t>
            </a:r>
            <a:endParaRPr lang="en-US" dirty="0" smtClean="0"/>
          </a:p>
          <a:p>
            <a:endParaRPr lang="sr-Latn-CS" b="1" dirty="0" smtClean="0"/>
          </a:p>
          <a:p>
            <a:r>
              <a:rPr lang="sr-Latn-CS" b="1" dirty="0" smtClean="0"/>
              <a:t>Vrhovni ciljevi </a:t>
            </a:r>
            <a:r>
              <a:rPr lang="sr-Latn-CS" dirty="0" smtClean="0"/>
              <a:t>predstavljaju konkretizaciju vizije i misije opredeljenog biznisa (zadovoljenje potreba mušterija, liderstvo u inovacijama, kvalitetu, dizajnu, društvena i ekološka odgovornost, ugled ...)</a:t>
            </a:r>
            <a:endParaRPr lang="en-US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pPr algn="l"/>
            <a:r>
              <a:rPr lang="sr-Latn-CS" dirty="0" smtClean="0"/>
              <a:t>Ciljevi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85000" lnSpcReduction="20000"/>
          </a:bodyPr>
          <a:lstStyle/>
          <a:p>
            <a:r>
              <a:rPr lang="sr-Latn-CS" b="1" dirty="0" smtClean="0"/>
              <a:t>Glavni ciljevi </a:t>
            </a:r>
            <a:r>
              <a:rPr lang="sr-Latn-CS" dirty="0" smtClean="0"/>
              <a:t>proističu iz opredeljene funkcije i zadataka biznisa, i po pravilu se sastoje iz niza podređenih ciljeva (postizanje određenog nivoa kvaliteta, dobiti, briga o zaposlenima ...)</a:t>
            </a:r>
            <a:endParaRPr lang="en-US" dirty="0" smtClean="0"/>
          </a:p>
          <a:p>
            <a:r>
              <a:rPr lang="sr-Latn-CS" b="1" dirty="0" smtClean="0"/>
              <a:t>Međuciljevi </a:t>
            </a:r>
            <a:r>
              <a:rPr lang="sr-Latn-CS" dirty="0" smtClean="0"/>
              <a:t>su precizno definisani parcijalni ciljevi operativnog karaktera, čije je ispunjenje u funkciji ostvarivanja glavnih ciljeva (sniženje troškova, povećanje produktivnosti, uvođenje sistema kontrole kvaliteta ...)</a:t>
            </a:r>
            <a:endParaRPr lang="en-US" dirty="0" smtClean="0"/>
          </a:p>
          <a:p>
            <a:r>
              <a:rPr lang="sr-Latn-CS" b="1" dirty="0" smtClean="0"/>
              <a:t>Parcijalni ciljevi </a:t>
            </a:r>
            <a:r>
              <a:rPr lang="sr-Latn-CS" dirty="0" smtClean="0"/>
              <a:t>predstavljaju najnižu ciljnu kategoriju i njihovo ispunjenje je vezano za ostvarivanje određenih glavnih ciljeva ili međuciljeva u čijem sastavu se nalaze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pPr algn="l"/>
            <a:r>
              <a:rPr lang="sr-Latn-CS" dirty="0" smtClean="0"/>
              <a:t>Hijerarhija ciljeva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26850" t="21962" r="17380" b="20870"/>
          <a:stretch>
            <a:fillRect/>
          </a:stretch>
        </p:blipFill>
        <p:spPr bwMode="auto">
          <a:xfrm>
            <a:off x="685800" y="1524000"/>
            <a:ext cx="7848600" cy="49530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pPr algn="l"/>
            <a:r>
              <a:rPr lang="sr-Latn-CS" dirty="0" smtClean="0"/>
              <a:t>Analiza situacije - </a:t>
            </a:r>
            <a:r>
              <a:rPr lang="en-US" dirty="0" smtClean="0"/>
              <a:t>SWOT </a:t>
            </a:r>
            <a:r>
              <a:rPr lang="en-US" dirty="0" err="1" smtClean="0"/>
              <a:t>analiza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sr-Latn-CS" dirty="0" smtClean="0"/>
              <a:t>Interni činioci – snage i slabosti (kadrovi, oprema, tehnologija, lokacija, ponudbeni asortiman, niski/visoki troškovi proizvodnje, fleksibilnost, marketing, iskustvo ...)</a:t>
            </a:r>
          </a:p>
          <a:p>
            <a:endParaRPr lang="sr-Latn-CS" dirty="0" smtClean="0"/>
          </a:p>
          <a:p>
            <a:r>
              <a:rPr lang="sr-Latn-CS" dirty="0" smtClean="0"/>
              <a:t>Eksterni činioci – šanse i pretnje iz okruženja (kupovna moć, konkurencija, zakonska regulativa, dostupnost kredita ...)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pPr algn="l"/>
            <a:r>
              <a:rPr lang="sr-Latn-CS" dirty="0" smtClean="0"/>
              <a:t>Hijerarhija ciljeva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26850" t="33672" r="20537" b="12452"/>
          <a:stretch>
            <a:fillRect/>
          </a:stretch>
        </p:blipFill>
        <p:spPr bwMode="auto">
          <a:xfrm>
            <a:off x="457200" y="1563624"/>
            <a:ext cx="8229600" cy="476097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pPr algn="l"/>
            <a:r>
              <a:rPr lang="sr-Latn-CS" dirty="0" smtClean="0"/>
              <a:t>Strategija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85000" lnSpcReduction="20000"/>
          </a:bodyPr>
          <a:lstStyle/>
          <a:p>
            <a:r>
              <a:rPr lang="en-US" dirty="0" err="1" smtClean="0"/>
              <a:t>Poslovanje</a:t>
            </a:r>
            <a:r>
              <a:rPr lang="en-US" dirty="0" smtClean="0"/>
              <a:t> je u </a:t>
            </a:r>
            <a:r>
              <a:rPr lang="en-US" dirty="0" err="1" smtClean="0"/>
              <a:t>velikoj</a:t>
            </a:r>
            <a:r>
              <a:rPr lang="en-US" dirty="0" smtClean="0"/>
              <a:t> </a:t>
            </a:r>
            <a:r>
              <a:rPr lang="en-US" dirty="0" err="1" smtClean="0"/>
              <a:t>meri</a:t>
            </a:r>
            <a:r>
              <a:rPr lang="en-US" dirty="0" smtClean="0"/>
              <a:t> </a:t>
            </a:r>
            <a:r>
              <a:rPr lang="en-US" dirty="0" err="1" smtClean="0"/>
              <a:t>sli</a:t>
            </a:r>
            <a:r>
              <a:rPr lang="sr-Latn-CS" dirty="0" smtClean="0"/>
              <a:t>č</a:t>
            </a:r>
            <a:r>
              <a:rPr lang="en-US" dirty="0" smtClean="0"/>
              <a:t>no </a:t>
            </a:r>
            <a:r>
              <a:rPr lang="en-US" dirty="0" err="1" smtClean="0"/>
              <a:t>ratu</a:t>
            </a:r>
            <a:r>
              <a:rPr lang="en-US" dirty="0" smtClean="0"/>
              <a:t>. </a:t>
            </a:r>
            <a:r>
              <a:rPr lang="en-US" dirty="0" err="1" smtClean="0"/>
              <a:t>Ukoliko</a:t>
            </a:r>
            <a:r>
              <a:rPr lang="en-US" dirty="0" smtClean="0"/>
              <a:t> je </a:t>
            </a:r>
            <a:r>
              <a:rPr lang="en-US" dirty="0" err="1" smtClean="0"/>
              <a:t>strateški</a:t>
            </a:r>
            <a:r>
              <a:rPr lang="en-US" dirty="0" smtClean="0"/>
              <a:t> plan </a:t>
            </a:r>
            <a:r>
              <a:rPr lang="en-US" dirty="0" err="1" smtClean="0"/>
              <a:t>dobar</a:t>
            </a:r>
            <a:r>
              <a:rPr lang="en-US" dirty="0" smtClean="0"/>
              <a:t>, </a:t>
            </a:r>
            <a:r>
              <a:rPr lang="en-US" dirty="0" err="1" smtClean="0"/>
              <a:t>mogu</a:t>
            </a:r>
            <a:r>
              <a:rPr lang="en-US" dirty="0" smtClean="0"/>
              <a:t> se </a:t>
            </a:r>
            <a:r>
              <a:rPr lang="en-US" dirty="0" err="1" smtClean="0"/>
              <a:t>praviti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neke</a:t>
            </a:r>
            <a:r>
              <a:rPr lang="en-US" dirty="0" smtClean="0"/>
              <a:t> </a:t>
            </a:r>
            <a:r>
              <a:rPr lang="en-US" dirty="0" err="1" smtClean="0"/>
              <a:t>operativne</a:t>
            </a:r>
            <a:r>
              <a:rPr lang="en-US" dirty="0" smtClean="0"/>
              <a:t> </a:t>
            </a:r>
            <a:r>
              <a:rPr lang="en-US" dirty="0" err="1" smtClean="0"/>
              <a:t>greške</a:t>
            </a:r>
            <a:r>
              <a:rPr lang="en-US" dirty="0" smtClean="0"/>
              <a:t> a </a:t>
            </a:r>
            <a:r>
              <a:rPr lang="en-US" dirty="0" err="1" smtClean="0"/>
              <a:t>da</a:t>
            </a:r>
            <a:r>
              <a:rPr lang="en-US" dirty="0" smtClean="0"/>
              <a:t> se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kraju</a:t>
            </a:r>
            <a:r>
              <a:rPr lang="en-US" dirty="0" smtClean="0"/>
              <a:t> </a:t>
            </a:r>
            <a:r>
              <a:rPr lang="en-US" dirty="0" err="1" smtClean="0"/>
              <a:t>ipak</a:t>
            </a:r>
            <a:r>
              <a:rPr lang="en-US" dirty="0" smtClean="0"/>
              <a:t> </a:t>
            </a:r>
            <a:r>
              <a:rPr lang="en-US" dirty="0" err="1" smtClean="0"/>
              <a:t>pobedi</a:t>
            </a:r>
            <a:r>
              <a:rPr lang="sr-Latn-CS" smtClean="0"/>
              <a:t>!</a:t>
            </a:r>
            <a:endParaRPr lang="sr-Latn-CS" dirty="0" smtClean="0"/>
          </a:p>
          <a:p>
            <a:r>
              <a:rPr lang="en-US" dirty="0" err="1" smtClean="0"/>
              <a:t>Vrhovni</a:t>
            </a:r>
            <a:r>
              <a:rPr lang="en-US" dirty="0" smtClean="0"/>
              <a:t> plan </a:t>
            </a:r>
            <a:r>
              <a:rPr lang="en-US" dirty="0" err="1" smtClean="0"/>
              <a:t>delovanja</a:t>
            </a:r>
            <a:r>
              <a:rPr lang="en-US" dirty="0" smtClean="0"/>
              <a:t> </a:t>
            </a:r>
            <a:endParaRPr lang="sr-Latn-CS" dirty="0" smtClean="0"/>
          </a:p>
          <a:p>
            <a:pPr>
              <a:buNone/>
            </a:pPr>
            <a:r>
              <a:rPr lang="en-US" dirty="0" smtClean="0"/>
              <a:t>– </a:t>
            </a:r>
            <a:r>
              <a:rPr lang="en-US" i="1" dirty="0" smtClean="0"/>
              <a:t>Tesco</a:t>
            </a:r>
            <a:r>
              <a:rPr lang="en-US" dirty="0" smtClean="0"/>
              <a:t> 1990-2005 </a:t>
            </a:r>
            <a:r>
              <a:rPr lang="en-US" dirty="0" err="1" smtClean="0"/>
              <a:t>pove</a:t>
            </a:r>
            <a:r>
              <a:rPr lang="sr-Latn-CS" dirty="0" smtClean="0"/>
              <a:t>ć</a:t>
            </a:r>
            <a:r>
              <a:rPr lang="en-US" dirty="0" err="1" smtClean="0"/>
              <a:t>ao</a:t>
            </a:r>
            <a:r>
              <a:rPr lang="en-US" dirty="0" smtClean="0"/>
              <a:t> </a:t>
            </a:r>
            <a:r>
              <a:rPr lang="en-US" dirty="0" err="1" smtClean="0"/>
              <a:t>udeo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15% </a:t>
            </a:r>
            <a:r>
              <a:rPr lang="en-US" dirty="0" err="1" smtClean="0"/>
              <a:t>zahvaljuju</a:t>
            </a:r>
            <a:r>
              <a:rPr lang="sr-Latn-CS" dirty="0" smtClean="0"/>
              <a:t>ć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strategiji</a:t>
            </a:r>
            <a:r>
              <a:rPr lang="en-US" dirty="0" smtClean="0"/>
              <a:t> </a:t>
            </a:r>
            <a:r>
              <a:rPr lang="en-US" dirty="0" err="1" smtClean="0"/>
              <a:t>obezbe</a:t>
            </a:r>
            <a:r>
              <a:rPr lang="sr-Latn-CS" dirty="0" smtClean="0"/>
              <a:t>đ</a:t>
            </a:r>
            <a:r>
              <a:rPr lang="en-US" dirty="0" err="1" smtClean="0"/>
              <a:t>ivanja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sr-Latn-CS" dirty="0" smtClean="0"/>
              <a:t>ć</a:t>
            </a:r>
            <a:r>
              <a:rPr lang="en-US" dirty="0" smtClean="0"/>
              <a:t>e </a:t>
            </a:r>
            <a:r>
              <a:rPr lang="en-US" dirty="0" err="1" smtClean="0"/>
              <a:t>vrednosti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boljeg</a:t>
            </a:r>
            <a:r>
              <a:rPr lang="en-US" dirty="0" smtClean="0"/>
              <a:t> </a:t>
            </a:r>
            <a:r>
              <a:rPr lang="en-US" dirty="0" err="1" smtClean="0"/>
              <a:t>ugo</a:t>
            </a:r>
            <a:r>
              <a:rPr lang="sr-Latn-CS" dirty="0" smtClean="0"/>
              <a:t>đ</a:t>
            </a:r>
            <a:r>
              <a:rPr lang="en-US" dirty="0" err="1" smtClean="0"/>
              <a:t>aja</a:t>
            </a:r>
            <a:r>
              <a:rPr lang="en-US" dirty="0" smtClean="0"/>
              <a:t> </a:t>
            </a:r>
            <a:r>
              <a:rPr lang="en-US" dirty="0" err="1" smtClean="0"/>
              <a:t>kupovine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kupca</a:t>
            </a:r>
            <a:r>
              <a:rPr lang="en-US" dirty="0" smtClean="0"/>
              <a:t>, </a:t>
            </a:r>
            <a:r>
              <a:rPr lang="en-US" dirty="0" err="1" smtClean="0"/>
              <a:t>naspurot</a:t>
            </a:r>
            <a:r>
              <a:rPr lang="en-US" dirty="0" smtClean="0"/>
              <a:t> “</a:t>
            </a:r>
            <a:r>
              <a:rPr lang="en-US" dirty="0" err="1" smtClean="0"/>
              <a:t>napravi</a:t>
            </a:r>
            <a:r>
              <a:rPr lang="en-US" dirty="0" smtClean="0"/>
              <a:t> </a:t>
            </a:r>
            <a:r>
              <a:rPr lang="en-US" dirty="0" err="1" smtClean="0"/>
              <a:t>veliku</a:t>
            </a:r>
            <a:r>
              <a:rPr lang="en-US" dirty="0" smtClean="0"/>
              <a:t> </a:t>
            </a:r>
            <a:r>
              <a:rPr lang="en-US" dirty="0" err="1" smtClean="0"/>
              <a:t>gomilu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prodaj</a:t>
            </a:r>
            <a:r>
              <a:rPr lang="en-US" dirty="0" smtClean="0"/>
              <a:t> </a:t>
            </a:r>
            <a:r>
              <a:rPr lang="en-US" dirty="0" err="1" smtClean="0"/>
              <a:t>jeftino</a:t>
            </a:r>
            <a:r>
              <a:rPr lang="en-US" dirty="0" smtClean="0"/>
              <a:t>” </a:t>
            </a:r>
            <a:r>
              <a:rPr lang="en-US" dirty="0" err="1" smtClean="0"/>
              <a:t>prodavaca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2005</a:t>
            </a:r>
            <a:r>
              <a:rPr lang="sr-Latn-CS" dirty="0" smtClean="0"/>
              <a:t>-e</a:t>
            </a:r>
            <a:r>
              <a:rPr lang="en-US" dirty="0" smtClean="0"/>
              <a:t> </a:t>
            </a:r>
            <a:r>
              <a:rPr lang="en-US" dirty="0" err="1" smtClean="0"/>
              <a:t>godin</a:t>
            </a:r>
            <a:r>
              <a:rPr lang="sr-Latn-CS" dirty="0" smtClean="0"/>
              <a:t>e </a:t>
            </a:r>
            <a:r>
              <a:rPr lang="en-US" dirty="0" err="1" smtClean="0"/>
              <a:t>ukupno</a:t>
            </a:r>
            <a:r>
              <a:rPr lang="en-US" dirty="0" smtClean="0"/>
              <a:t> </a:t>
            </a:r>
            <a:r>
              <a:rPr lang="en-US" dirty="0" err="1" smtClean="0"/>
              <a:t>imali</a:t>
            </a:r>
            <a:r>
              <a:rPr lang="en-US" dirty="0" smtClean="0"/>
              <a:t> </a:t>
            </a:r>
            <a:r>
              <a:rPr lang="en-US" dirty="0" err="1" smtClean="0"/>
              <a:t>manje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5% </a:t>
            </a:r>
            <a:endParaRPr lang="sr-Latn-CS" dirty="0" smtClean="0"/>
          </a:p>
          <a:p>
            <a:r>
              <a:rPr lang="en-US" dirty="0" err="1" smtClean="0"/>
              <a:t>Komponente</a:t>
            </a:r>
            <a:r>
              <a:rPr lang="en-US" dirty="0" smtClean="0"/>
              <a:t>: </a:t>
            </a:r>
            <a:endParaRPr lang="sr-Latn-CS" dirty="0" smtClean="0"/>
          </a:p>
          <a:p>
            <a:pPr>
              <a:buNone/>
            </a:pPr>
            <a:r>
              <a:rPr lang="en-US" dirty="0" smtClean="0"/>
              <a:t>– </a:t>
            </a:r>
            <a:r>
              <a:rPr lang="en-US" dirty="0" err="1" smtClean="0"/>
              <a:t>Planiranje</a:t>
            </a:r>
            <a:r>
              <a:rPr lang="en-US" dirty="0" smtClean="0"/>
              <a:t> </a:t>
            </a:r>
            <a:endParaRPr lang="sr-Latn-CS" dirty="0" smtClean="0"/>
          </a:p>
          <a:p>
            <a:pPr>
              <a:buNone/>
            </a:pPr>
            <a:r>
              <a:rPr lang="en-US" dirty="0" smtClean="0"/>
              <a:t>– </a:t>
            </a:r>
            <a:r>
              <a:rPr lang="en-US" dirty="0" err="1" smtClean="0"/>
              <a:t>Akcija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l"/>
            <a:r>
              <a:rPr lang="sr-Latn-CS" dirty="0" smtClean="0"/>
              <a:t>Razvojne strategije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sr-Latn-CS" dirty="0" smtClean="0"/>
              <a:t>U zavisnosti od pravaca širenja, razvojne strategije poslovnog sistema mogu se kreirati na nekoliko načina. Osnovne su:</a:t>
            </a:r>
            <a:endParaRPr lang="en-US" dirty="0" smtClean="0"/>
          </a:p>
          <a:p>
            <a:pPr>
              <a:buNone/>
            </a:pPr>
            <a:endParaRPr lang="sr-Latn-CS" b="1" dirty="0" smtClean="0"/>
          </a:p>
          <a:p>
            <a:pPr marL="514350" indent="-514350">
              <a:buFont typeface="+mj-lt"/>
              <a:buAutoNum type="arabicPeriod"/>
            </a:pPr>
            <a:r>
              <a:rPr lang="sr-Latn-CS" dirty="0" smtClean="0"/>
              <a:t>Strategija rasta</a:t>
            </a:r>
          </a:p>
          <a:p>
            <a:pPr marL="514350" indent="-514350">
              <a:buFont typeface="+mj-lt"/>
              <a:buAutoNum type="arabicPeriod"/>
            </a:pPr>
            <a:r>
              <a:rPr lang="sr-Latn-CS" dirty="0" smtClean="0"/>
              <a:t>Neutralna strategija</a:t>
            </a:r>
          </a:p>
          <a:p>
            <a:pPr marL="514350" indent="-514350">
              <a:buFont typeface="+mj-lt"/>
              <a:buAutoNum type="arabicPeriod"/>
            </a:pPr>
            <a:r>
              <a:rPr lang="sr-Latn-CS" dirty="0" smtClean="0"/>
              <a:t>Strategija revitalizacije</a:t>
            </a:r>
          </a:p>
          <a:p>
            <a:pPr marL="514350" indent="-514350">
              <a:buFont typeface="+mj-lt"/>
              <a:buAutoNum type="arabicPeriod"/>
            </a:pPr>
            <a:r>
              <a:rPr lang="sr-Latn-CS" dirty="0" smtClean="0"/>
              <a:t>Strategija redukcije (smanjenja)</a:t>
            </a:r>
            <a:endParaRPr lang="en-US" dirty="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l"/>
            <a:r>
              <a:rPr lang="sr-Latn-CS" dirty="0" smtClean="0"/>
              <a:t>Razvojne strategije – strategija rasta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85000" lnSpcReduction="10000"/>
          </a:bodyPr>
          <a:lstStyle/>
          <a:p>
            <a:r>
              <a:rPr lang="en-US" dirty="0" smtClean="0"/>
              <a:t> </a:t>
            </a:r>
            <a:r>
              <a:rPr lang="sr-Latn-CS" dirty="0" smtClean="0"/>
              <a:t>Može biti</a:t>
            </a:r>
            <a:r>
              <a:rPr lang="en-US" dirty="0" smtClean="0"/>
              <a:t>:</a:t>
            </a:r>
            <a:endParaRPr lang="sr-Latn-CS" dirty="0" smtClean="0"/>
          </a:p>
          <a:p>
            <a:pPr>
              <a:buFontTx/>
              <a:buChar char="-"/>
            </a:pPr>
            <a:r>
              <a:rPr lang="sr-Latn-CS" dirty="0" smtClean="0"/>
              <a:t>Strategija </a:t>
            </a:r>
            <a:r>
              <a:rPr lang="sr-Latn-CS" b="1" dirty="0" smtClean="0"/>
              <a:t>konzervativnog rasta </a:t>
            </a:r>
            <a:r>
              <a:rPr lang="sr-Latn-CS" dirty="0" smtClean="0"/>
              <a:t>– razvoj organizacije analogno prosečnom razvoju koji smo ostvarivali u prethodnim godinama ili analogno razvoju koji u datoj branši ostvaruju naši konkurenti. </a:t>
            </a:r>
          </a:p>
          <a:p>
            <a:pPr>
              <a:buFontTx/>
              <a:buChar char="-"/>
            </a:pPr>
            <a:r>
              <a:rPr lang="sr-Latn-CS" dirty="0" smtClean="0"/>
              <a:t>Strategija </a:t>
            </a:r>
            <a:r>
              <a:rPr lang="sr-Latn-CS" b="1" dirty="0" smtClean="0"/>
              <a:t>visokog rasta </a:t>
            </a:r>
            <a:r>
              <a:rPr lang="sr-Latn-CS" dirty="0" smtClean="0"/>
              <a:t>– razvoj organizacije intenzivnije nego što se razvijaju konkurenti. Ovo je veoma ambiciozna strategija, i za nju se treba opredeliti samo kada su se stekli svi potrebni uslovi (materijalni, kadrovski, finansijski, prostorni i drugi).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1143000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l"/>
            <a:r>
              <a:rPr lang="sr-Latn-CS" sz="4000" dirty="0" smtClean="0"/>
              <a:t>Razvojne strategije–neutralna strategija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endParaRPr lang="sr-Latn-CS" dirty="0" smtClean="0"/>
          </a:p>
          <a:p>
            <a:r>
              <a:rPr lang="sr-Latn-CS" dirty="0" smtClean="0"/>
              <a:t>Je strategija nultog rasta. Postignuti nivo proizvodnje, prometa i drugih poslovnih aktivnosti firme održava se na istom nivou na kom je bio u prethodnom periodu.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l"/>
            <a:r>
              <a:rPr lang="sr-Latn-CS" dirty="0" smtClean="0"/>
              <a:t>Razvojne strategije –strategija revitalizacije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endParaRPr lang="sr-Latn-CS" dirty="0" smtClean="0"/>
          </a:p>
          <a:p>
            <a:r>
              <a:rPr lang="sr-Latn-CS" dirty="0" smtClean="0"/>
              <a:t>Je strategija oporavka, i primenjuje se kada preduzeće zapadne u veliku krizu. Uspešna primena mera revitalizacije podrazumeva prethodnu analizu uroka koji su organizaciju i doveli u stanje krize.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l"/>
            <a:r>
              <a:rPr lang="sr-Latn-CS" dirty="0" smtClean="0"/>
              <a:t>Razvojne strategije-strategija redukcije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endParaRPr lang="sr-Latn-CS" dirty="0" smtClean="0"/>
          </a:p>
          <a:p>
            <a:r>
              <a:rPr lang="sr-Latn-CS" dirty="0" smtClean="0"/>
              <a:t>Podrazumeva redukciju (smanjenje) programa poslovnih aktivnosti. U određenim situacijama, ovo može biti najbolji poslovni potez. Ponekad treba znati kada je vreme za odustajanje i povlačenje.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pPr algn="l"/>
            <a:r>
              <a:rPr lang="sr-Latn-CS" dirty="0" smtClean="0"/>
              <a:t>Razvojne strategije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sr-Latn-CS" b="1" dirty="0" smtClean="0"/>
              <a:t>Prema načinu ostvarivanja napretka, strategije mogu biti</a:t>
            </a:r>
            <a:r>
              <a:rPr lang="sr-Latn-CS" b="1" dirty="0" smtClean="0"/>
              <a:t>:</a:t>
            </a:r>
            <a:endParaRPr lang="en-US" dirty="0" smtClean="0"/>
          </a:p>
          <a:p>
            <a:pPr>
              <a:buFontTx/>
              <a:buChar char="-"/>
            </a:pPr>
            <a:r>
              <a:rPr lang="sr-Latn-CS" dirty="0" smtClean="0"/>
              <a:t>Strategija rasta na postojećim osnovama</a:t>
            </a:r>
          </a:p>
          <a:p>
            <a:pPr>
              <a:buFontTx/>
              <a:buChar char="-"/>
            </a:pPr>
            <a:r>
              <a:rPr lang="sr-Latn-CS" dirty="0" smtClean="0"/>
              <a:t>Strategija diverzifikacije</a:t>
            </a:r>
          </a:p>
          <a:p>
            <a:pPr>
              <a:buFontTx/>
              <a:buChar char="-"/>
            </a:pPr>
            <a:r>
              <a:rPr lang="sr-Latn-CS" dirty="0" smtClean="0"/>
              <a:t>Strategija integracije i kooperacije na horizontalnom nivou</a:t>
            </a:r>
          </a:p>
          <a:p>
            <a:pPr>
              <a:buFontTx/>
              <a:buChar char="-"/>
            </a:pPr>
            <a:r>
              <a:rPr lang="sr-Latn-CS" dirty="0" smtClean="0"/>
              <a:t>Strategija vertikalne integracije i kooperacije</a:t>
            </a:r>
          </a:p>
          <a:p>
            <a:pPr>
              <a:buFontTx/>
              <a:buChar char="-"/>
            </a:pPr>
            <a:r>
              <a:rPr lang="sr-Latn-CS" dirty="0" smtClean="0"/>
              <a:t>Strategija internacionalizacije</a:t>
            </a:r>
            <a:endParaRPr lang="en-US" dirty="0" smtClean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l"/>
            <a:r>
              <a:rPr lang="sr-Latn-CS" dirty="0" smtClean="0"/>
              <a:t>Razvojne strategije – strategija diverzifikacije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70000" lnSpcReduction="20000"/>
          </a:bodyPr>
          <a:lstStyle/>
          <a:p>
            <a:r>
              <a:rPr lang="sr-Latn-CS" b="1" dirty="0" smtClean="0"/>
              <a:t>Strategija diverzifikacije </a:t>
            </a:r>
            <a:r>
              <a:rPr lang="sr-Latn-CS" dirty="0" smtClean="0"/>
              <a:t>podrazumeva okretanje poslovnog sistema ka novim branšama, tržištima i proizvodima. Može biti:</a:t>
            </a:r>
          </a:p>
          <a:p>
            <a:pPr>
              <a:buNone/>
            </a:pPr>
            <a:endParaRPr lang="sr-Latn-CS" dirty="0" smtClean="0"/>
          </a:p>
          <a:p>
            <a:pPr marL="514350" indent="-514350">
              <a:buFont typeface="+mj-lt"/>
              <a:buAutoNum type="arabicPeriod"/>
            </a:pPr>
            <a:r>
              <a:rPr lang="sr-Latn-CS" b="1" dirty="0" smtClean="0"/>
              <a:t>Horizontalna</a:t>
            </a:r>
            <a:r>
              <a:rPr lang="sr-Latn-CS" dirty="0" smtClean="0"/>
              <a:t> – razvija se biznis na istim tehnološkim i komercijalnim nivoima poslovanja</a:t>
            </a:r>
          </a:p>
          <a:p>
            <a:pPr marL="514350" indent="-514350">
              <a:buFont typeface="+mj-lt"/>
              <a:buAutoNum type="arabicPeriod"/>
            </a:pPr>
            <a:endParaRPr lang="sr-Latn-CS" b="1" smtClean="0"/>
          </a:p>
          <a:p>
            <a:pPr marL="514350" indent="-514350">
              <a:buFont typeface="+mj-lt"/>
              <a:buAutoNum type="arabicPeriod"/>
            </a:pPr>
            <a:r>
              <a:rPr lang="sr-Latn-CS" b="1" smtClean="0"/>
              <a:t>Vertikalna</a:t>
            </a:r>
            <a:endParaRPr lang="sr-Latn-CS" b="1" dirty="0" smtClean="0"/>
          </a:p>
          <a:p>
            <a:pPr marL="514350" indent="-514350">
              <a:buFont typeface="+mj-lt"/>
              <a:buAutoNum type="alphaLcParenR"/>
            </a:pPr>
            <a:r>
              <a:rPr lang="sr-Latn-CS" b="1" dirty="0" smtClean="0"/>
              <a:t>Vertikalna diverzifikacija unapred </a:t>
            </a:r>
            <a:r>
              <a:rPr lang="sr-Latn-CS" dirty="0" smtClean="0"/>
              <a:t>– osvajanje nove proizvodnje, odnosno poslova koje su do tada obavljali dalji prerađivači ili distributeri</a:t>
            </a:r>
          </a:p>
          <a:p>
            <a:pPr marL="514350" indent="-514350">
              <a:buFont typeface="+mj-lt"/>
              <a:buAutoNum type="alphaLcParenR"/>
            </a:pPr>
            <a:r>
              <a:rPr lang="sr-Latn-CS" b="1" dirty="0" smtClean="0"/>
              <a:t>Vertikalna diverzifikacija unazad</a:t>
            </a:r>
            <a:r>
              <a:rPr lang="sr-Latn-CS" dirty="0" smtClean="0"/>
              <a:t>– osvajanje nove proizvodnje, odnosno poslova koje su do tada obavljali dalji dobavljači</a:t>
            </a:r>
          </a:p>
          <a:p>
            <a:pPr marL="514350" indent="-514350">
              <a:buFont typeface="+mj-lt"/>
              <a:buAutoNum type="alphaLcParenR"/>
            </a:pPr>
            <a:r>
              <a:rPr lang="sr-Latn-CS" b="1" dirty="0" smtClean="0"/>
              <a:t>Kombinovana diverzifikacija </a:t>
            </a:r>
            <a:r>
              <a:rPr lang="sr-Latn-CS" dirty="0" smtClean="0"/>
              <a:t>– kombinacija horizontalnog i vertikalnog uraznoličenja. </a:t>
            </a:r>
            <a:endParaRPr lang="en-US" dirty="0" smtClean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endParaRPr lang="sr-Latn-CS" dirty="0" smtClean="0"/>
          </a:p>
          <a:p>
            <a:r>
              <a:rPr lang="sr-Latn-CS" dirty="0" smtClean="0"/>
              <a:t>Southwest Airlines – strategija niskih cena avio karata, koje su bile posledica smanjenja troškova kroz eliminaciju nepotrebnih usluga za putnike.</a:t>
            </a:r>
          </a:p>
          <a:p>
            <a:r>
              <a:rPr lang="sr-Latn-CS" dirty="0" smtClean="0"/>
              <a:t>Dell Computers – prvi uveo koncept izbora konfiguracije personalnih računara od strane kupca. To mu je omogućilo smanjenje troškova finansiranja zaliha gotovih proizvoda.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pPr algn="l"/>
            <a:r>
              <a:rPr lang="sr-Latn-CS" dirty="0" smtClean="0"/>
              <a:t>Strategija - primeri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pPr algn="l"/>
            <a:r>
              <a:rPr lang="sr-Latn-CS" dirty="0" smtClean="0"/>
              <a:t>Strateško opredeljivanje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err="1" smtClean="0"/>
              <a:t>Neprekidno</a:t>
            </a:r>
            <a:r>
              <a:rPr lang="en-US" dirty="0" smtClean="0"/>
              <a:t> </a:t>
            </a:r>
            <a:r>
              <a:rPr lang="en-US" dirty="0" err="1" smtClean="0"/>
              <a:t>preispitivati</a:t>
            </a:r>
            <a:r>
              <a:rPr lang="en-US" dirty="0" smtClean="0"/>
              <a:t> </a:t>
            </a:r>
            <a:r>
              <a:rPr lang="en-US" dirty="0" err="1" smtClean="0"/>
              <a:t>dugoro</a:t>
            </a:r>
            <a:r>
              <a:rPr lang="sr-Latn-CS" dirty="0" smtClean="0"/>
              <a:t>č</a:t>
            </a:r>
            <a:r>
              <a:rPr lang="en-US" dirty="0" smtClean="0"/>
              <a:t>nu </a:t>
            </a:r>
            <a:r>
              <a:rPr lang="en-US" dirty="0" err="1" smtClean="0"/>
              <a:t>svrhu</a:t>
            </a:r>
            <a:r>
              <a:rPr lang="en-US" dirty="0" smtClean="0"/>
              <a:t> </a:t>
            </a:r>
            <a:r>
              <a:rPr lang="en-US" dirty="0" err="1" smtClean="0"/>
              <a:t>postojanja</a:t>
            </a:r>
            <a:r>
              <a:rPr lang="en-US" dirty="0" smtClean="0"/>
              <a:t> (MISIJA)</a:t>
            </a:r>
            <a:r>
              <a:rPr lang="sr-Latn-CS" dirty="0" smtClean="0"/>
              <a:t>,</a:t>
            </a:r>
            <a:r>
              <a:rPr lang="en-US" dirty="0" smtClean="0"/>
              <a:t> </a:t>
            </a:r>
            <a:r>
              <a:rPr lang="en-US" dirty="0" err="1" smtClean="0"/>
              <a:t>pretakati</a:t>
            </a:r>
            <a:r>
              <a:rPr lang="en-US" dirty="0" smtClean="0"/>
              <a:t> to u </a:t>
            </a:r>
            <a:r>
              <a:rPr lang="en-US" dirty="0" err="1" smtClean="0"/>
              <a:t>konkretne</a:t>
            </a:r>
            <a:r>
              <a:rPr lang="en-US" dirty="0" smtClean="0"/>
              <a:t> </a:t>
            </a:r>
            <a:r>
              <a:rPr lang="en-US" dirty="0" err="1" smtClean="0"/>
              <a:t>vrednosti</a:t>
            </a:r>
            <a:r>
              <a:rPr lang="en-US" dirty="0" smtClean="0"/>
              <a:t> </a:t>
            </a:r>
            <a:r>
              <a:rPr lang="en-US" dirty="0" err="1" smtClean="0"/>
              <a:t>stanja</a:t>
            </a:r>
            <a:r>
              <a:rPr lang="en-US" dirty="0" smtClean="0"/>
              <a:t> </a:t>
            </a:r>
            <a:r>
              <a:rPr lang="en-US" dirty="0" err="1" smtClean="0"/>
              <a:t>sistema</a:t>
            </a:r>
            <a:r>
              <a:rPr lang="en-US" dirty="0" smtClean="0"/>
              <a:t> (CILJEVI)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planove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njihovo</a:t>
            </a:r>
            <a:r>
              <a:rPr lang="en-US" dirty="0" smtClean="0"/>
              <a:t> </a:t>
            </a:r>
            <a:r>
              <a:rPr lang="en-US" dirty="0" err="1" smtClean="0"/>
              <a:t>postizanje</a:t>
            </a:r>
            <a:r>
              <a:rPr lang="en-US" dirty="0" smtClean="0"/>
              <a:t> (STRATEGIJA)</a:t>
            </a: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pPr algn="l"/>
            <a:r>
              <a:rPr lang="sr-Latn-CS" dirty="0" smtClean="0"/>
              <a:t>Strategija - primeri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r>
              <a:rPr lang="sr-Latn-CS" dirty="0" smtClean="0"/>
              <a:t>Preovlađujuća ideja strategije kompanije McDonald</a:t>
            </a:r>
            <a:r>
              <a:rPr lang="en-US" dirty="0" smtClean="0"/>
              <a:t>’s</a:t>
            </a:r>
            <a:r>
              <a:rPr lang="sr-Latn-CS" dirty="0" smtClean="0"/>
              <a:t> je ista cena proizvoda u svim prodajnim objektima na globalnom tržištu, koja je obezbeđivana franšizom. Efekat – zahvaljujući ekonomiji obima u nabavci opreme i repromaterijala, kompanija je postala i ostala svetski lider u grani brze hrane.</a:t>
            </a:r>
          </a:p>
          <a:p>
            <a:r>
              <a:rPr lang="sr-Latn-CS" dirty="0" smtClean="0"/>
              <a:t>Wall Mart – izgradnjom distributivnih centara sa komplementarnim sadržajima (eng. Shoping mall) u svojoj strategiji prvo primenilo ideju </a:t>
            </a:r>
            <a:r>
              <a:rPr lang="sr-Latn-CS" i="1" dirty="0" smtClean="0"/>
              <a:t>one stop shoping</a:t>
            </a:r>
            <a:r>
              <a:rPr lang="sr-Latn-CS" dirty="0" smtClean="0"/>
              <a:t>.</a:t>
            </a:r>
            <a:endParaRPr lang="en-US" dirty="0" smtClean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l">
              <a:spcBef>
                <a:spcPts val="0"/>
              </a:spcBef>
            </a:pPr>
            <a:r>
              <a:rPr lang="sr-Latn-CS" dirty="0" smtClean="0"/>
              <a:t>Strateški krug		</a:t>
            </a:r>
            <a:br>
              <a:rPr lang="sr-Latn-CS" dirty="0" smtClean="0"/>
            </a:br>
            <a:r>
              <a:rPr lang="sr-Latn-CS" sz="2700" dirty="0" smtClean="0"/>
              <a:t>						    </a:t>
            </a:r>
            <a:r>
              <a:rPr lang="sr-Latn-CS" sz="2700" i="1" dirty="0" smtClean="0"/>
              <a:t>Donald Sull, MIT</a:t>
            </a:r>
            <a:endParaRPr lang="en-US" sz="2700" i="1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26850" t="31316" r="15275" b="9085"/>
          <a:stretch>
            <a:fillRect/>
          </a:stretch>
        </p:blipFill>
        <p:spPr bwMode="auto">
          <a:xfrm>
            <a:off x="533400" y="1524000"/>
            <a:ext cx="8153400" cy="48768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pPr algn="l"/>
            <a:r>
              <a:rPr lang="sr-Latn-CS" dirty="0" err="1" smtClean="0"/>
              <a:t>S</a:t>
            </a:r>
            <a:r>
              <a:rPr lang="en-US" dirty="0" err="1" smtClean="0"/>
              <a:t>trategija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taktika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r-Latn-CS" dirty="0" smtClean="0"/>
          </a:p>
          <a:p>
            <a:r>
              <a:rPr lang="en-US" dirty="0" err="1" smtClean="0"/>
              <a:t>Strateški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operativni</a:t>
            </a:r>
            <a:r>
              <a:rPr lang="en-US" dirty="0" smtClean="0"/>
              <a:t> </a:t>
            </a:r>
            <a:r>
              <a:rPr lang="en-US" dirty="0" err="1" smtClean="0"/>
              <a:t>planovi</a:t>
            </a:r>
            <a:r>
              <a:rPr lang="sr-Latn-CS" dirty="0" smtClean="0"/>
              <a:t> se</a:t>
            </a:r>
            <a:r>
              <a:rPr lang="en-US" dirty="0" smtClean="0"/>
              <a:t> </a:t>
            </a:r>
            <a:r>
              <a:rPr lang="en-US" dirty="0" err="1" smtClean="0"/>
              <a:t>razlikuju</a:t>
            </a:r>
            <a:r>
              <a:rPr lang="en-US" dirty="0" smtClean="0"/>
              <a:t> u: </a:t>
            </a:r>
            <a:endParaRPr lang="sr-Latn-CS" dirty="0" smtClean="0"/>
          </a:p>
          <a:p>
            <a:pPr>
              <a:buNone/>
            </a:pPr>
            <a:r>
              <a:rPr lang="en-US" dirty="0" smtClean="0"/>
              <a:t>– </a:t>
            </a:r>
            <a:r>
              <a:rPr lang="en-US" dirty="0" err="1" smtClean="0"/>
              <a:t>Vremenskim</a:t>
            </a:r>
            <a:r>
              <a:rPr lang="en-US" dirty="0" smtClean="0"/>
              <a:t> </a:t>
            </a:r>
            <a:r>
              <a:rPr lang="en-US" dirty="0" err="1" smtClean="0"/>
              <a:t>rokovima</a:t>
            </a:r>
            <a:r>
              <a:rPr lang="en-US" dirty="0" smtClean="0"/>
              <a:t> (</a:t>
            </a:r>
            <a:r>
              <a:rPr lang="en-US" dirty="0" err="1" smtClean="0"/>
              <a:t>nekoliko</a:t>
            </a:r>
            <a:r>
              <a:rPr lang="en-US" dirty="0" smtClean="0"/>
              <a:t> </a:t>
            </a:r>
            <a:r>
              <a:rPr lang="en-US" dirty="0" err="1" smtClean="0"/>
              <a:t>godina</a:t>
            </a:r>
            <a:r>
              <a:rPr lang="sr-Latn-CS" dirty="0" smtClean="0"/>
              <a:t>, </a:t>
            </a:r>
            <a:r>
              <a:rPr lang="en-US" dirty="0" err="1" smtClean="0"/>
              <a:t>nekoliko</a:t>
            </a:r>
            <a:r>
              <a:rPr lang="en-US" dirty="0" smtClean="0"/>
              <a:t> </a:t>
            </a:r>
            <a:r>
              <a:rPr lang="en-US" dirty="0" err="1" smtClean="0"/>
              <a:t>dekada</a:t>
            </a:r>
            <a:r>
              <a:rPr lang="en-US" dirty="0" smtClean="0"/>
              <a:t>: do </a:t>
            </a:r>
            <a:r>
              <a:rPr lang="en-US" dirty="0" err="1" smtClean="0"/>
              <a:t>jedne</a:t>
            </a:r>
            <a:r>
              <a:rPr lang="en-US" dirty="0" smtClean="0"/>
              <a:t> </a:t>
            </a:r>
            <a:r>
              <a:rPr lang="en-US" dirty="0" err="1" smtClean="0"/>
              <a:t>godine</a:t>
            </a:r>
            <a:r>
              <a:rPr lang="en-US" dirty="0" smtClean="0"/>
              <a:t>) </a:t>
            </a:r>
            <a:endParaRPr lang="sr-Latn-CS" dirty="0" smtClean="0"/>
          </a:p>
          <a:p>
            <a:pPr>
              <a:buNone/>
            </a:pPr>
            <a:r>
              <a:rPr lang="en-US" dirty="0" smtClean="0"/>
              <a:t>– </a:t>
            </a:r>
            <a:r>
              <a:rPr lang="en-US" dirty="0" err="1" smtClean="0"/>
              <a:t>Obimu</a:t>
            </a:r>
            <a:r>
              <a:rPr lang="en-US" dirty="0" smtClean="0"/>
              <a:t> (</a:t>
            </a:r>
            <a:r>
              <a:rPr lang="en-US" dirty="0" err="1" smtClean="0"/>
              <a:t>širok</a:t>
            </a:r>
            <a:r>
              <a:rPr lang="en-US" dirty="0" smtClean="0"/>
              <a:t> </a:t>
            </a:r>
            <a:r>
              <a:rPr lang="en-US" dirty="0" err="1" smtClean="0"/>
              <a:t>raspon</a:t>
            </a:r>
            <a:r>
              <a:rPr lang="en-US" dirty="0" smtClean="0"/>
              <a:t> </a:t>
            </a:r>
            <a:r>
              <a:rPr lang="en-US" dirty="0" err="1" smtClean="0"/>
              <a:t>aktivnosti</a:t>
            </a:r>
            <a:r>
              <a:rPr lang="en-US" dirty="0" smtClean="0"/>
              <a:t> </a:t>
            </a:r>
            <a:r>
              <a:rPr lang="en-US" dirty="0" err="1" smtClean="0"/>
              <a:t>organizacije</a:t>
            </a:r>
            <a:r>
              <a:rPr lang="en-US" dirty="0" smtClean="0"/>
              <a:t> : </a:t>
            </a:r>
            <a:r>
              <a:rPr lang="en-US" dirty="0" err="1" smtClean="0"/>
              <a:t>jedna</a:t>
            </a:r>
            <a:r>
              <a:rPr lang="en-US" dirty="0" smtClean="0"/>
              <a:t> </a:t>
            </a:r>
            <a:r>
              <a:rPr lang="en-US" dirty="0" err="1" smtClean="0"/>
              <a:t>aktivnost</a:t>
            </a:r>
            <a:r>
              <a:rPr lang="en-US" dirty="0" smtClean="0"/>
              <a:t>) </a:t>
            </a:r>
            <a:endParaRPr lang="sr-Latn-CS" dirty="0" smtClean="0"/>
          </a:p>
          <a:p>
            <a:pPr>
              <a:buNone/>
            </a:pPr>
            <a:r>
              <a:rPr lang="en-US" dirty="0" smtClean="0"/>
              <a:t>– </a:t>
            </a:r>
            <a:r>
              <a:rPr lang="en-US" dirty="0" err="1" smtClean="0"/>
              <a:t>Obuhva</a:t>
            </a:r>
            <a:r>
              <a:rPr lang="sr-Latn-CS" dirty="0" smtClean="0"/>
              <a:t>ć</a:t>
            </a:r>
            <a:r>
              <a:rPr lang="en-US" dirty="0" err="1" smtClean="0"/>
              <a:t>enim</a:t>
            </a:r>
            <a:r>
              <a:rPr lang="en-US" dirty="0" smtClean="0"/>
              <a:t> </a:t>
            </a:r>
            <a:r>
              <a:rPr lang="en-US" dirty="0" err="1" smtClean="0"/>
              <a:t>detaljima</a:t>
            </a:r>
            <a:r>
              <a:rPr lang="en-US" dirty="0" smtClean="0"/>
              <a:t> (</a:t>
            </a:r>
            <a:r>
              <a:rPr lang="en-US" dirty="0" err="1" smtClean="0"/>
              <a:t>opšte</a:t>
            </a:r>
            <a:r>
              <a:rPr lang="en-US" dirty="0" smtClean="0"/>
              <a:t> : </a:t>
            </a:r>
            <a:r>
              <a:rPr lang="en-US" dirty="0" err="1" smtClean="0"/>
              <a:t>pojedina</a:t>
            </a:r>
            <a:r>
              <a:rPr lang="sr-Latn-CS" dirty="0" smtClean="0"/>
              <a:t>č</a:t>
            </a:r>
            <a:r>
              <a:rPr lang="en-US" dirty="0" smtClean="0"/>
              <a:t>no)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pPr algn="l"/>
            <a:r>
              <a:rPr lang="sr-Latn-CS" dirty="0" smtClean="0"/>
              <a:t>Strateško opredeljivanje - </a:t>
            </a:r>
            <a:r>
              <a:rPr lang="en-US" sz="4000" i="1" dirty="0" smtClean="0"/>
              <a:t>VIZIJA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err="1" smtClean="0"/>
              <a:t>Iako</a:t>
            </a:r>
            <a:r>
              <a:rPr lang="en-US" dirty="0" smtClean="0"/>
              <a:t> se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mora</a:t>
            </a:r>
            <a:r>
              <a:rPr lang="en-US" dirty="0" smtClean="0"/>
              <a:t> </a:t>
            </a:r>
            <a:r>
              <a:rPr lang="en-US" dirty="0" err="1" smtClean="0"/>
              <a:t>konstanto</a:t>
            </a:r>
            <a:r>
              <a:rPr lang="en-US" dirty="0" smtClean="0"/>
              <a:t> </a:t>
            </a:r>
            <a:r>
              <a:rPr lang="en-US" dirty="0" err="1" smtClean="0"/>
              <a:t>prilago</a:t>
            </a:r>
            <a:r>
              <a:rPr lang="sr-Latn-CS" dirty="0" smtClean="0"/>
              <a:t>đ</a:t>
            </a:r>
            <a:r>
              <a:rPr lang="en-US" dirty="0" err="1" smtClean="0"/>
              <a:t>avati</a:t>
            </a:r>
            <a:r>
              <a:rPr lang="en-US" dirty="0" smtClean="0"/>
              <a:t> </a:t>
            </a:r>
            <a:r>
              <a:rPr lang="en-US" dirty="0" err="1" smtClean="0"/>
              <a:t>promenama</a:t>
            </a:r>
            <a:r>
              <a:rPr lang="en-US" dirty="0" smtClean="0"/>
              <a:t> </a:t>
            </a:r>
            <a:r>
              <a:rPr lang="en-US" dirty="0" err="1" smtClean="0"/>
              <a:t>okruženja</a:t>
            </a:r>
            <a:r>
              <a:rPr lang="en-US" dirty="0" smtClean="0"/>
              <a:t>, </a:t>
            </a:r>
            <a:r>
              <a:rPr lang="en-US" dirty="0" err="1" smtClean="0"/>
              <a:t>neke</a:t>
            </a:r>
            <a:r>
              <a:rPr lang="en-US" dirty="0" smtClean="0"/>
              <a:t> </a:t>
            </a:r>
            <a:r>
              <a:rPr lang="en-US" dirty="0" err="1" smtClean="0"/>
              <a:t>klju</a:t>
            </a:r>
            <a:r>
              <a:rPr lang="sr-Latn-CS" dirty="0" smtClean="0"/>
              <a:t>č</a:t>
            </a:r>
            <a:r>
              <a:rPr lang="en-US" dirty="0" smtClean="0"/>
              <a:t>ne </a:t>
            </a:r>
            <a:r>
              <a:rPr lang="en-US" dirty="0" err="1" smtClean="0"/>
              <a:t>vrednosti</a:t>
            </a:r>
            <a:r>
              <a:rPr lang="en-US" dirty="0" smtClean="0"/>
              <a:t> </a:t>
            </a:r>
            <a:r>
              <a:rPr lang="en-US" dirty="0" err="1" smtClean="0"/>
              <a:t>moraju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ostanu</a:t>
            </a:r>
            <a:r>
              <a:rPr lang="en-US" dirty="0" smtClean="0"/>
              <a:t> </a:t>
            </a:r>
            <a:r>
              <a:rPr lang="en-US" dirty="0" err="1" smtClean="0"/>
              <a:t>relativno</a:t>
            </a:r>
            <a:r>
              <a:rPr lang="en-US" dirty="0" smtClean="0"/>
              <a:t> </a:t>
            </a:r>
            <a:r>
              <a:rPr lang="en-US" dirty="0" err="1" smtClean="0"/>
              <a:t>stabilne</a:t>
            </a:r>
            <a:r>
              <a:rPr lang="en-US" dirty="0" smtClean="0"/>
              <a:t>, </a:t>
            </a:r>
            <a:r>
              <a:rPr lang="en-US" dirty="0" err="1" smtClean="0"/>
              <a:t>kako</a:t>
            </a:r>
            <a:r>
              <a:rPr lang="en-US" dirty="0" smtClean="0"/>
              <a:t> bi se </a:t>
            </a:r>
            <a:r>
              <a:rPr lang="en-US" dirty="0" err="1" smtClean="0"/>
              <a:t>stvorila</a:t>
            </a:r>
            <a:r>
              <a:rPr lang="en-US" dirty="0" smtClean="0"/>
              <a:t> </a:t>
            </a:r>
            <a:r>
              <a:rPr lang="en-US" dirty="0" err="1" smtClean="0"/>
              <a:t>baza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strateško</a:t>
            </a:r>
            <a:r>
              <a:rPr lang="en-US" dirty="0" smtClean="0"/>
              <a:t> </a:t>
            </a:r>
            <a:r>
              <a:rPr lang="en-US" dirty="0" err="1" smtClean="0"/>
              <a:t>odlu</a:t>
            </a:r>
            <a:r>
              <a:rPr lang="sr-Latn-CS" dirty="0" smtClean="0"/>
              <a:t>č</a:t>
            </a:r>
            <a:r>
              <a:rPr lang="en-US" dirty="0" err="1" smtClean="0"/>
              <a:t>ivanje</a:t>
            </a:r>
            <a:r>
              <a:rPr lang="en-US" dirty="0" smtClean="0"/>
              <a:t>. </a:t>
            </a:r>
            <a:endParaRPr lang="sr-Latn-CS" dirty="0" smtClean="0"/>
          </a:p>
          <a:p>
            <a:pPr>
              <a:buNone/>
            </a:pPr>
            <a:endParaRPr lang="sr-Latn-CS" dirty="0" smtClean="0"/>
          </a:p>
          <a:p>
            <a:r>
              <a:rPr lang="pl-PL" dirty="0" smtClean="0"/>
              <a:t>Težak posao, za top menadžment.</a:t>
            </a:r>
          </a:p>
          <a:p>
            <a:pPr>
              <a:buNone/>
            </a:pPr>
            <a:endParaRPr lang="pl-PL" dirty="0" smtClean="0"/>
          </a:p>
          <a:p>
            <a:r>
              <a:rPr lang="pl-PL" dirty="0" smtClean="0"/>
              <a:t>Na period od dekade naviše.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pPr algn="l"/>
            <a:r>
              <a:rPr lang="sr-Latn-CS" dirty="0" err="1" smtClean="0"/>
              <a:t>V</a:t>
            </a:r>
            <a:r>
              <a:rPr lang="en-US" dirty="0" err="1" smtClean="0"/>
              <a:t>izija</a:t>
            </a:r>
            <a:r>
              <a:rPr lang="en-US" dirty="0" smtClean="0"/>
              <a:t> – </a:t>
            </a:r>
            <a:r>
              <a:rPr lang="en-US" dirty="0" err="1" smtClean="0"/>
              <a:t>klju</a:t>
            </a:r>
            <a:r>
              <a:rPr lang="sr-Latn-CS" dirty="0" smtClean="0"/>
              <a:t>č</a:t>
            </a:r>
            <a:r>
              <a:rPr lang="en-US" dirty="0" smtClean="0"/>
              <a:t>ne </a:t>
            </a:r>
            <a:r>
              <a:rPr lang="en-US" dirty="0" err="1" smtClean="0"/>
              <a:t>vrednosti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r>
              <a:rPr lang="en-US" dirty="0" smtClean="0"/>
              <a:t>Ne </a:t>
            </a:r>
            <a:r>
              <a:rPr lang="en-US" dirty="0" err="1" smtClean="0"/>
              <a:t>više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pet</a:t>
            </a:r>
            <a:r>
              <a:rPr lang="sr-Latn-CS" dirty="0" smtClean="0"/>
              <a:t> ključnih vrednosti</a:t>
            </a:r>
          </a:p>
          <a:p>
            <a:r>
              <a:rPr lang="en-US" dirty="0" err="1" smtClean="0"/>
              <a:t>Pitanja</a:t>
            </a:r>
            <a:r>
              <a:rPr lang="en-US" dirty="0" smtClean="0"/>
              <a:t>: </a:t>
            </a:r>
            <a:endParaRPr lang="sr-Latn-CS" dirty="0" smtClean="0"/>
          </a:p>
          <a:p>
            <a:pPr>
              <a:buNone/>
            </a:pPr>
            <a:r>
              <a:rPr lang="en-US" dirty="0" smtClean="0"/>
              <a:t>–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li</a:t>
            </a:r>
            <a:r>
              <a:rPr lang="en-US" dirty="0" smtClean="0"/>
              <a:t> bi se </a:t>
            </a:r>
            <a:r>
              <a:rPr lang="en-US" dirty="0" err="1" smtClean="0"/>
              <a:t>vrednost</a:t>
            </a:r>
            <a:r>
              <a:rPr lang="en-US" dirty="0" smtClean="0"/>
              <a:t> </a:t>
            </a:r>
            <a:r>
              <a:rPr lang="en-US" dirty="0" err="1" smtClean="0"/>
              <a:t>promenila</a:t>
            </a:r>
            <a:r>
              <a:rPr lang="en-US" dirty="0" smtClean="0"/>
              <a:t> </a:t>
            </a:r>
            <a:r>
              <a:rPr lang="en-US" dirty="0" err="1" smtClean="0"/>
              <a:t>ukoliko</a:t>
            </a:r>
            <a:r>
              <a:rPr lang="en-US" dirty="0" smtClean="0"/>
              <a:t> bi se </a:t>
            </a:r>
            <a:r>
              <a:rPr lang="en-US" dirty="0" err="1" smtClean="0"/>
              <a:t>okolnosti</a:t>
            </a:r>
            <a:r>
              <a:rPr lang="en-US" dirty="0" smtClean="0"/>
              <a:t> </a:t>
            </a:r>
            <a:r>
              <a:rPr lang="en-US" dirty="0" err="1" smtClean="0"/>
              <a:t>promenile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uzrokovale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ta</a:t>
            </a:r>
            <a:r>
              <a:rPr lang="en-US" dirty="0" smtClean="0"/>
              <a:t> </a:t>
            </a:r>
            <a:r>
              <a:rPr lang="en-US" dirty="0" err="1" smtClean="0"/>
              <a:t>vrednost</a:t>
            </a:r>
            <a:r>
              <a:rPr lang="en-US" dirty="0" smtClean="0"/>
              <a:t> </a:t>
            </a:r>
            <a:r>
              <a:rPr lang="en-US" dirty="0" err="1" smtClean="0"/>
              <a:t>postane</a:t>
            </a:r>
            <a:r>
              <a:rPr lang="en-US" dirty="0" smtClean="0"/>
              <a:t> </a:t>
            </a:r>
            <a:r>
              <a:rPr lang="en-US" dirty="0" err="1" smtClean="0"/>
              <a:t>optere</a:t>
            </a:r>
            <a:r>
              <a:rPr lang="sr-Latn-CS" dirty="0" smtClean="0"/>
              <a:t>ć</a:t>
            </a:r>
            <a:r>
              <a:rPr lang="en-US" dirty="0" err="1" smtClean="0"/>
              <a:t>enje</a:t>
            </a:r>
            <a:r>
              <a:rPr lang="en-US" dirty="0" smtClean="0"/>
              <a:t>?</a:t>
            </a:r>
            <a:endParaRPr lang="sr-Latn-CS" dirty="0" smtClean="0"/>
          </a:p>
          <a:p>
            <a:pPr>
              <a:buNone/>
            </a:pPr>
            <a:r>
              <a:rPr lang="en-US" dirty="0" smtClean="0"/>
              <a:t>–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li</a:t>
            </a:r>
            <a:r>
              <a:rPr lang="en-US" dirty="0" smtClean="0"/>
              <a:t> bi se </a:t>
            </a:r>
            <a:r>
              <a:rPr lang="en-US" dirty="0" err="1" smtClean="0"/>
              <a:t>vrednost</a:t>
            </a:r>
            <a:r>
              <a:rPr lang="en-US" dirty="0" smtClean="0"/>
              <a:t> </a:t>
            </a:r>
            <a:r>
              <a:rPr lang="en-US" dirty="0" err="1" smtClean="0"/>
              <a:t>promenila</a:t>
            </a:r>
            <a:r>
              <a:rPr lang="en-US" dirty="0" smtClean="0"/>
              <a:t> </a:t>
            </a:r>
            <a:r>
              <a:rPr lang="en-US" dirty="0" err="1" smtClean="0"/>
              <a:t>ukoliko</a:t>
            </a:r>
            <a:r>
              <a:rPr lang="en-US" dirty="0" smtClean="0"/>
              <a:t> bi </a:t>
            </a:r>
            <a:r>
              <a:rPr lang="en-US" dirty="0" err="1" smtClean="0"/>
              <a:t>prešli</a:t>
            </a:r>
            <a:r>
              <a:rPr lang="en-US" dirty="0" smtClean="0"/>
              <a:t> u </a:t>
            </a:r>
            <a:r>
              <a:rPr lang="en-US" dirty="0" err="1" smtClean="0"/>
              <a:t>drugu</a:t>
            </a:r>
            <a:r>
              <a:rPr lang="en-US" dirty="0" smtClean="0"/>
              <a:t> </a:t>
            </a:r>
            <a:r>
              <a:rPr lang="en-US" dirty="0" err="1" smtClean="0"/>
              <a:t>industriju</a:t>
            </a:r>
            <a:r>
              <a:rPr lang="en-US" dirty="0" smtClean="0"/>
              <a:t>? </a:t>
            </a:r>
            <a:endParaRPr lang="sr-Latn-CS" dirty="0" smtClean="0"/>
          </a:p>
          <a:p>
            <a:r>
              <a:rPr lang="en-US" dirty="0" err="1" smtClean="0"/>
              <a:t>Klju</a:t>
            </a:r>
            <a:r>
              <a:rPr lang="sr-Latn-CS" dirty="0" err="1" smtClean="0"/>
              <a:t>č</a:t>
            </a:r>
            <a:r>
              <a:rPr lang="en-US" dirty="0" smtClean="0"/>
              <a:t>ne </a:t>
            </a:r>
            <a:r>
              <a:rPr lang="en-US" dirty="0" err="1" smtClean="0"/>
              <a:t>vrednosti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toliko</a:t>
            </a:r>
            <a:r>
              <a:rPr lang="en-US" dirty="0" smtClean="0"/>
              <a:t> </a:t>
            </a:r>
            <a:r>
              <a:rPr lang="en-US" dirty="0" err="1" smtClean="0"/>
              <a:t>jake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se </a:t>
            </a:r>
            <a:r>
              <a:rPr lang="en-US" dirty="0" err="1" smtClean="0"/>
              <a:t>preporu</a:t>
            </a:r>
            <a:r>
              <a:rPr lang="sr-Latn-CS" dirty="0" smtClean="0"/>
              <a:t>č</a:t>
            </a:r>
            <a:r>
              <a:rPr lang="en-US" dirty="0" err="1" smtClean="0"/>
              <a:t>uje</a:t>
            </a:r>
            <a:r>
              <a:rPr lang="en-US" dirty="0" smtClean="0"/>
              <a:t> </a:t>
            </a:r>
            <a:r>
              <a:rPr lang="en-US" dirty="0" err="1" smtClean="0"/>
              <a:t>menjanje</a:t>
            </a:r>
            <a:r>
              <a:rPr lang="en-US" dirty="0" smtClean="0"/>
              <a:t> </a:t>
            </a:r>
            <a:r>
              <a:rPr lang="en-US" dirty="0" err="1" smtClean="0"/>
              <a:t>tržišta</a:t>
            </a:r>
            <a:r>
              <a:rPr lang="en-US" dirty="0" smtClean="0"/>
              <a:t>, a ne </a:t>
            </a:r>
            <a:r>
              <a:rPr lang="en-US" dirty="0" err="1" smtClean="0"/>
              <a:t>klju</a:t>
            </a:r>
            <a:r>
              <a:rPr lang="sr-Latn-CS" dirty="0" smtClean="0"/>
              <a:t>č</a:t>
            </a:r>
            <a:r>
              <a:rPr lang="en-US" dirty="0" err="1" smtClean="0"/>
              <a:t>nih</a:t>
            </a:r>
            <a:r>
              <a:rPr lang="en-US" dirty="0" smtClean="0"/>
              <a:t> </a:t>
            </a:r>
            <a:r>
              <a:rPr lang="en-US" dirty="0" err="1" smtClean="0"/>
              <a:t>vrednosti</a:t>
            </a:r>
            <a:r>
              <a:rPr lang="sr-Latn-CS" dirty="0" smtClean="0"/>
              <a:t>!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pPr algn="l"/>
            <a:r>
              <a:rPr lang="sr-Latn-CS" dirty="0" smtClean="0"/>
              <a:t>V</a:t>
            </a:r>
            <a:r>
              <a:rPr lang="en-US" dirty="0" err="1" smtClean="0"/>
              <a:t>izija</a:t>
            </a:r>
            <a:r>
              <a:rPr lang="en-US" dirty="0" smtClean="0"/>
              <a:t> – </a:t>
            </a:r>
            <a:r>
              <a:rPr lang="en-US" dirty="0" err="1" smtClean="0"/>
              <a:t>klju</a:t>
            </a:r>
            <a:r>
              <a:rPr lang="sr-Latn-CS" dirty="0" smtClean="0"/>
              <a:t>č</a:t>
            </a:r>
            <a:r>
              <a:rPr lang="en-US" dirty="0" smtClean="0"/>
              <a:t>ne </a:t>
            </a:r>
            <a:r>
              <a:rPr lang="en-US" dirty="0" err="1" smtClean="0"/>
              <a:t>vrednosti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err="1" smtClean="0"/>
              <a:t>Primeri</a:t>
            </a:r>
            <a:r>
              <a:rPr lang="en-US" dirty="0" smtClean="0"/>
              <a:t> </a:t>
            </a:r>
            <a:r>
              <a:rPr lang="en-US" dirty="0" err="1" smtClean="0"/>
              <a:t>klju</a:t>
            </a:r>
            <a:r>
              <a:rPr lang="sr-Latn-CS" dirty="0" smtClean="0"/>
              <a:t>č</a:t>
            </a:r>
            <a:r>
              <a:rPr lang="en-US" dirty="0" err="1" smtClean="0"/>
              <a:t>nih</a:t>
            </a:r>
            <a:r>
              <a:rPr lang="en-US" dirty="0" smtClean="0"/>
              <a:t> </a:t>
            </a:r>
            <a:r>
              <a:rPr lang="en-US" dirty="0" err="1" smtClean="0"/>
              <a:t>vrednosti</a:t>
            </a:r>
            <a:r>
              <a:rPr lang="en-US" dirty="0" smtClean="0"/>
              <a:t>: </a:t>
            </a:r>
            <a:endParaRPr lang="sr-Latn-CS" dirty="0" smtClean="0"/>
          </a:p>
          <a:p>
            <a:pPr>
              <a:buNone/>
            </a:pPr>
            <a:endParaRPr lang="sr-Latn-CS" dirty="0" smtClean="0"/>
          </a:p>
          <a:p>
            <a:pPr>
              <a:buNone/>
            </a:pPr>
            <a:r>
              <a:rPr lang="en-US" dirty="0" smtClean="0"/>
              <a:t>– </a:t>
            </a:r>
            <a:r>
              <a:rPr lang="en-US" dirty="0" err="1" smtClean="0"/>
              <a:t>Najbolje</a:t>
            </a:r>
            <a:r>
              <a:rPr lang="en-US" dirty="0" smtClean="0"/>
              <a:t> </a:t>
            </a:r>
            <a:r>
              <a:rPr lang="en-US" dirty="0" err="1" smtClean="0"/>
              <a:t>usluge</a:t>
            </a:r>
            <a:r>
              <a:rPr lang="en-US" dirty="0" smtClean="0"/>
              <a:t> </a:t>
            </a:r>
            <a:r>
              <a:rPr lang="en-US" dirty="0" err="1" smtClean="0"/>
              <a:t>svojim</a:t>
            </a:r>
            <a:r>
              <a:rPr lang="en-US" dirty="0" smtClean="0"/>
              <a:t> </a:t>
            </a:r>
            <a:r>
              <a:rPr lang="en-US" dirty="0" err="1" smtClean="0"/>
              <a:t>kupcima</a:t>
            </a:r>
            <a:r>
              <a:rPr lang="en-US" dirty="0" smtClean="0"/>
              <a:t> / </a:t>
            </a:r>
            <a:r>
              <a:rPr lang="en-US" dirty="0" err="1" smtClean="0"/>
              <a:t>klijentima</a:t>
            </a:r>
            <a:endParaRPr lang="sr-Latn-CS" dirty="0" smtClean="0"/>
          </a:p>
          <a:p>
            <a:pPr>
              <a:buNone/>
            </a:pPr>
            <a:r>
              <a:rPr lang="en-US" dirty="0" smtClean="0"/>
              <a:t>– </a:t>
            </a:r>
            <a:r>
              <a:rPr lang="en-US" dirty="0" err="1" smtClean="0"/>
              <a:t>Pionirska</a:t>
            </a:r>
            <a:r>
              <a:rPr lang="en-US" dirty="0" smtClean="0"/>
              <a:t> </a:t>
            </a:r>
            <a:r>
              <a:rPr lang="en-US" dirty="0" err="1" smtClean="0"/>
              <a:t>tehnologija</a:t>
            </a:r>
            <a:endParaRPr lang="sr-Latn-CS" dirty="0" smtClean="0"/>
          </a:p>
          <a:p>
            <a:pPr>
              <a:buNone/>
            </a:pPr>
            <a:r>
              <a:rPr lang="en-US" dirty="0" smtClean="0"/>
              <a:t>– </a:t>
            </a:r>
            <a:r>
              <a:rPr lang="en-US" dirty="0" err="1" smtClean="0"/>
              <a:t>Kreativnost</a:t>
            </a:r>
            <a:endParaRPr lang="sr-Latn-CS" dirty="0" smtClean="0"/>
          </a:p>
          <a:p>
            <a:pPr>
              <a:buNone/>
            </a:pPr>
            <a:r>
              <a:rPr lang="en-US" dirty="0" smtClean="0"/>
              <a:t>– </a:t>
            </a:r>
            <a:r>
              <a:rPr lang="en-US" dirty="0" err="1" smtClean="0"/>
              <a:t>Integritet</a:t>
            </a:r>
            <a:endParaRPr lang="sr-Latn-CS" dirty="0" smtClean="0"/>
          </a:p>
          <a:p>
            <a:pPr>
              <a:buNone/>
            </a:pPr>
            <a:r>
              <a:rPr lang="en-US" dirty="0" smtClean="0"/>
              <a:t>– </a:t>
            </a:r>
            <a:r>
              <a:rPr lang="en-US" dirty="0" err="1" smtClean="0"/>
              <a:t>Socijalna</a:t>
            </a:r>
            <a:r>
              <a:rPr lang="en-US" dirty="0" smtClean="0"/>
              <a:t> </a:t>
            </a:r>
            <a:r>
              <a:rPr lang="en-US" dirty="0" err="1" smtClean="0"/>
              <a:t>odgovornost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pPr algn="l"/>
            <a:r>
              <a:rPr lang="en-US" dirty="0" smtClean="0"/>
              <a:t>V</a:t>
            </a:r>
            <a:r>
              <a:rPr lang="sr-Latn-CS" dirty="0" smtClean="0"/>
              <a:t>izija</a:t>
            </a:r>
            <a:r>
              <a:rPr lang="en-US" dirty="0" smtClean="0"/>
              <a:t> – </a:t>
            </a:r>
            <a:r>
              <a:rPr lang="sr-Latn-CS" dirty="0" err="1" smtClean="0"/>
              <a:t>p</a:t>
            </a:r>
            <a:r>
              <a:rPr lang="en-US" dirty="0" err="1" smtClean="0"/>
              <a:t>rimeri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r-Latn-CS" dirty="0" smtClean="0"/>
          </a:p>
          <a:p>
            <a:r>
              <a:rPr lang="en-US" dirty="0" smtClean="0"/>
              <a:t>McDonalds –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bude</a:t>
            </a:r>
            <a:r>
              <a:rPr lang="en-US" dirty="0" smtClean="0"/>
              <a:t> </a:t>
            </a:r>
            <a:r>
              <a:rPr lang="en-US" dirty="0" err="1" smtClean="0"/>
              <a:t>najbolji</a:t>
            </a:r>
            <a:r>
              <a:rPr lang="en-US" dirty="0" smtClean="0"/>
              <a:t> </a:t>
            </a:r>
            <a:r>
              <a:rPr lang="en-US" dirty="0" err="1" smtClean="0"/>
              <a:t>poslodavac</a:t>
            </a:r>
            <a:r>
              <a:rPr lang="en-US" dirty="0" smtClean="0"/>
              <a:t> u </a:t>
            </a:r>
            <a:r>
              <a:rPr lang="en-US" dirty="0" err="1" smtClean="0"/>
              <a:t>svakom</a:t>
            </a:r>
            <a:r>
              <a:rPr lang="en-US" dirty="0" smtClean="0"/>
              <a:t> </a:t>
            </a:r>
            <a:r>
              <a:rPr lang="en-US" dirty="0" err="1" smtClean="0"/>
              <a:t>regionu</a:t>
            </a:r>
            <a:r>
              <a:rPr lang="en-US" dirty="0" smtClean="0"/>
              <a:t> u </a:t>
            </a:r>
            <a:r>
              <a:rPr lang="en-US" dirty="0" err="1" smtClean="0"/>
              <a:t>kome</a:t>
            </a:r>
            <a:r>
              <a:rPr lang="en-US" dirty="0" smtClean="0"/>
              <a:t> </a:t>
            </a:r>
            <a:r>
              <a:rPr lang="en-US" dirty="0" err="1" smtClean="0"/>
              <a:t>posluje</a:t>
            </a:r>
            <a:r>
              <a:rPr lang="en-US" dirty="0" smtClean="0"/>
              <a:t> </a:t>
            </a:r>
            <a:endParaRPr lang="sr-Latn-CS" dirty="0" smtClean="0"/>
          </a:p>
          <a:p>
            <a:r>
              <a:rPr lang="en-US" dirty="0" smtClean="0"/>
              <a:t>SUN – </a:t>
            </a:r>
            <a:r>
              <a:rPr lang="en-US" dirty="0" err="1" smtClean="0"/>
              <a:t>svako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svašta</a:t>
            </a:r>
            <a:r>
              <a:rPr lang="en-US" dirty="0" smtClean="0"/>
              <a:t> </a:t>
            </a:r>
            <a:r>
              <a:rPr lang="en-US" dirty="0" err="1" smtClean="0"/>
              <a:t>povezano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mrežu</a:t>
            </a:r>
            <a:r>
              <a:rPr lang="en-US" dirty="0" smtClean="0"/>
              <a:t> </a:t>
            </a:r>
            <a:endParaRPr lang="sr-Latn-CS" dirty="0" smtClean="0"/>
          </a:p>
          <a:p>
            <a:r>
              <a:rPr lang="en-US" dirty="0" smtClean="0"/>
              <a:t>HP –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bude</a:t>
            </a:r>
            <a:r>
              <a:rPr lang="en-US" dirty="0" smtClean="0"/>
              <a:t> </a:t>
            </a:r>
            <a:r>
              <a:rPr lang="en-US" dirty="0" err="1" smtClean="0"/>
              <a:t>pobedni</a:t>
            </a:r>
            <a:r>
              <a:rPr lang="sr-Latn-CS" dirty="0" smtClean="0"/>
              <a:t>č</a:t>
            </a:r>
            <a:r>
              <a:rPr lang="en-US" dirty="0" smtClean="0"/>
              <a:t>ka e-</a:t>
            </a:r>
            <a:r>
              <a:rPr lang="en-US" dirty="0" err="1" smtClean="0"/>
              <a:t>kompanija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sjajnom</a:t>
            </a:r>
            <a:r>
              <a:rPr lang="en-US" dirty="0" smtClean="0"/>
              <a:t> </a:t>
            </a:r>
            <a:r>
              <a:rPr lang="en-US" dirty="0" err="1" smtClean="0"/>
              <a:t>dušom</a:t>
            </a:r>
            <a:r>
              <a:rPr lang="en-US" dirty="0" smtClean="0"/>
              <a:t> </a:t>
            </a:r>
            <a:endParaRPr lang="sr-Latn-CS" dirty="0" smtClean="0"/>
          </a:p>
          <a:p>
            <a:r>
              <a:rPr lang="en-US" dirty="0" smtClean="0"/>
              <a:t>NVIDIA –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unapredi</a:t>
            </a:r>
            <a:r>
              <a:rPr lang="en-US" dirty="0" smtClean="0"/>
              <a:t> </a:t>
            </a:r>
            <a:r>
              <a:rPr lang="en-US" dirty="0" err="1" smtClean="0"/>
              <a:t>ra</a:t>
            </a:r>
            <a:r>
              <a:rPr lang="sr-Latn-CS" dirty="0" smtClean="0"/>
              <a:t>č</a:t>
            </a:r>
            <a:r>
              <a:rPr lang="en-US" dirty="0" err="1" smtClean="0"/>
              <a:t>unarsku</a:t>
            </a:r>
            <a:r>
              <a:rPr lang="en-US" dirty="0" smtClean="0"/>
              <a:t> </a:t>
            </a:r>
            <a:r>
              <a:rPr lang="en-US" dirty="0" err="1" smtClean="0"/>
              <a:t>grafiku</a:t>
            </a:r>
            <a:r>
              <a:rPr lang="en-US" dirty="0" smtClean="0"/>
              <a:t> ka </a:t>
            </a:r>
            <a:r>
              <a:rPr lang="en-US" dirty="0" err="1" smtClean="0"/>
              <a:t>realnosti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pPr algn="l"/>
            <a:r>
              <a:rPr lang="en-US" dirty="0" err="1" smtClean="0"/>
              <a:t>Misija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r-Latn-CS" dirty="0" smtClean="0"/>
          </a:p>
          <a:p>
            <a:endParaRPr lang="sr-Latn-CS" dirty="0" smtClean="0"/>
          </a:p>
          <a:p>
            <a:r>
              <a:rPr lang="sr-Latn-CS" dirty="0" smtClean="0"/>
              <a:t>M</a:t>
            </a:r>
            <a:r>
              <a:rPr lang="en-US" dirty="0" err="1" smtClean="0"/>
              <a:t>isija</a:t>
            </a:r>
            <a:r>
              <a:rPr lang="en-US" dirty="0" smtClean="0"/>
              <a:t> </a:t>
            </a:r>
            <a:r>
              <a:rPr lang="sr-Latn-CS" dirty="0" smtClean="0"/>
              <a:t>je </a:t>
            </a:r>
            <a:r>
              <a:rPr lang="en-US" dirty="0" err="1" smtClean="0"/>
              <a:t>interna</a:t>
            </a:r>
            <a:r>
              <a:rPr lang="en-US" dirty="0" smtClean="0"/>
              <a:t> </a:t>
            </a:r>
            <a:r>
              <a:rPr lang="en-US" dirty="0" err="1" smtClean="0"/>
              <a:t>percepcija</a:t>
            </a:r>
            <a:r>
              <a:rPr lang="en-US" dirty="0" smtClean="0"/>
              <a:t> </a:t>
            </a:r>
            <a:r>
              <a:rPr lang="en-US" dirty="0" err="1" smtClean="0"/>
              <a:t>budu</a:t>
            </a:r>
            <a:r>
              <a:rPr lang="sr-Latn-CS" dirty="0" smtClean="0"/>
              <a:t>ć</a:t>
            </a:r>
            <a:r>
              <a:rPr lang="en-US" dirty="0" err="1" smtClean="0"/>
              <a:t>nosti</a:t>
            </a:r>
            <a:r>
              <a:rPr lang="en-US" dirty="0" smtClean="0"/>
              <a:t> u </a:t>
            </a:r>
            <a:r>
              <a:rPr lang="en-US" dirty="0" err="1" smtClean="0"/>
              <a:t>odnosu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danas</a:t>
            </a:r>
            <a:endParaRPr lang="sr-Latn-CS" dirty="0" smtClean="0"/>
          </a:p>
          <a:p>
            <a:r>
              <a:rPr lang="en-US" dirty="0" err="1" smtClean="0"/>
              <a:t>Dugoro</a:t>
            </a:r>
            <a:r>
              <a:rPr lang="sr-Latn-CS" dirty="0" err="1" smtClean="0"/>
              <a:t>č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svrha</a:t>
            </a:r>
            <a:r>
              <a:rPr lang="en-US" dirty="0" smtClean="0"/>
              <a:t> </a:t>
            </a:r>
            <a:r>
              <a:rPr lang="en-US" dirty="0" err="1" smtClean="0"/>
              <a:t>postojanja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pPr algn="l"/>
            <a:r>
              <a:rPr lang="en-US" dirty="0" err="1" smtClean="0"/>
              <a:t>Misija</a:t>
            </a:r>
            <a:r>
              <a:rPr lang="en-US" dirty="0" smtClean="0"/>
              <a:t> - </a:t>
            </a:r>
            <a:r>
              <a:rPr lang="en-US" dirty="0" err="1" smtClean="0"/>
              <a:t>pitanja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err="1" smtClean="0"/>
              <a:t>Pitanja</a:t>
            </a:r>
            <a:r>
              <a:rPr lang="en-US" dirty="0" smtClean="0"/>
              <a:t> </a:t>
            </a:r>
            <a:endParaRPr lang="sr-Latn-CS" dirty="0" smtClean="0"/>
          </a:p>
          <a:p>
            <a:pPr>
              <a:buNone/>
            </a:pPr>
            <a:r>
              <a:rPr lang="en-US" dirty="0" smtClean="0"/>
              <a:t>– </a:t>
            </a:r>
            <a:r>
              <a:rPr lang="en-US" dirty="0" err="1" smtClean="0"/>
              <a:t>Potrebe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 smtClean="0"/>
              <a:t>posao</a:t>
            </a:r>
            <a:r>
              <a:rPr lang="en-US" dirty="0" smtClean="0"/>
              <a:t> </a:t>
            </a:r>
            <a:r>
              <a:rPr lang="en-US" dirty="0" err="1" smtClean="0"/>
              <a:t>preduze</a:t>
            </a:r>
            <a:r>
              <a:rPr lang="sr-Latn-CS" dirty="0" smtClean="0"/>
              <a:t>ć</a:t>
            </a:r>
            <a:r>
              <a:rPr lang="en-US" dirty="0" smtClean="0"/>
              <a:t>a </a:t>
            </a:r>
            <a:r>
              <a:rPr lang="en-US" dirty="0" err="1" smtClean="0"/>
              <a:t>zadovoljava</a:t>
            </a:r>
            <a:endParaRPr lang="sr-Latn-CS" dirty="0" smtClean="0"/>
          </a:p>
          <a:p>
            <a:pPr>
              <a:buNone/>
            </a:pPr>
            <a:r>
              <a:rPr lang="en-US" dirty="0" smtClean="0"/>
              <a:t>– </a:t>
            </a:r>
            <a:r>
              <a:rPr lang="en-US" dirty="0" err="1" smtClean="0"/>
              <a:t>Poslovne</a:t>
            </a:r>
            <a:r>
              <a:rPr lang="en-US" dirty="0" smtClean="0"/>
              <a:t> </a:t>
            </a:r>
            <a:r>
              <a:rPr lang="en-US" dirty="0" err="1" smtClean="0"/>
              <a:t>sposobnosti</a:t>
            </a:r>
            <a:r>
              <a:rPr lang="en-US" dirty="0" smtClean="0"/>
              <a:t> u </a:t>
            </a:r>
            <a:r>
              <a:rPr lang="en-US" dirty="0" err="1" smtClean="0"/>
              <a:t>odnosu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sposobnosti</a:t>
            </a:r>
            <a:r>
              <a:rPr lang="en-US" dirty="0" smtClean="0"/>
              <a:t> </a:t>
            </a:r>
            <a:r>
              <a:rPr lang="en-US" dirty="0" err="1" smtClean="0"/>
              <a:t>konkurencije</a:t>
            </a:r>
            <a:endParaRPr lang="sr-Latn-CS" dirty="0" smtClean="0"/>
          </a:p>
          <a:p>
            <a:pPr>
              <a:buNone/>
            </a:pPr>
            <a:r>
              <a:rPr lang="en-US" dirty="0" smtClean="0"/>
              <a:t>– </a:t>
            </a:r>
            <a:r>
              <a:rPr lang="en-US" dirty="0" err="1" smtClean="0"/>
              <a:t>Budu</a:t>
            </a:r>
            <a:r>
              <a:rPr lang="sr-Latn-CS" dirty="0" smtClean="0"/>
              <a:t>ć</a:t>
            </a:r>
            <a:r>
              <a:rPr lang="en-US" dirty="0" smtClean="0"/>
              <a:t>e </a:t>
            </a:r>
            <a:r>
              <a:rPr lang="en-US" dirty="0" err="1" smtClean="0"/>
              <a:t>okruženje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njegov</a:t>
            </a:r>
            <a:r>
              <a:rPr lang="en-US" dirty="0" smtClean="0"/>
              <a:t> o</a:t>
            </a:r>
            <a:r>
              <a:rPr lang="sr-Latn-CS" dirty="0" smtClean="0"/>
              <a:t>č</a:t>
            </a:r>
            <a:r>
              <a:rPr lang="en-US" dirty="0" err="1" smtClean="0"/>
              <a:t>ekivan</a:t>
            </a:r>
            <a:r>
              <a:rPr lang="en-US" dirty="0" smtClean="0"/>
              <a:t> </a:t>
            </a:r>
            <a:r>
              <a:rPr lang="en-US" dirty="0" err="1" smtClean="0"/>
              <a:t>uticaj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poslovanje</a:t>
            </a:r>
            <a:endParaRPr lang="sr-Latn-CS" dirty="0" smtClean="0"/>
          </a:p>
          <a:p>
            <a:pPr>
              <a:buNone/>
            </a:pPr>
            <a:r>
              <a:rPr lang="en-US" dirty="0" smtClean="0"/>
              <a:t>– </a:t>
            </a:r>
            <a:r>
              <a:rPr lang="en-US" dirty="0" err="1" smtClean="0"/>
              <a:t>Vrednost</a:t>
            </a:r>
            <a:r>
              <a:rPr lang="en-US" dirty="0" smtClean="0"/>
              <a:t> </a:t>
            </a:r>
            <a:r>
              <a:rPr lang="en-US" dirty="0" err="1" smtClean="0"/>
              <a:t>preduze</a:t>
            </a:r>
            <a:r>
              <a:rPr lang="sr-Latn-CS" dirty="0" smtClean="0"/>
              <a:t>ć</a:t>
            </a:r>
            <a:r>
              <a:rPr lang="en-US" dirty="0" smtClean="0"/>
              <a:t>a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</TotalTime>
  <Words>1661</Words>
  <Application>Microsoft Office PowerPoint</Application>
  <PresentationFormat>On-screen Show (4:3)</PresentationFormat>
  <Paragraphs>166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Office Theme</vt:lpstr>
      <vt:lpstr>Analiza situacije - SWOT analiza</vt:lpstr>
      <vt:lpstr>Analiza situacije - SWOT analiza</vt:lpstr>
      <vt:lpstr>Strateško opredeljivanje</vt:lpstr>
      <vt:lpstr>Strateško opredeljivanje - VIZIJA </vt:lpstr>
      <vt:lpstr>Vizija – ključne vrednosti </vt:lpstr>
      <vt:lpstr>Vizija – ključne vrednosti </vt:lpstr>
      <vt:lpstr>Vizija – primeri</vt:lpstr>
      <vt:lpstr>Misija</vt:lpstr>
      <vt:lpstr>Misija - pitanja</vt:lpstr>
      <vt:lpstr>Misija - preporuke</vt:lpstr>
      <vt:lpstr>Formulisanje misije i vizije</vt:lpstr>
      <vt:lpstr>Misija - primeri</vt:lpstr>
      <vt:lpstr>Misija - primeri</vt:lpstr>
      <vt:lpstr>Misija - primeri</vt:lpstr>
      <vt:lpstr>Misija - primeri</vt:lpstr>
      <vt:lpstr>Ciljevi</vt:lpstr>
      <vt:lpstr>Ciljevi</vt:lpstr>
      <vt:lpstr>Ciljevi</vt:lpstr>
      <vt:lpstr>Hijerarhija ciljeva</vt:lpstr>
      <vt:lpstr>Hijerarhija ciljeva</vt:lpstr>
      <vt:lpstr>Strategija</vt:lpstr>
      <vt:lpstr>Razvojne strategije</vt:lpstr>
      <vt:lpstr>Razvojne strategije – strategija rasta</vt:lpstr>
      <vt:lpstr>Razvojne strategije–neutralna strategija</vt:lpstr>
      <vt:lpstr>Razvojne strategije –strategija revitalizacije</vt:lpstr>
      <vt:lpstr>Razvojne strategije-strategija redukcije</vt:lpstr>
      <vt:lpstr>Razvojne strategije</vt:lpstr>
      <vt:lpstr>Razvojne strategije – strategija diverzifikacije</vt:lpstr>
      <vt:lpstr>Strategija - primeri</vt:lpstr>
      <vt:lpstr>Strategija - primeri</vt:lpstr>
      <vt:lpstr>Strateški krug             Donald Sull, MIT</vt:lpstr>
      <vt:lpstr>Strategija i taktika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Analiza situacije - SWOT analiza</dc:title>
  <dc:creator/>
  <cp:lastModifiedBy>Nenad Milutinović</cp:lastModifiedBy>
  <cp:revision>27</cp:revision>
  <dcterms:created xsi:type="dcterms:W3CDTF">2006-08-16T00:00:00Z</dcterms:created>
  <dcterms:modified xsi:type="dcterms:W3CDTF">2015-03-25T13:49:45Z</dcterms:modified>
</cp:coreProperties>
</file>