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33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30" r:id="rId59"/>
    <p:sldId id="331" r:id="rId60"/>
    <p:sldId id="33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ok Antiqua" pitchFamily="18" charset="0"/>
              </a:rPr>
              <a:t>MENAD</a:t>
            </a:r>
            <a:r>
              <a:rPr lang="sr-Latn-CS" dirty="0" smtClean="0">
                <a:solidFill>
                  <a:srgbClr val="0070C0"/>
                </a:solidFill>
                <a:latin typeface="Book Antiqua" pitchFamily="18" charset="0"/>
              </a:rPr>
              <a:t>ŽMENT STRATEGIJE I RAZVOJA</a:t>
            </a:r>
            <a:endParaRPr lang="en-US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just"/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Eksplorativne</a:t>
            </a:r>
            <a:r>
              <a:rPr lang="en-U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ili</a:t>
            </a:r>
            <a:r>
              <a:rPr lang="en-U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istraživa</a:t>
            </a:r>
            <a:r>
              <a:rPr lang="sr-Latn-CS" b="1" i="1" u="sng" dirty="0" smtClean="0">
                <a:solidFill>
                  <a:srgbClr val="FF0000"/>
                </a:solidFill>
                <a:latin typeface="Book Antiqua" pitchFamily="18" charset="0"/>
              </a:rPr>
              <a:t>č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ke</a:t>
            </a:r>
            <a:r>
              <a:rPr lang="sr-Latn-C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metode</a:t>
            </a:r>
            <a:r>
              <a:rPr lang="sr-Latn-CS" b="1" i="1" dirty="0" smtClean="0">
                <a:solidFill>
                  <a:srgbClr val="FF0000"/>
                </a:solidFill>
                <a:latin typeface="Book Antiqua" pitchFamily="18" charset="0"/>
              </a:rPr>
              <a:t> - </a:t>
            </a:r>
            <a:r>
              <a:rPr lang="en-US" dirty="0" err="1" smtClean="0">
                <a:latin typeface="Book Antiqua" pitchFamily="18" charset="0"/>
              </a:rPr>
              <a:t>Koristi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sadašnje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poznavanje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nau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err="1" smtClean="0">
                <a:latin typeface="Book Antiqua" pitchFamily="18" charset="0"/>
              </a:rPr>
              <a:t>nog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potencijala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trendove tehnoloških promena i projektuje ih u budućnost pod pretpostavkom da u ostalim bitnim faktorima sredine </a:t>
            </a:r>
            <a:r>
              <a:rPr lang="it-IT" dirty="0" smtClean="0">
                <a:latin typeface="Book Antiqua" pitchFamily="18" charset="0"/>
              </a:rPr>
              <a:t>ne</a:t>
            </a:r>
            <a:r>
              <a:rPr lang="sr-Latn-CS" dirty="0" smtClean="0">
                <a:latin typeface="Book Antiqua" pitchFamily="18" charset="0"/>
              </a:rPr>
              <a:t>ć</a:t>
            </a:r>
            <a:r>
              <a:rPr lang="it-IT" dirty="0" smtClean="0">
                <a:latin typeface="Book Antiqua" pitchFamily="18" charset="0"/>
              </a:rPr>
              <a:t>e biti promena. Pretpostavka </a:t>
            </a:r>
            <a:r>
              <a:rPr lang="sr-Latn-CS" dirty="0" smtClean="0">
                <a:latin typeface="Book Antiqua" pitchFamily="18" charset="0"/>
              </a:rPr>
              <a:t>je </a:t>
            </a:r>
            <a:r>
              <a:rPr lang="it-IT" dirty="0" smtClean="0">
                <a:latin typeface="Book Antiqua" pitchFamily="18" charset="0"/>
              </a:rPr>
              <a:t>da se razvoj odvija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svojim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prirodnim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tokom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može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sagledati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može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uti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smtClean="0">
                <a:latin typeface="Book Antiqua" pitchFamily="18" charset="0"/>
              </a:rPr>
              <a:t>e. </a:t>
            </a:r>
            <a:r>
              <a:rPr lang="en-US" dirty="0" err="1" smtClean="0">
                <a:latin typeface="Book Antiqua" pitchFamily="18" charset="0"/>
              </a:rPr>
              <a:t>Tu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spadaju</a:t>
            </a:r>
            <a:r>
              <a:rPr lang="en-US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Metod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scenarija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2. </a:t>
            </a:r>
            <a:r>
              <a:rPr lang="en-US" dirty="0" err="1" smtClean="0">
                <a:latin typeface="Book Antiqua" pitchFamily="18" charset="0"/>
              </a:rPr>
              <a:t>Metod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simulacije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b="1" i="1" u="sng" dirty="0" smtClean="0">
                <a:solidFill>
                  <a:srgbClr val="FF0000"/>
                </a:solidFill>
                <a:latin typeface="Book Antiqua" pitchFamily="18" charset="0"/>
              </a:rPr>
              <a:t>Metod simulacije </a:t>
            </a:r>
            <a:r>
              <a:rPr lang="sr-Latn-CS" dirty="0" smtClean="0">
                <a:latin typeface="Book Antiqua" pitchFamily="18" charset="0"/>
              </a:rPr>
              <a:t>– je metod gdje se uz pomoć određenog modela opisuje rad nekog realnog sistema i vrši istraživanje i analiza njegovog ponašanja u vremenu, kako bi se dobili potrebni zaključci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dirty="0" smtClean="0">
                <a:latin typeface="Book Antiqua" pitchFamily="18" charset="0"/>
              </a:rPr>
              <a:t>Realni poslovni sistemi su veoma složeni i njihovo istraživanje u realnom vremenu je skoro nemoguće i zato se formiraju modeli koji simuliraju rad i ponašanje realnog sistema i eksperimentisanjem se dobijaju određeni zaključci koji mogu da važe za posmatrani realni sistem.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Book Antiqua" pitchFamily="18" charset="0"/>
              </a:rPr>
              <a:t>Najviše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koriš</a:t>
            </a:r>
            <a:r>
              <a:rPr lang="sr-Latn-CS" dirty="0" smtClean="0">
                <a:latin typeface="Book Antiqua" pitchFamily="18" charset="0"/>
              </a:rPr>
              <a:t>ć</a:t>
            </a:r>
            <a:r>
              <a:rPr lang="en-US" dirty="0" err="1" smtClean="0">
                <a:latin typeface="Book Antiqua" pitchFamily="18" charset="0"/>
              </a:rPr>
              <a:t>ena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metoda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projektovanja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buducnosti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osnovu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poznatih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relacija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pl-PL" dirty="0" smtClean="0">
                <a:latin typeface="Book Antiqua" pitchFamily="18" charset="0"/>
              </a:rPr>
              <a:t>• Tehnika za opisivanje ponašanja realnog sistema tokom </a:t>
            </a:r>
            <a:r>
              <a:rPr lang="en-US" dirty="0" err="1" smtClean="0">
                <a:latin typeface="Book Antiqua" pitchFamily="18" charset="0"/>
              </a:rPr>
              <a:t>vremena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uz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posmatranje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promena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vrednosti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varijabli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parametara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okruženja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(</a:t>
            </a:r>
            <a:r>
              <a:rPr lang="en-US" dirty="0" err="1" smtClean="0">
                <a:latin typeface="Book Antiqua" pitchFamily="18" charset="0"/>
              </a:rPr>
              <a:t>skup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zavisnih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varijabli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kao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 profit, </a:t>
            </a:r>
            <a:r>
              <a:rPr lang="en-US" dirty="0" err="1" smtClean="0">
                <a:latin typeface="Book Antiqua" pitchFamily="18" charset="0"/>
              </a:rPr>
              <a:t>tržište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prodajna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cena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sl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koje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menjaju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tokom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simulacije</a:t>
            </a:r>
            <a:r>
              <a:rPr lang="en-US" dirty="0" smtClean="0">
                <a:latin typeface="Book Antiqua" pitchFamily="18" charset="0"/>
              </a:rPr>
              <a:t> s </a:t>
            </a:r>
            <a:r>
              <a:rPr lang="en-US" dirty="0" err="1" smtClean="0">
                <a:latin typeface="Book Antiqua" pitchFamily="18" charset="0"/>
              </a:rPr>
              <a:t>promenama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nezavisnih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varijabli</a:t>
            </a:r>
            <a:r>
              <a:rPr lang="en-US" dirty="0" smtClean="0">
                <a:latin typeface="Book Antiqua" pitchFamily="18" charset="0"/>
              </a:rPr>
              <a:t> , </a:t>
            </a:r>
            <a:r>
              <a:rPr lang="en-US" dirty="0" err="1" smtClean="0">
                <a:latin typeface="Book Antiqua" pitchFamily="18" charset="0"/>
              </a:rPr>
              <a:t>kao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stopa inflacije, promene cena konkurenata i stopa </a:t>
            </a:r>
            <a:r>
              <a:rPr lang="en-US" dirty="0" err="1" smtClean="0">
                <a:latin typeface="Book Antiqua" pitchFamily="18" charset="0"/>
              </a:rPr>
              <a:t>nezaposlenosti</a:t>
            </a:r>
            <a:r>
              <a:rPr lang="en-US" dirty="0" smtClean="0">
                <a:latin typeface="Book Antiqua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• </a:t>
            </a:r>
            <a:r>
              <a:rPr lang="en-US" dirty="0" err="1" smtClean="0">
                <a:latin typeface="Book Antiqua" pitchFamily="18" charset="0"/>
              </a:rPr>
              <a:t>Kroz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izmenu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ulaza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izazivaju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promene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izlaza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nakon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cega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vrši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opredeljenje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najpovoljniju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ulazno-izlaznu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kombinaciju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• </a:t>
            </a:r>
            <a:r>
              <a:rPr lang="en-US" dirty="0" err="1" smtClean="0">
                <a:latin typeface="Book Antiqua" pitchFamily="18" charset="0"/>
              </a:rPr>
              <a:t>Modeli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simulacije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ta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err="1" smtClean="0">
                <a:latin typeface="Book Antiqua" pitchFamily="18" charset="0"/>
              </a:rPr>
              <a:t>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jedino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ako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testiranje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koriste realni podaci i ako je predviđanje kratkoročno, tj. za mali broj godina.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Book Antiqua" pitchFamily="18" charset="0"/>
              </a:rPr>
              <a:t>Osnovni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cilj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korišcenja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simulacije</a:t>
            </a:r>
            <a:r>
              <a:rPr lang="en-US" b="1" dirty="0" smtClean="0">
                <a:latin typeface="Book Antiqua" pitchFamily="18" charset="0"/>
              </a:rPr>
              <a:t> je </a:t>
            </a:r>
            <a:r>
              <a:rPr lang="en-US" b="1" dirty="0" err="1" smtClean="0">
                <a:latin typeface="Book Antiqua" pitchFamily="18" charset="0"/>
              </a:rPr>
              <a:t>upravo</a:t>
            </a:r>
            <a:r>
              <a:rPr lang="en-US" b="1" dirty="0" smtClean="0">
                <a:latin typeface="Book Antiqua" pitchFamily="18" charset="0"/>
              </a:rPr>
              <a:t> u </a:t>
            </a:r>
            <a:r>
              <a:rPr lang="en-US" b="1" dirty="0" err="1" smtClean="0">
                <a:latin typeface="Book Antiqua" pitchFamily="18" charset="0"/>
              </a:rPr>
              <a:t>mogucnosti</a:t>
            </a:r>
            <a:r>
              <a:rPr lang="sr-Latn-CS" b="1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latentne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krizne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situacije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predvide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omogucava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menadžerima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planiraju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organizacione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promene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proaktivno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reaguju</a:t>
            </a:r>
            <a:r>
              <a:rPr lang="en-US" dirty="0" smtClean="0">
                <a:latin typeface="Book Antiqua" pitchFamily="18" charset="0"/>
              </a:rPr>
              <a:t> pre </a:t>
            </a:r>
            <a:r>
              <a:rPr lang="en-US" dirty="0" err="1" smtClean="0">
                <a:latin typeface="Book Antiqua" pitchFamily="18" charset="0"/>
              </a:rPr>
              <a:t>nego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planirane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promene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prakticno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dogode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• </a:t>
            </a:r>
            <a:r>
              <a:rPr lang="en-US" dirty="0" err="1" smtClean="0">
                <a:latin typeface="Book Antiqua" pitchFamily="18" charset="0"/>
              </a:rPr>
              <a:t>Menadžeri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koriste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simulacijske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modele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predvidanje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fi-FI" dirty="0" smtClean="0">
                <a:latin typeface="Book Antiqua" pitchFamily="18" charset="0"/>
              </a:rPr>
              <a:t>efekata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fi-FI" dirty="0" smtClean="0">
                <a:latin typeface="Book Antiqua" pitchFamily="18" charset="0"/>
              </a:rPr>
              <a:t>promena okoline, npr. kakva se tehnologija može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ocekivati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sledece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godine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ako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stopa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ulaganja</a:t>
            </a:r>
            <a:r>
              <a:rPr lang="en-US" dirty="0" smtClean="0">
                <a:latin typeface="Book Antiqua" pitchFamily="18" charset="0"/>
              </a:rPr>
              <a:t> u IR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poveca</a:t>
            </a:r>
            <a:r>
              <a:rPr lang="en-US" dirty="0" smtClean="0">
                <a:latin typeface="Book Antiqua" pitchFamily="18" charset="0"/>
              </a:rPr>
              <a:t>?</a:t>
            </a:r>
          </a:p>
          <a:p>
            <a:pPr>
              <a:buNone/>
            </a:pPr>
            <a:r>
              <a:rPr lang="pl-PL" dirty="0" smtClean="0">
                <a:latin typeface="Book Antiqua" pitchFamily="18" charset="0"/>
              </a:rPr>
              <a:t>• Daje odgovore npr. kakvi ce biti efekti promena u globalnim tehnološkim procesima na preduzece ako </a:t>
            </a:r>
            <a:r>
              <a:rPr lang="en-US" dirty="0" err="1" smtClean="0">
                <a:latin typeface="Book Antiqua" pitchFamily="18" charset="0"/>
              </a:rPr>
              <a:t>njegove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strategije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ostanu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nepomenjene</a:t>
            </a:r>
            <a:r>
              <a:rPr lang="en-US" dirty="0" smtClean="0">
                <a:latin typeface="Book Antiqua" pitchFamily="18" charset="0"/>
              </a:rPr>
              <a:t>?</a:t>
            </a:r>
          </a:p>
          <a:p>
            <a:pPr>
              <a:buNone/>
            </a:pPr>
            <a:r>
              <a:rPr lang="pl-PL" dirty="0" smtClean="0">
                <a:latin typeface="Book Antiqua" pitchFamily="18" charset="0"/>
              </a:rPr>
              <a:t>• Koje su te kombinacije strategija koje mogu omoguciti </a:t>
            </a:r>
            <a:r>
              <a:rPr lang="en-US" dirty="0" err="1" smtClean="0">
                <a:latin typeface="Book Antiqua" pitchFamily="18" charset="0"/>
              </a:rPr>
              <a:t>preduzecu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ostvarivanje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napretka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tehnologiji</a:t>
            </a:r>
            <a:r>
              <a:rPr lang="en-US" dirty="0" smtClean="0">
                <a:latin typeface="Book Antiqua" pitchFamily="18" charset="0"/>
              </a:rPr>
              <a:t>?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Metod scenarija </a:t>
            </a:r>
            <a:r>
              <a:rPr lang="sr-Latn-CS" dirty="0" smtClean="0">
                <a:latin typeface="Book Antiqua" pitchFamily="18" charset="0"/>
              </a:rPr>
              <a:t>– predstavlja metod predviđanja budućnosti koji omogućava da se kvalitativno i kvantitativno opiše više alternativnih prikaza budućnosti (vizija budućnosti)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dirty="0" smtClean="0">
                <a:latin typeface="Book Antiqua" pitchFamily="18" charset="0"/>
              </a:rPr>
              <a:t>Uz pomoć metoda scenarija definiše se globalni prikaz budućih događaja kroz opis više povezanih parametara koji mogu biti kvantitativno i kvalitativno izraženi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u="sng" dirty="0" smtClean="0">
                <a:solidFill>
                  <a:srgbClr val="FF0000"/>
                </a:solidFill>
                <a:latin typeface="Book Antiqua" pitchFamily="18" charset="0"/>
              </a:rPr>
              <a:t>I scenario</a:t>
            </a:r>
            <a:r>
              <a:rPr lang="sr-Latn-CS" dirty="0" smtClean="0">
                <a:latin typeface="Book Antiqua" pitchFamily="18" charset="0"/>
              </a:rPr>
              <a:t>: min. obim prodaje-min.prodajna cijena-min.ukupan prihod-mala neto sadasnja vrijednost-dug rok vraćanja-neprihvatljiv projekat...... 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u="sng" dirty="0" smtClean="0">
                <a:solidFill>
                  <a:srgbClr val="FF0000"/>
                </a:solidFill>
                <a:latin typeface="Book Antiqua" pitchFamily="18" charset="0"/>
              </a:rPr>
              <a:t>II i III scenario </a:t>
            </a:r>
            <a:r>
              <a:rPr lang="sr-Latn-CS" dirty="0" smtClean="0">
                <a:latin typeface="Book Antiqua" pitchFamily="18" charset="0"/>
              </a:rPr>
              <a:t>– suprotno od I.....</a:t>
            </a:r>
            <a:endParaRPr lang="en-US" dirty="0" smtClean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Book Antiqua" pitchFamily="18" charset="0"/>
              </a:rPr>
              <a:t>Moderna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tehnika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više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obezbeduje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više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kvalitativnu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deskripciju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evolucije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sadašnjosti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buducnost,a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manje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insistira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numerickoj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preciznosti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sr-Latn-CS" dirty="0" smtClean="0">
              <a:latin typeface="Book Antiqua" pitchFamily="18" charset="0"/>
            </a:endParaRPr>
          </a:p>
          <a:p>
            <a:pPr>
              <a:buNone/>
            </a:pPr>
            <a:endParaRPr lang="en-US" dirty="0" smtClean="0">
              <a:latin typeface="Book Antiqua" pitchFamily="18" charset="0"/>
            </a:endParaRPr>
          </a:p>
          <a:p>
            <a:r>
              <a:rPr lang="en-US" dirty="0" err="1" smtClean="0">
                <a:latin typeface="Book Antiqua" pitchFamily="18" charset="0"/>
              </a:rPr>
              <a:t>Koraci</a:t>
            </a:r>
            <a:r>
              <a:rPr lang="en-US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Prvo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odreduju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pokretacke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snage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široke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primene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2. </a:t>
            </a:r>
            <a:r>
              <a:rPr lang="en-US" dirty="0" err="1" smtClean="0">
                <a:latin typeface="Book Antiqua" pitchFamily="18" charset="0"/>
              </a:rPr>
              <a:t>Drugo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utvrduje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zavisnost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izmedu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prihvatljivih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trendova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3. Na </a:t>
            </a:r>
            <a:r>
              <a:rPr lang="en-US" dirty="0" err="1" smtClean="0">
                <a:latin typeface="Book Antiqua" pitchFamily="18" charset="0"/>
              </a:rPr>
              <a:t>kraju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vrši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njihova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kombinacija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cilju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dobijanja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scenarija</a:t>
            </a:r>
            <a:endParaRPr lang="sr-Latn-CS" dirty="0" smtClean="0">
              <a:latin typeface="Book Antiqua" pitchFamily="18" charset="0"/>
            </a:endParaRPr>
          </a:p>
          <a:p>
            <a:pPr>
              <a:buNone/>
            </a:pPr>
            <a:endParaRPr lang="en-US" dirty="0" smtClean="0">
              <a:latin typeface="Book Antiqua" pitchFamily="18" charset="0"/>
            </a:endParaRPr>
          </a:p>
          <a:p>
            <a:r>
              <a:rPr lang="en-US" dirty="0" err="1" smtClean="0">
                <a:latin typeface="Book Antiqua" pitchFamily="18" charset="0"/>
              </a:rPr>
              <a:t>Cilj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scenarija</a:t>
            </a:r>
            <a:r>
              <a:rPr lang="en-US" dirty="0" smtClean="0">
                <a:latin typeface="Book Antiqua" pitchFamily="18" charset="0"/>
              </a:rPr>
              <a:t> je ne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predvidi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buducnost</a:t>
            </a:r>
            <a:r>
              <a:rPr lang="en-US" dirty="0" smtClean="0">
                <a:latin typeface="Book Antiqua" pitchFamily="18" charset="0"/>
              </a:rPr>
              <a:t> , </a:t>
            </a:r>
            <a:r>
              <a:rPr lang="en-US" dirty="0" err="1" smtClean="0">
                <a:latin typeface="Book Antiqua" pitchFamily="18" charset="0"/>
              </a:rPr>
              <a:t>nego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se </a:t>
            </a:r>
            <a:r>
              <a:rPr lang="en-US" dirty="0" err="1" smtClean="0">
                <a:latin typeface="Book Antiqua" pitchFamily="18" charset="0"/>
              </a:rPr>
              <a:t>razume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situacija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identifikuju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kriticni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faktori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ocekivani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diskontinuiteti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kao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sistematican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smtClean="0">
                <a:latin typeface="Book Antiqua" pitchFamily="18" charset="0"/>
              </a:rPr>
              <a:t>in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ispitaju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alternativni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pravci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mogucih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akcija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buducnosti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Book Antiqua" pitchFamily="18" charset="0"/>
              </a:rPr>
              <a:t>Metod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scenarija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može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posluži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kod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tehnološkog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t-BR" dirty="0" smtClean="0">
                <a:latin typeface="Book Antiqua" pitchFamily="18" charset="0"/>
              </a:rPr>
              <a:t>predvi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pt-BR" dirty="0" smtClean="0">
                <a:latin typeface="Book Antiqua" pitchFamily="18" charset="0"/>
              </a:rPr>
              <a:t>anja kada se traži odgovor na pitanje da li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kompanija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može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predvidi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anticipira</a:t>
            </a:r>
            <a:r>
              <a:rPr lang="en-US" dirty="0" smtClean="0">
                <a:latin typeface="Book Antiqua" pitchFamily="18" charset="0"/>
              </a:rPr>
              <a:t> sled </a:t>
            </a:r>
            <a:r>
              <a:rPr lang="en-US" dirty="0" err="1" smtClean="0">
                <a:latin typeface="Book Antiqua" pitchFamily="18" charset="0"/>
              </a:rPr>
              <a:t>novih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svojstava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novih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karakteristika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proizvoda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te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smtClean="0">
                <a:latin typeface="Book Antiqua" pitchFamily="18" charset="0"/>
              </a:rPr>
              <a:t>in</a:t>
            </a:r>
            <a:r>
              <a:rPr lang="sr-Latn-CS" dirty="0" smtClean="0">
                <a:latin typeface="Book Antiqua" pitchFamily="18" charset="0"/>
              </a:rPr>
              <a:t> ć</a:t>
            </a:r>
            <a:r>
              <a:rPr lang="en-US" dirty="0" smtClean="0">
                <a:latin typeface="Book Antiqua" pitchFamily="18" charset="0"/>
              </a:rPr>
              <a:t>e </a:t>
            </a:r>
            <a:r>
              <a:rPr lang="en-US" dirty="0" err="1" smtClean="0">
                <a:latin typeface="Book Antiqua" pitchFamily="18" charset="0"/>
              </a:rPr>
              <a:t>kompanija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otkrivati</a:t>
            </a:r>
            <a:r>
              <a:rPr lang="en-US" dirty="0" smtClean="0">
                <a:latin typeface="Book Antiqua" pitchFamily="18" charset="0"/>
              </a:rPr>
              <a:t> nova </a:t>
            </a:r>
            <a:r>
              <a:rPr lang="en-US" dirty="0" err="1" smtClean="0">
                <a:latin typeface="Book Antiqua" pitchFamily="18" charset="0"/>
              </a:rPr>
              <a:t>svojstva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nove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karakteristike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kojima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sr-Latn-CS" dirty="0" err="1" smtClean="0">
                <a:latin typeface="Book Antiqua" pitchFamily="18" charset="0"/>
              </a:rPr>
              <a:t>ć</a:t>
            </a:r>
            <a:r>
              <a:rPr lang="en-US" dirty="0" smtClean="0">
                <a:latin typeface="Book Antiqua" pitchFamily="18" charset="0"/>
              </a:rPr>
              <a:t>e </a:t>
            </a:r>
            <a:r>
              <a:rPr lang="en-US" dirty="0" err="1" smtClean="0">
                <a:latin typeface="Book Antiqua" pitchFamily="18" charset="0"/>
              </a:rPr>
              <a:t>verovatno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tokom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vremena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biti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velika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tražnja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od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njih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tehnološki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izv</a:t>
            </a:r>
            <a:r>
              <a:rPr lang="sr-Latn-CS" dirty="0" smtClean="0">
                <a:latin typeface="Book Antiqua" pitchFamily="18" charset="0"/>
              </a:rPr>
              <a:t>odlj</a:t>
            </a:r>
            <a:r>
              <a:rPr lang="en-US" dirty="0" err="1" smtClean="0">
                <a:latin typeface="Book Antiqua" pitchFamily="18" charset="0"/>
              </a:rPr>
              <a:t>iva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Analiza</a:t>
            </a:r>
            <a:r>
              <a:rPr lang="en-U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osetljivosti</a:t>
            </a:r>
            <a:r>
              <a:rPr lang="en-U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je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tehnika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izmene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jedne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ili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više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promenljivih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ulazu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da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bi se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videla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razlika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ishodu</a:t>
            </a:r>
            <a:endParaRPr lang="sr-Latn-C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r>
              <a:rPr lang="sr-Latn-CS" dirty="0" smtClean="0">
                <a:solidFill>
                  <a:srgbClr val="000000"/>
                </a:solidFill>
                <a:latin typeface="Book Antiqua" pitchFamily="18" charset="0"/>
              </a:rPr>
              <a:t>Predstavlja računski postupak predviđanja uticaja promena ulaznih podataka na izlazne rezultate jednog modela. </a:t>
            </a:r>
          </a:p>
          <a:p>
            <a:r>
              <a:rPr lang="sr-Latn-CS" dirty="0" smtClean="0">
                <a:solidFill>
                  <a:srgbClr val="000000"/>
                </a:solidFill>
                <a:latin typeface="Book Antiqua" pitchFamily="18" charset="0"/>
              </a:rPr>
              <a:t>Često se koristi za donošenje poslovnih odluka koje se tiču budućih stanja i događaja, u uslovima neizvesnosti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Kod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kredita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recimo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promenom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godišnje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kamate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perioda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otplate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menja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vrednost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pitchFamily="18" charset="0"/>
              </a:rPr>
              <a:t>mesečne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rate</a:t>
            </a:r>
            <a:endParaRPr lang="sr-Latn-C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r>
              <a:rPr lang="sr-Latn-CS" dirty="0" smtClean="0">
                <a:solidFill>
                  <a:srgbClr val="000000"/>
                </a:solidFill>
                <a:latin typeface="Book Antiqua" pitchFamily="18" charset="0"/>
              </a:rPr>
              <a:t>Ova tehnika se koristi kada je potrebno doneti zajedničku odluku, kao što je određivanje prelomnih tačaka (break-even points) na osnovu različitih (početnih) pretpostavki.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</a:pPr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Brainstorming metoda </a:t>
            </a:r>
            <a:r>
              <a:rPr lang="sr-Latn-CS" dirty="0" smtClean="0">
                <a:latin typeface="Book Antiqua" pitchFamily="18" charset="0"/>
              </a:rPr>
              <a:t>– “moždana oluja” ili “oluja ideja”, koja okuplja što više eksperata koji iznose svoje ideje radi rješenja   određenog problema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Brainstorming metoda </a:t>
            </a:r>
            <a:r>
              <a:rPr lang="sr-Latn-CS" dirty="0" smtClean="0">
                <a:latin typeface="Book Antiqua" pitchFamily="18" charset="0"/>
              </a:rPr>
              <a:t>– je potpuno slobodno iznošenje različitih ideja i omogućavanje potpuno slobodne atmosfere na sastancima za sve ideje, čime se podstiče kreativni potencijal pojedinaca i stvaranje velikog broja ideja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hr-HR" dirty="0" smtClean="0">
                <a:latin typeface="Book Antiqua" pitchFamily="18" charset="0"/>
              </a:rPr>
              <a:t>Strategija pruža odgovore na pitanja: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en-US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dirty="0" smtClean="0">
                <a:latin typeface="Book Antiqua" pitchFamily="18" charset="0"/>
              </a:rPr>
              <a:t>Gde preduzeće želi da ide? Kako će tamo stići?</a:t>
            </a:r>
            <a:endParaRPr lang="en-US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</a:t>
            </a:r>
            <a:r>
              <a:rPr lang="hr-HR" b="1" dirty="0" smtClean="0">
                <a:latin typeface="Book Antiqua" pitchFamily="18" charset="0"/>
              </a:rPr>
              <a:t> - </a:t>
            </a:r>
            <a:r>
              <a:rPr lang="hr-HR" dirty="0" smtClean="0">
                <a:latin typeface="Book Antiqua" pitchFamily="18" charset="0"/>
              </a:rPr>
              <a:t>predstavlja plan aktivnosti koje će se ostvariti u konkurentskom okruženju u nameri dostizanja ciljeva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organizacije</a:t>
            </a:r>
            <a:r>
              <a:rPr lang="hr-HR" dirty="0" smtClean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i="1" u="sng" dirty="0" smtClean="0">
                <a:solidFill>
                  <a:srgbClr val="FF0000"/>
                </a:solidFill>
                <a:latin typeface="Book Antiqua" pitchFamily="18" charset="0"/>
              </a:rPr>
              <a:t>Ciljevi</a:t>
            </a:r>
            <a:r>
              <a:rPr lang="hr-HR" b="1" dirty="0" smtClean="0">
                <a:latin typeface="Book Antiqua" pitchFamily="18" charset="0"/>
              </a:rPr>
              <a:t> - </a:t>
            </a:r>
            <a:r>
              <a:rPr lang="hr-HR" dirty="0" smtClean="0">
                <a:latin typeface="Book Antiqua" pitchFamily="18" charset="0"/>
              </a:rPr>
              <a:t>se definišu kao stanje u kome organizacija želi biti, stanje kojem firma teži, a </a:t>
            </a:r>
            <a:r>
              <a:rPr lang="hr-HR" b="1" dirty="0" smtClean="0">
                <a:latin typeface="Book Antiqua" pitchFamily="18" charset="0"/>
              </a:rPr>
              <a:t>strategija</a:t>
            </a:r>
            <a:r>
              <a:rPr lang="hr-HR" dirty="0" smtClean="0">
                <a:latin typeface="Book Antiqua" pitchFamily="18" charset="0"/>
              </a:rPr>
              <a:t> kao način kako tamo stići. </a:t>
            </a:r>
            <a:endParaRPr lang="en-US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i="1" u="sng" dirty="0" smtClean="0">
                <a:solidFill>
                  <a:srgbClr val="FF0000"/>
                </a:solidFill>
                <a:latin typeface="Book Antiqua" pitchFamily="18" charset="0"/>
              </a:rPr>
              <a:t>Strateški menadžment</a:t>
            </a:r>
            <a:r>
              <a:rPr lang="hr-HR" dirty="0" smtClean="0">
                <a:latin typeface="Book Antiqua" pitchFamily="18" charset="0"/>
              </a:rPr>
              <a:t> - se definiše kao set odluka i aktivnosti dizajniranih tako da se postignu ciljevi preduzeća. </a:t>
            </a:r>
            <a:endParaRPr lang="en-US" dirty="0" smtClean="0">
              <a:latin typeface="Book Antiqu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Book Antiqua" pitchFamily="18" charset="0"/>
              </a:rPr>
              <a:t>Odre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en-US" dirty="0" err="1" smtClean="0">
                <a:latin typeface="Book Antiqua" pitchFamily="18" charset="0"/>
              </a:rPr>
              <a:t>ene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grupe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ljudi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grupno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iznose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 o </a:t>
            </a:r>
            <a:r>
              <a:rPr lang="en-US" dirty="0" err="1" smtClean="0">
                <a:latin typeface="Book Antiqua" pitchFamily="18" charset="0"/>
              </a:rPr>
              <a:t>mogu</a:t>
            </a:r>
            <a:r>
              <a:rPr lang="sr-Latn-CS" dirty="0" smtClean="0">
                <a:latin typeface="Book Antiqua" pitchFamily="18" charset="0"/>
              </a:rPr>
              <a:t>ć</a:t>
            </a:r>
            <a:r>
              <a:rPr lang="en-US" dirty="0" err="1" smtClean="0">
                <a:latin typeface="Book Antiqua" pitchFamily="18" charset="0"/>
              </a:rPr>
              <a:t>im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promenama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tehnologije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nauke</a:t>
            </a:r>
            <a:r>
              <a:rPr lang="en-US" dirty="0" smtClean="0">
                <a:latin typeface="Book Antiqua" pitchFamily="18" charset="0"/>
              </a:rPr>
              <a:t>. Na </a:t>
            </a:r>
            <a:r>
              <a:rPr lang="en-US" dirty="0" err="1" smtClean="0">
                <a:latin typeface="Book Antiqua" pitchFamily="18" charset="0"/>
              </a:rPr>
              <a:t>kreativnom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sastanku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formiraju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. </a:t>
            </a:r>
            <a:r>
              <a:rPr lang="en-US" dirty="0" err="1" smtClean="0">
                <a:latin typeface="Book Antiqua" pitchFamily="18" charset="0"/>
              </a:rPr>
              <a:t>Pravilo</a:t>
            </a:r>
            <a:r>
              <a:rPr lang="en-US" dirty="0" smtClean="0">
                <a:latin typeface="Book Antiqua" pitchFamily="18" charset="0"/>
              </a:rPr>
              <a:t> je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 ne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smeju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kritikovati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bez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obzira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njihovu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realnost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r>
              <a:rPr lang="en-US" dirty="0" err="1" smtClean="0">
                <a:latin typeface="Book Antiqua" pitchFamily="18" charset="0"/>
              </a:rPr>
              <a:t>Akcenat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stavlja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ve</a:t>
            </a:r>
            <a:r>
              <a:rPr lang="sr-Latn-CS" dirty="0" smtClean="0">
                <a:latin typeface="Book Antiqua" pitchFamily="18" charset="0"/>
              </a:rPr>
              <a:t>ć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broj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bi se </a:t>
            </a:r>
            <a:r>
              <a:rPr lang="en-US" dirty="0" err="1" smtClean="0">
                <a:latin typeface="Book Antiqua" pitchFamily="18" charset="0"/>
              </a:rPr>
              <a:t>iz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njih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mogao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izvuci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kvalitet</a:t>
            </a:r>
            <a:r>
              <a:rPr lang="en-US" dirty="0" smtClean="0">
                <a:latin typeface="Book Antiqua" pitchFamily="18" charset="0"/>
              </a:rPr>
              <a:t>.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kombinuju</a:t>
            </a:r>
            <a:r>
              <a:rPr lang="en-US" dirty="0" smtClean="0">
                <a:latin typeface="Book Antiqua" pitchFamily="18" charset="0"/>
              </a:rPr>
              <a:t>,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modifikuju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ili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poboljšavaju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nekom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drugom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idejom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Book Antiqua" pitchFamily="18" charset="0"/>
              </a:rPr>
              <a:t>Odvijanje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faza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toka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realizovanja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brainstorminga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Izbor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problema</a:t>
            </a:r>
            <a:r>
              <a:rPr lang="en-US" dirty="0" smtClean="0">
                <a:latin typeface="Book Antiqua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2. </a:t>
            </a:r>
            <a:r>
              <a:rPr lang="en-US" dirty="0" err="1" smtClean="0">
                <a:latin typeface="Book Antiqua" pitchFamily="18" charset="0"/>
              </a:rPr>
              <a:t>Izbor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eksperata</a:t>
            </a:r>
            <a:r>
              <a:rPr lang="en-US" dirty="0" smtClean="0">
                <a:latin typeface="Book Antiqua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3. </a:t>
            </a:r>
            <a:r>
              <a:rPr lang="en-US" dirty="0" err="1" smtClean="0">
                <a:latin typeface="Book Antiqua" pitchFamily="18" charset="0"/>
              </a:rPr>
              <a:t>Odvijanje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toka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konferencije</a:t>
            </a:r>
            <a:r>
              <a:rPr lang="en-US" dirty="0" smtClean="0">
                <a:latin typeface="Book Antiqua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4. </a:t>
            </a:r>
            <a:r>
              <a:rPr lang="en-US" dirty="0" err="1" smtClean="0">
                <a:latin typeface="Book Antiqua" pitchFamily="18" charset="0"/>
              </a:rPr>
              <a:t>Obrada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predloga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5. </a:t>
            </a:r>
            <a:r>
              <a:rPr lang="en-US" dirty="0" err="1" smtClean="0">
                <a:latin typeface="Book Antiqua" pitchFamily="18" charset="0"/>
              </a:rPr>
              <a:t>Dolaženje</a:t>
            </a:r>
            <a:r>
              <a:rPr lang="en-US" dirty="0" smtClean="0">
                <a:latin typeface="Book Antiqua" pitchFamily="18" charset="0"/>
              </a:rPr>
              <a:t> do </a:t>
            </a:r>
            <a:r>
              <a:rPr lang="en-US" dirty="0" err="1" smtClean="0">
                <a:latin typeface="Book Antiqua" pitchFamily="18" charset="0"/>
              </a:rPr>
              <a:t>konkretne</a:t>
            </a:r>
            <a:r>
              <a:rPr lang="en-US" dirty="0" smtClean="0">
                <a:latin typeface="Book Antiqua" pitchFamily="18" charset="0"/>
              </a:rPr>
              <a:t> alternative, </a:t>
            </a:r>
            <a:r>
              <a:rPr lang="en-US" dirty="0" err="1" smtClean="0">
                <a:latin typeface="Book Antiqua" pitchFamily="18" charset="0"/>
              </a:rPr>
              <a:t>ili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koncenzusa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ook Antiqua" pitchFamily="18" charset="0"/>
              </a:rPr>
              <a:t>Pravila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brainstormingu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koja</a:t>
            </a:r>
            <a:r>
              <a:rPr lang="en-US" dirty="0" smtClean="0">
                <a:latin typeface="Book Antiqua" pitchFamily="18" charset="0"/>
              </a:rPr>
              <a:t> se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poštuju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Razmotriti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svaku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ideju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mišljenje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ili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alternativu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bez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obzira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na njenu vrednost, znacaj ili primenljivost;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2. </a:t>
            </a:r>
            <a:r>
              <a:rPr lang="en-US" dirty="0" err="1" smtClean="0">
                <a:latin typeface="Book Antiqua" pitchFamily="18" charset="0"/>
              </a:rPr>
              <a:t>Kritika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 je </a:t>
            </a:r>
            <a:r>
              <a:rPr lang="en-US" dirty="0" err="1" smtClean="0">
                <a:latin typeface="Book Antiqua" pitchFamily="18" charset="0"/>
              </a:rPr>
              <a:t>strogo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zabranjena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jer</a:t>
            </a:r>
            <a:r>
              <a:rPr lang="en-US" dirty="0" smtClean="0">
                <a:latin typeface="Book Antiqua" pitchFamily="18" charset="0"/>
              </a:rPr>
              <a:t> je </a:t>
            </a:r>
            <a:r>
              <a:rPr lang="en-US" dirty="0" err="1" smtClean="0">
                <a:latin typeface="Book Antiqua" pitchFamily="18" charset="0"/>
              </a:rPr>
              <a:t>kvalitetna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neophodna</a:t>
            </a:r>
            <a:r>
              <a:rPr lang="en-US" dirty="0" smtClean="0">
                <a:latin typeface="Book Antiqua" pitchFamily="18" charset="0"/>
              </a:rPr>
              <a:t> , a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potpuna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sloboda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mišljenja</a:t>
            </a:r>
            <a:r>
              <a:rPr lang="en-US" dirty="0" smtClean="0">
                <a:latin typeface="Book Antiqua" pitchFamily="18" charset="0"/>
              </a:rPr>
              <a:t>. Moderator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sesije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prekida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svaki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pokušaj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kritikovanja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izložene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3. </a:t>
            </a:r>
            <a:r>
              <a:rPr lang="en-US" dirty="0" err="1" smtClean="0">
                <a:latin typeface="Book Antiqua" pitchFamily="18" charset="0"/>
              </a:rPr>
              <a:t>Podržati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podsticati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izražavanje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neobicnih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misli</a:t>
            </a:r>
            <a:r>
              <a:rPr lang="en-US" dirty="0" smtClean="0">
                <a:latin typeface="Book Antiqua" pitchFamily="18" charset="0"/>
              </a:rPr>
              <a:t> 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skladu</a:t>
            </a:r>
            <a:r>
              <a:rPr lang="en-US" dirty="0" smtClean="0">
                <a:latin typeface="Book Antiqua" pitchFamily="18" charset="0"/>
              </a:rPr>
              <a:t> je </a:t>
            </a:r>
            <a:r>
              <a:rPr lang="en-US" dirty="0" err="1" smtClean="0">
                <a:latin typeface="Book Antiqua" pitchFamily="18" charset="0"/>
              </a:rPr>
              <a:t>sa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zahtevom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generiše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veci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broj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,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ma koliko se one činile nekorisne i nerealne u prvom </a:t>
            </a:r>
            <a:r>
              <a:rPr lang="en-US" dirty="0" err="1" smtClean="0">
                <a:latin typeface="Book Antiqua" pitchFamily="18" charset="0"/>
              </a:rPr>
              <a:t>trenutku</a:t>
            </a:r>
            <a:r>
              <a:rPr lang="en-US" dirty="0" smtClean="0">
                <a:latin typeface="Book Antiqua" pitchFamily="18" charset="0"/>
              </a:rPr>
              <a:t>. </a:t>
            </a:r>
            <a:r>
              <a:rPr lang="en-US" dirty="0" err="1" smtClean="0">
                <a:latin typeface="Book Antiqua" pitchFamily="18" charset="0"/>
              </a:rPr>
              <a:t>Diskusije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eksperata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dovode</a:t>
            </a:r>
            <a:r>
              <a:rPr lang="en-US" dirty="0" smtClean="0">
                <a:latin typeface="Book Antiqua" pitchFamily="18" charset="0"/>
              </a:rPr>
              <a:t> do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zaklju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smtClean="0">
                <a:latin typeface="Book Antiqua" pitchFamily="18" charset="0"/>
              </a:rPr>
              <a:t>ka </a:t>
            </a:r>
            <a:r>
              <a:rPr lang="en-US" dirty="0" err="1" smtClean="0">
                <a:latin typeface="Book Antiqua" pitchFamily="18" charset="0"/>
              </a:rPr>
              <a:t>ili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koncenzusa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Obrnuti</a:t>
            </a:r>
            <a:r>
              <a:rPr lang="en-US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br</a:t>
            </a:r>
            <a:r>
              <a:rPr lang="sr-Latn-CS" b="1" i="1" u="sng" dirty="0" smtClean="0">
                <a:solidFill>
                  <a:srgbClr val="FF0000"/>
                </a:solidFill>
                <a:latin typeface="Book Antiqua" pitchFamily="18" charset="0"/>
              </a:rPr>
              <a:t>a</a:t>
            </a:r>
            <a:r>
              <a:rPr lang="en-US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instorming</a:t>
            </a:r>
            <a:r>
              <a:rPr lang="sr-Latn-CS" b="1" i="1" dirty="0" smtClean="0">
                <a:solidFill>
                  <a:srgbClr val="FF0000"/>
                </a:solidFill>
                <a:latin typeface="Book Antiqua" pitchFamily="18" charset="0"/>
              </a:rPr>
              <a:t> - </a:t>
            </a:r>
            <a:r>
              <a:rPr lang="en-US" dirty="0" err="1" smtClean="0">
                <a:latin typeface="Book Antiqua" pitchFamily="18" charset="0"/>
              </a:rPr>
              <a:t>Nakon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izvršene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selekcije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izabere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najbolja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nju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se </a:t>
            </a:r>
            <a:r>
              <a:rPr lang="en-US" dirty="0" err="1" smtClean="0">
                <a:latin typeface="Book Antiqua" pitchFamily="18" charset="0"/>
              </a:rPr>
              <a:t>organizuje</a:t>
            </a:r>
            <a:r>
              <a:rPr lang="en-US" dirty="0" smtClean="0">
                <a:latin typeface="Book Antiqua" pitchFamily="18" charset="0"/>
              </a:rPr>
              <a:t> Br</a:t>
            </a:r>
            <a:r>
              <a:rPr lang="sr-Latn-CS" dirty="0" smtClean="0">
                <a:latin typeface="Book Antiqua" pitchFamily="18" charset="0"/>
              </a:rPr>
              <a:t>a</a:t>
            </a:r>
            <a:r>
              <a:rPr lang="en-US" dirty="0" err="1" smtClean="0">
                <a:latin typeface="Book Antiqua" pitchFamily="18" charset="0"/>
              </a:rPr>
              <a:t>instorming</a:t>
            </a:r>
            <a:r>
              <a:rPr lang="en-US" dirty="0" smtClean="0">
                <a:latin typeface="Book Antiqua" pitchFamily="18" charset="0"/>
              </a:rPr>
              <a:t>. Na </a:t>
            </a:r>
            <a:r>
              <a:rPr lang="en-US" dirty="0" err="1" smtClean="0">
                <a:latin typeface="Book Antiqua" pitchFamily="18" charset="0"/>
              </a:rPr>
              <a:t>sastanku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postavlja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pitanje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iznose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ideje</a:t>
            </a:r>
            <a:r>
              <a:rPr lang="en-US" dirty="0" smtClean="0">
                <a:latin typeface="Book Antiqua" pitchFamily="18" charset="0"/>
              </a:rPr>
              <a:t> “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sve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smtClean="0">
                <a:latin typeface="Book Antiqua" pitchFamily="18" charset="0"/>
              </a:rPr>
              <a:t>in </a:t>
            </a:r>
            <a:r>
              <a:rPr lang="en-US" dirty="0" err="1" smtClean="0">
                <a:latin typeface="Book Antiqua" pitchFamily="18" charset="0"/>
              </a:rPr>
              <a:t>može</a:t>
            </a:r>
            <a:r>
              <a:rPr lang="en-US" dirty="0" smtClean="0">
                <a:latin typeface="Book Antiqua" pitchFamily="18" charset="0"/>
              </a:rPr>
              <a:t> ova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izabrana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za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sada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najbolja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propadne</a:t>
            </a:r>
            <a:r>
              <a:rPr lang="en-US" dirty="0" smtClean="0">
                <a:latin typeface="Book Antiqua" pitchFamily="18" charset="0"/>
              </a:rPr>
              <a:t>”. </a:t>
            </a:r>
            <a:endParaRPr lang="sr-Latn-C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Ova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tehnika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služi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bi se </a:t>
            </a:r>
            <a:r>
              <a:rPr lang="en-US" dirty="0" err="1" smtClean="0">
                <a:latin typeface="Book Antiqua" pitchFamily="18" charset="0"/>
              </a:rPr>
              <a:t>poboljšala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izabrana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ideja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Delfi metoda </a:t>
            </a:r>
            <a:r>
              <a:rPr lang="sr-Latn-CS" dirty="0" smtClean="0">
                <a:latin typeface="Book Antiqua" pitchFamily="18" charset="0"/>
              </a:rPr>
              <a:t>– predstavlja najpoznatiju i najviše korišćenu metodu ekspertnih ocena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sr-Latn-CS" dirty="0" smtClean="0">
                <a:latin typeface="Book Antiqua" pitchFamily="18" charset="0"/>
              </a:rPr>
              <a:t>Primjena Delfi metode uključuje sistematsko i organizovano prikupljanje pojedinačnih predviđanja grupe eksperata, u cilju dobijanja tražene prognoze, gde se izbegavaju direktna diskusija i konfrontacije ljudi i mišljenja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sr-Latn-CS" dirty="0" smtClean="0">
                <a:latin typeface="Book Antiqua" pitchFamily="18" charset="0"/>
              </a:rPr>
              <a:t>Nakon definisanja problema koji je predmet prognoze, formira se grupa eksperata iz oblasti proučavanog fenomena kojima je obezbeđena anonimnost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ook Antiqua" pitchFamily="18" charset="0"/>
              </a:rPr>
              <a:t>Klasi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err="1" smtClean="0">
                <a:latin typeface="Book Antiqua" pitchFamily="18" charset="0"/>
              </a:rPr>
              <a:t>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metodološki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pristup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en-US" dirty="0" err="1" smtClean="0">
                <a:latin typeface="Book Antiqua" pitchFamily="18" charset="0"/>
              </a:rPr>
              <a:t>anja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budu</a:t>
            </a:r>
            <a:r>
              <a:rPr lang="sr-Latn-CS" dirty="0" smtClean="0">
                <a:latin typeface="Book Antiqua" pitchFamily="18" charset="0"/>
              </a:rPr>
              <a:t>ć</a:t>
            </a:r>
            <a:r>
              <a:rPr lang="en-US" dirty="0" err="1" smtClean="0">
                <a:latin typeface="Book Antiqua" pitchFamily="18" charset="0"/>
              </a:rPr>
              <a:t>nosti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zamenjen</a:t>
            </a:r>
            <a:r>
              <a:rPr lang="en-US" dirty="0" smtClean="0">
                <a:latin typeface="Book Antiqua" pitchFamily="18" charset="0"/>
              </a:rPr>
              <a:t> je </a:t>
            </a:r>
            <a:r>
              <a:rPr lang="en-US" dirty="0" err="1" smtClean="0">
                <a:latin typeface="Book Antiqua" pitchFamily="18" charset="0"/>
              </a:rPr>
              <a:t>grupnim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ekspertskim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mišljenjem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Karakteristike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delfi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postupka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sr-Latn-CS" dirty="0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sr-Latn-CS" dirty="0" smtClean="0">
                <a:latin typeface="Book Antiqua" pitchFamily="18" charset="0"/>
              </a:rPr>
              <a:t>- </a:t>
            </a:r>
            <a:r>
              <a:rPr lang="en-US" dirty="0" err="1" smtClean="0">
                <a:latin typeface="Book Antiqua" pitchFamily="18" charset="0"/>
              </a:rPr>
              <a:t>Anonimnost</a:t>
            </a:r>
            <a:r>
              <a:rPr lang="en-US" dirty="0" smtClean="0">
                <a:latin typeface="Book Antiqua" pitchFamily="18" charset="0"/>
              </a:rPr>
              <a:t>,</a:t>
            </a:r>
          </a:p>
          <a:p>
            <a:pPr>
              <a:buNone/>
            </a:pPr>
            <a:r>
              <a:rPr lang="sr-Latn-CS" dirty="0" smtClean="0">
                <a:latin typeface="Book Antiqua" pitchFamily="18" charset="0"/>
              </a:rPr>
              <a:t>- </a:t>
            </a:r>
            <a:r>
              <a:rPr lang="en-US" dirty="0" err="1" smtClean="0">
                <a:latin typeface="Book Antiqua" pitchFamily="18" charset="0"/>
              </a:rPr>
              <a:t>Kontrola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povratnom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spregom</a:t>
            </a:r>
            <a:r>
              <a:rPr lang="en-US" dirty="0" smtClean="0">
                <a:latin typeface="Book Antiqua" pitchFamily="18" charset="0"/>
              </a:rPr>
              <a:t>,</a:t>
            </a:r>
          </a:p>
          <a:p>
            <a:pPr>
              <a:buNone/>
            </a:pPr>
            <a:r>
              <a:rPr lang="sr-Latn-CS" dirty="0" smtClean="0">
                <a:latin typeface="Book Antiqua" pitchFamily="18" charset="0"/>
              </a:rPr>
              <a:t>- </a:t>
            </a:r>
            <a:r>
              <a:rPr lang="en-US" dirty="0" err="1" smtClean="0">
                <a:latin typeface="Book Antiqua" pitchFamily="18" charset="0"/>
              </a:rPr>
              <a:t>Statisti</a:t>
            </a:r>
            <a:r>
              <a:rPr lang="sr-Latn-CS" dirty="0" smtClean="0">
                <a:latin typeface="Book Antiqua" pitchFamily="18" charset="0"/>
              </a:rPr>
              <a:t>č</a:t>
            </a:r>
            <a:r>
              <a:rPr lang="en-US" dirty="0" err="1" smtClean="0">
                <a:latin typeface="Book Antiqua" pitchFamily="18" charset="0"/>
              </a:rPr>
              <a:t>ki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grupni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odgovori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r>
              <a:rPr lang="sv-SE" dirty="0" smtClean="0">
                <a:latin typeface="Book Antiqua" pitchFamily="18" charset="0"/>
              </a:rPr>
              <a:t> Metoda se ponavlja sve dotle dok se mišljenje eksperata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it-IT" dirty="0" smtClean="0">
                <a:latin typeface="Book Antiqua" pitchFamily="18" charset="0"/>
              </a:rPr>
              <a:t>ne usaglase ili dok se do konacnog odgovora ne dode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konsenzusom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r>
              <a:rPr lang="pl-PL" dirty="0" smtClean="0">
                <a:latin typeface="Book Antiqua" pitchFamily="18" charset="0"/>
              </a:rPr>
              <a:t> Odabrana grupa stručnjaka pruža odgovore na </a:t>
            </a:r>
            <a:r>
              <a:rPr lang="es-ES" dirty="0" smtClean="0">
                <a:latin typeface="Book Antiqua" pitchFamily="18" charset="0"/>
              </a:rPr>
              <a:t>“odre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es-ES" dirty="0" err="1" smtClean="0">
                <a:latin typeface="Book Antiqua" pitchFamily="18" charset="0"/>
              </a:rPr>
              <a:t>ena</a:t>
            </a:r>
            <a:r>
              <a:rPr lang="es-ES" dirty="0" smtClean="0">
                <a:latin typeface="Book Antiqua" pitchFamily="18" charset="0"/>
              </a:rPr>
              <a:t>”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s-ES" dirty="0" err="1" smtClean="0">
                <a:latin typeface="Book Antiqua" pitchFamily="18" charset="0"/>
              </a:rPr>
              <a:t>pitanja</a:t>
            </a:r>
            <a:r>
              <a:rPr lang="es-ES" dirty="0" smtClean="0">
                <a:latin typeface="Book Antiqua" pitchFamily="18" charset="0"/>
              </a:rPr>
              <a:t> </a:t>
            </a:r>
            <a:r>
              <a:rPr lang="es-ES" dirty="0" err="1" smtClean="0">
                <a:latin typeface="Book Antiqua" pitchFamily="18" charset="0"/>
              </a:rPr>
              <a:t>koja</a:t>
            </a:r>
            <a:r>
              <a:rPr lang="es-ES" dirty="0" smtClean="0">
                <a:latin typeface="Book Antiqua" pitchFamily="18" charset="0"/>
              </a:rPr>
              <a:t> su </a:t>
            </a:r>
            <a:r>
              <a:rPr lang="es-ES" dirty="0" err="1" smtClean="0">
                <a:latin typeface="Book Antiqua" pitchFamily="18" charset="0"/>
              </a:rPr>
              <a:t>predmet</a:t>
            </a:r>
            <a:r>
              <a:rPr lang="es-ES" dirty="0" smtClean="0">
                <a:latin typeface="Book Antiqua" pitchFamily="18" charset="0"/>
              </a:rPr>
              <a:t> </a:t>
            </a:r>
            <a:r>
              <a:rPr lang="es-ES" dirty="0" err="1" smtClean="0">
                <a:latin typeface="Book Antiqua" pitchFamily="18" charset="0"/>
              </a:rPr>
              <a:t>predvi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es-ES" dirty="0" err="1" smtClean="0">
                <a:latin typeface="Book Antiqua" pitchFamily="18" charset="0"/>
              </a:rPr>
              <a:t>anja</a:t>
            </a:r>
            <a:r>
              <a:rPr lang="es-ES" dirty="0" smtClean="0">
                <a:latin typeface="Book Antiqua" pitchFamily="18" charset="0"/>
              </a:rPr>
              <a:t>,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s-ES" dirty="0" err="1" smtClean="0">
                <a:latin typeface="Book Antiqua" pitchFamily="18" charset="0"/>
              </a:rPr>
              <a:t>postupak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se </a:t>
            </a:r>
            <a:r>
              <a:rPr lang="en-US" dirty="0" err="1" smtClean="0">
                <a:latin typeface="Book Antiqua" pitchFamily="18" charset="0"/>
              </a:rPr>
              <a:t>naziva</a:t>
            </a:r>
            <a:r>
              <a:rPr lang="en-US" dirty="0" smtClean="0">
                <a:latin typeface="Book Antiqua" pitchFamily="18" charset="0"/>
              </a:rPr>
              <a:t> panel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(</a:t>
            </a:r>
            <a:r>
              <a:rPr lang="en-US" dirty="0" err="1" smtClean="0">
                <a:latin typeface="Book Antiqua" pitchFamily="18" charset="0"/>
              </a:rPr>
              <a:t>upitnik</a:t>
            </a:r>
            <a:r>
              <a:rPr lang="en-US" dirty="0" smtClean="0">
                <a:latin typeface="Book Antiqua" pitchFamily="18" charset="0"/>
              </a:rPr>
              <a:t>)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Book Antiqua" pitchFamily="18" charset="0"/>
              </a:rPr>
              <a:t>Prednosti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Delfi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metode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su</a:t>
            </a:r>
            <a:r>
              <a:rPr lang="sr-Latn-C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sledece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Ucesnici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prognoziranju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anonimni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što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omogucava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da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dobiju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objektivni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odgovori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2. </a:t>
            </a:r>
            <a:r>
              <a:rPr lang="en-US" dirty="0" err="1" smtClean="0">
                <a:latin typeface="Book Antiqua" pitchFamily="18" charset="0"/>
              </a:rPr>
              <a:t>Delfi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metod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kao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intuitivni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nacin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mišljenja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stvara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osnovu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pl-PL" dirty="0" smtClean="0">
                <a:latin typeface="Book Antiqua" pitchFamily="18" charset="0"/>
              </a:rPr>
              <a:t>za racionalno i kvalitetno odlucivanje;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3. </a:t>
            </a:r>
            <a:r>
              <a:rPr lang="en-US" dirty="0" err="1" smtClean="0">
                <a:latin typeface="Book Antiqua" pitchFamily="18" charset="0"/>
              </a:rPr>
              <a:t>Iterativni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karakter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metode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putem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razmene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informacija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podataka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omogucava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korigovanje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pocetnih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stavova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mišljenja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4. </a:t>
            </a:r>
            <a:r>
              <a:rPr lang="en-US" dirty="0" err="1" smtClean="0">
                <a:latin typeface="Book Antiqua" pitchFamily="18" charset="0"/>
              </a:rPr>
              <a:t>Kombinovanjem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intuitivnih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grupnih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mišljenja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kroz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runde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poboljšava</a:t>
            </a:r>
            <a:r>
              <a:rPr lang="en-US" dirty="0" smtClean="0">
                <a:latin typeface="Book Antiqua" pitchFamily="18" charset="0"/>
              </a:rPr>
              <a:t> se </a:t>
            </a:r>
            <a:r>
              <a:rPr lang="en-US" dirty="0" err="1" smtClean="0">
                <a:latin typeface="Book Antiqua" pitchFamily="18" charset="0"/>
              </a:rPr>
              <a:t>tacnost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predvidanja</a:t>
            </a:r>
            <a:r>
              <a:rPr lang="en-US" dirty="0" smtClean="0">
                <a:latin typeface="Book Antiqua" pitchFamily="18" charset="0"/>
              </a:rPr>
              <a:t>;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Nedostaci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1. </a:t>
            </a:r>
            <a:r>
              <a:rPr lang="en-US" dirty="0" err="1" smtClean="0">
                <a:latin typeface="Book Antiqua" pitchFamily="18" charset="0"/>
              </a:rPr>
              <a:t>Subjektivni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karakter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pl-PL" dirty="0" smtClean="0">
                <a:latin typeface="Book Antiqua" pitchFamily="18" charset="0"/>
              </a:rPr>
              <a:t>2. Od početka do kraja prolazi duži vremenski interval, u </a:t>
            </a:r>
            <a:r>
              <a:rPr lang="en-US" dirty="0" err="1" smtClean="0">
                <a:latin typeface="Book Antiqua" pitchFamily="18" charset="0"/>
              </a:rPr>
              <a:t>kome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mogu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nastati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promene</a:t>
            </a:r>
            <a:r>
              <a:rPr lang="en-US" dirty="0" smtClean="0">
                <a:latin typeface="Book Antiqua" pitchFamily="18" charset="0"/>
              </a:rPr>
              <a:t> u </a:t>
            </a:r>
            <a:r>
              <a:rPr lang="en-US" dirty="0" err="1" smtClean="0">
                <a:latin typeface="Book Antiqua" pitchFamily="18" charset="0"/>
              </a:rPr>
              <a:t>faktorima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predvi</a:t>
            </a:r>
            <a:r>
              <a:rPr lang="sr-Latn-CS" dirty="0" smtClean="0">
                <a:latin typeface="Book Antiqua" pitchFamily="18" charset="0"/>
              </a:rPr>
              <a:t>đ</a:t>
            </a:r>
            <a:r>
              <a:rPr lang="en-US" dirty="0" err="1" smtClean="0">
                <a:latin typeface="Book Antiqua" pitchFamily="18" charset="0"/>
              </a:rPr>
              <a:t>anja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pl-PL" dirty="0" smtClean="0">
                <a:latin typeface="Book Antiqua" pitchFamily="18" charset="0"/>
              </a:rPr>
              <a:t>3. Postojanje parcijalne popustljivosti kod eksperata;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4. </a:t>
            </a:r>
            <a:r>
              <a:rPr lang="en-US" dirty="0" err="1" smtClean="0">
                <a:latin typeface="Book Antiqua" pitchFamily="18" charset="0"/>
              </a:rPr>
              <a:t>Oblici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anketnih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pitanja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nedovoljno</a:t>
            </a:r>
            <a:r>
              <a:rPr lang="sr-Latn-C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konkretni</a:t>
            </a:r>
            <a:r>
              <a:rPr lang="en-US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5. </a:t>
            </a:r>
            <a:r>
              <a:rPr lang="en-US" dirty="0" err="1" smtClean="0">
                <a:latin typeface="Book Antiqua" pitchFamily="18" charset="0"/>
              </a:rPr>
              <a:t>Nestabilnost</a:t>
            </a:r>
            <a:r>
              <a:rPr lang="en-US" dirty="0" smtClean="0">
                <a:latin typeface="Book Antiqua" pitchFamily="18" charset="0"/>
              </a:rPr>
              <a:t> panel-</a:t>
            </a:r>
            <a:r>
              <a:rPr lang="sr-Latn-CS" dirty="0" err="1" smtClean="0">
                <a:latin typeface="Book Antiqua" pitchFamily="18" charset="0"/>
              </a:rPr>
              <a:t>č</a:t>
            </a:r>
            <a:r>
              <a:rPr lang="en-US" dirty="0" err="1" smtClean="0">
                <a:latin typeface="Book Antiqua" pitchFamily="18" charset="0"/>
              </a:rPr>
              <a:t>lanova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3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Uspje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šno određivanje strategijske vizije preduzeća </a:t>
            </a:r>
            <a:r>
              <a:rPr lang="sr-Latn-CS" sz="2400" dirty="0" smtClean="0">
                <a:latin typeface="Book Antiqua" pitchFamily="18" charset="0"/>
              </a:rPr>
              <a:t>– omogućava definisanje misije i strateških ciljeva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Pod misijom preduzeća </a:t>
            </a:r>
            <a:r>
              <a:rPr lang="sr-Latn-CS" sz="2400" dirty="0" smtClean="0">
                <a:latin typeface="Book Antiqua" pitchFamily="18" charset="0"/>
              </a:rPr>
              <a:t>– podrazumijeva se svrha ili razlog postojanja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Opis misije </a:t>
            </a:r>
            <a:r>
              <a:rPr lang="sr-Latn-CS" sz="2400" dirty="0" smtClean="0">
                <a:latin typeface="Book Antiqua" pitchFamily="18" charset="0"/>
              </a:rPr>
              <a:t>– izražava sadašnju i buduću djelatnost i poslovne aktivnosti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Misija pokazuje: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 Čime se preduzeće bavi i ona je usmjerena ka budućnosti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 Treba da izdrži probu vremena i pokaže da li se preduzeće i dalje bavi pravim poslovnim aktivnostima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 Da li su one svrsihodne ili ih treba mijenjati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40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40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latin typeface="Book Antiqua" pitchFamily="18" charset="0"/>
              </a:rPr>
              <a:t>Misija se prije svega vezuje za tržišno ponašanje preduzeća, mada zavisi i od organizacije preduzeća i organizacione kulture zaposlenih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latin typeface="Book Antiqua" pitchFamily="18" charset="0"/>
              </a:rPr>
              <a:t>U opštem smislu – misija definiše poslovnu orijentaciju </a:t>
            </a:r>
            <a:r>
              <a:rPr lang="sr-Latn-CS" sz="2400" dirty="0" smtClean="0">
                <a:latin typeface="Book Antiqua" pitchFamily="18" charset="0"/>
              </a:rPr>
              <a:t>celokupnog </a:t>
            </a:r>
            <a:r>
              <a:rPr lang="sr-Latn-CS" sz="2400" dirty="0" smtClean="0">
                <a:latin typeface="Book Antiqua" pitchFamily="18" charset="0"/>
              </a:rPr>
              <a:t>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Posledice 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gubljenja misije: 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Zamagljivanje ciljeva i pravaca djelovanja preduzeća 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Dezorijentacija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Velike greške i gubitci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Do gubljenja misije može doći </a:t>
            </a:r>
            <a:r>
              <a:rPr lang="sr-Latn-CS" sz="2400" dirty="0" smtClean="0">
                <a:latin typeface="Book Antiqua" pitchFamily="18" charset="0"/>
              </a:rPr>
              <a:t>usled </a:t>
            </a:r>
            <a:r>
              <a:rPr lang="sr-Latn-CS" sz="2400" dirty="0" smtClean="0">
                <a:latin typeface="Book Antiqua" pitchFamily="18" charset="0"/>
              </a:rPr>
              <a:t>čestog </a:t>
            </a:r>
            <a:r>
              <a:rPr lang="sr-Latn-CS" sz="2400" dirty="0" smtClean="0">
                <a:latin typeface="Book Antiqua" pitchFamily="18" charset="0"/>
              </a:rPr>
              <a:t>menjanja </a:t>
            </a:r>
            <a:r>
              <a:rPr lang="sr-Latn-CS" sz="2400" dirty="0" smtClean="0">
                <a:latin typeface="Book Antiqua" pitchFamily="18" charset="0"/>
              </a:rPr>
              <a:t>i dopunjavanja </a:t>
            </a:r>
            <a:r>
              <a:rPr lang="sr-Latn-CS" sz="2400" dirty="0" smtClean="0">
                <a:latin typeface="Book Antiqua" pitchFamily="18" charset="0"/>
              </a:rPr>
              <a:t>nameravanih </a:t>
            </a:r>
            <a:r>
              <a:rPr lang="sr-Latn-CS" sz="2400" dirty="0" smtClean="0">
                <a:latin typeface="Book Antiqua" pitchFamily="18" charset="0"/>
              </a:rPr>
              <a:t>ciljeva – slučaj kod širokog i ekspanzivnog razvoja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dirty="0" smtClean="0">
                <a:latin typeface="Book Antiqua" pitchFamily="18" charset="0"/>
              </a:rPr>
              <a:t>U</a:t>
            </a:r>
            <a:r>
              <a:rPr lang="sr-Latn-CS" dirty="0" smtClean="0"/>
              <a:t> </a:t>
            </a:r>
            <a:r>
              <a:rPr lang="sr-Latn-CS" dirty="0" smtClean="0">
                <a:latin typeface="Book Antiqua" pitchFamily="18" charset="0"/>
              </a:rPr>
              <a:t>literaturi srećemo različite modele strategijskog menadžmenta </a:t>
            </a:r>
          </a:p>
          <a:p>
            <a:pPr>
              <a:buClr>
                <a:srgbClr val="FF0000"/>
              </a:buClr>
              <a:buFont typeface="Wingdings 3" pitchFamily="18" charset="2"/>
              <a:buNone/>
            </a:pPr>
            <a:endParaRPr lang="sr-Latn-CS" dirty="0" smtClean="0"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b="1" i="1" u="sng" dirty="0" smtClean="0">
                <a:latin typeface="Book Antiqua" pitchFamily="18" charset="0"/>
              </a:rPr>
              <a:t>Najčešći modeli obuhvataju sledeće faze: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Strategijska analiza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Predviđanje budućnosti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Definisanje misije i strategijskih ciljeva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Formulisanje i izbor strategije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Primena strategije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b="1" dirty="0" smtClean="0">
                <a:solidFill>
                  <a:schemeClr val="accent1"/>
                </a:solidFill>
                <a:latin typeface="Book Antiqua" pitchFamily="18" charset="0"/>
              </a:rPr>
              <a:t>Kontrola primene strategije</a:t>
            </a:r>
            <a:endParaRPr lang="en-US" b="1" dirty="0" smtClean="0">
              <a:solidFill>
                <a:schemeClr val="accent1"/>
              </a:solidFill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MODEL STRATEŠKOG MENADŽMENTA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3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Strateški ciljevi </a:t>
            </a:r>
            <a:r>
              <a:rPr lang="sr-Latn-CS" sz="2400" dirty="0" smtClean="0">
                <a:latin typeface="Book Antiqua" pitchFamily="18" charset="0"/>
              </a:rPr>
              <a:t>– definišu sta u budućnosti preduzeće želi dostići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Strateški ciljevi </a:t>
            </a:r>
            <a:r>
              <a:rPr lang="sr-Latn-CS" sz="2400" dirty="0" smtClean="0">
                <a:latin typeface="Book Antiqua" pitchFamily="18" charset="0"/>
              </a:rPr>
              <a:t>– koji se u okviru strateškog upravljanja definišu, su najčešće razvojni ciljevi – znači budući ciljevi kojima preduzeće teži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Strateški ciljevi preduzeća </a:t>
            </a:r>
            <a:r>
              <a:rPr lang="sr-Latn-CS" sz="2400" dirty="0" smtClean="0">
                <a:latin typeface="Book Antiqua" pitchFamily="18" charset="0"/>
              </a:rPr>
              <a:t>– definišu se nakon strategijske analize okruženja i samog preduzeća i predviđanja budućnosti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latin typeface="Book Antiqua" pitchFamily="18" charset="0"/>
              </a:rPr>
              <a:t>Efikasno funkcionisanje svakog poslovnog sistema </a:t>
            </a:r>
            <a:r>
              <a:rPr lang="sr-Latn-CS" sz="2400" dirty="0" smtClean="0">
                <a:latin typeface="Book Antiqua" pitchFamily="18" charset="0"/>
              </a:rPr>
              <a:t>podrazumeva </a:t>
            </a:r>
            <a:r>
              <a:rPr lang="sr-Latn-CS" sz="2400" dirty="0" smtClean="0">
                <a:latin typeface="Book Antiqua" pitchFamily="18" charset="0"/>
              </a:rPr>
              <a:t>jasno sagledavanje i definisanje raznovrsnih ciljeva, strategijskih i operativnih, dugoročnih i kratkoročnih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2283354" y="274638"/>
            <a:ext cx="4577292" cy="1143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1783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sr-Latn-CS" sz="2400" b="1" i="1" u="sng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Bez jasno definisanog cilja </a:t>
            </a:r>
            <a:r>
              <a:rPr lang="sr-Latn-CS" sz="2400" dirty="0" smtClean="0">
                <a:latin typeface="Book Antiqua" pitchFamily="18" charset="0"/>
              </a:rPr>
              <a:t>– nemoguće je poboljšati efikasnost, što znači da dolazi do nemogućnosti upravljanja sa </a:t>
            </a:r>
            <a:r>
              <a:rPr lang="sr-Latn-CS" sz="2400" dirty="0" smtClean="0">
                <a:latin typeface="Book Antiqua" pitchFamily="18" charset="0"/>
              </a:rPr>
              <a:t>posledicama </a:t>
            </a:r>
            <a:r>
              <a:rPr lang="sr-Latn-CS" sz="2400" dirty="0" smtClean="0">
                <a:latin typeface="Book Antiqua" pitchFamily="18" charset="0"/>
              </a:rPr>
              <a:t>prekida funkcionisanja preduzeća ili čak eventualnog prestanka odvijanja poslovnog procesa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Prema kibernetskom pristupu </a:t>
            </a:r>
            <a:r>
              <a:rPr lang="sr-Latn-CS" sz="2400" dirty="0" smtClean="0">
                <a:latin typeface="Book Antiqua" pitchFamily="18" charset="0"/>
              </a:rPr>
              <a:t>– cilj sistema se definiše kao novo, željeno stanje sistema u određenom trenutku ili vremenskom intervalu, u kojem treba sistem prevesti</a:t>
            </a: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1951892" y="274638"/>
            <a:ext cx="5240215" cy="1143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800" dirty="0" smtClean="0">
                <a:latin typeface="Book Antiqua" pitchFamily="18" charset="0"/>
              </a:rPr>
              <a:t>Sistem obično ima više ciljeva koji mogu biti međusobno konfliktni, a koji se moraju, u manjem ili većem stepenu realizovati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800" b="1" i="1" u="sng" dirty="0" smtClean="0">
                <a:solidFill>
                  <a:srgbClr val="FF0000"/>
                </a:solidFill>
                <a:latin typeface="Book Antiqua" pitchFamily="18" charset="0"/>
              </a:rPr>
              <a:t>Mnogobrojnost i konfliktnost ciljeva sistema </a:t>
            </a:r>
            <a:r>
              <a:rPr lang="sr-Latn-CS" sz="2800" dirty="0" smtClean="0">
                <a:latin typeface="Book Antiqua" pitchFamily="18" charset="0"/>
              </a:rPr>
              <a:t>– su osnovne prepreke u jasnom definisanju i izražavanju ciljeva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800" b="1" i="1" u="sng" dirty="0" smtClean="0">
                <a:solidFill>
                  <a:srgbClr val="FF0000"/>
                </a:solidFill>
                <a:latin typeface="Book Antiqua" pitchFamily="18" charset="0"/>
              </a:rPr>
              <a:t>Osnovni cilj svakog preduzeća </a:t>
            </a:r>
            <a:r>
              <a:rPr lang="sr-Latn-CS" sz="2800" dirty="0" smtClean="0">
                <a:latin typeface="Book Antiqua" pitchFamily="18" charset="0"/>
              </a:rPr>
              <a:t>– sastoji  se u očuvanju egzistencije i </a:t>
            </a:r>
            <a:r>
              <a:rPr lang="sr-Latn-CS" sz="2800" dirty="0" smtClean="0">
                <a:latin typeface="Book Antiqua" pitchFamily="18" charset="0"/>
              </a:rPr>
              <a:t>obezbeđenju </a:t>
            </a:r>
            <a:r>
              <a:rPr lang="sr-Latn-CS" sz="2800" dirty="0" smtClean="0">
                <a:latin typeface="Book Antiqua" pitchFamily="18" charset="0"/>
              </a:rPr>
              <a:t>permanentnog željenog razvoja</a:t>
            </a:r>
            <a:endParaRPr lang="en-US" sz="2800" dirty="0" smtClean="0">
              <a:latin typeface="Book Antiqua" pitchFamily="18" charset="0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2545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dirty="0" smtClean="0">
                <a:latin typeface="Book Antiqua" pitchFamily="18" charset="0"/>
              </a:rPr>
              <a:t>Obično se osnovni cilj preduzeća, koji je ujedno njegov strateški cilj, dalje precizira kroz dva osnovna strateška cilja: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Obezbeđenje </a:t>
            </a: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kontinuiteta funkcionisanja </a:t>
            </a:r>
            <a:r>
              <a:rPr lang="sr-Latn-CS" sz="2400" dirty="0" smtClean="0">
                <a:latin typeface="Book Antiqua" pitchFamily="18" charset="0"/>
              </a:rPr>
              <a:t>– tj. egzistencije preduzeća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Obezbeđenje </a:t>
            </a: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kontinualnog nastavka efikasnog funkcionisanja</a:t>
            </a:r>
            <a:r>
              <a:rPr lang="sr-Latn-CS" sz="2400" dirty="0" smtClean="0">
                <a:latin typeface="Book Antiqua" pitchFamily="18" charset="0"/>
              </a:rPr>
              <a:t> – tj. </a:t>
            </a:r>
            <a:r>
              <a:rPr lang="sr-Latn-CS" sz="2400" dirty="0" smtClean="0">
                <a:latin typeface="Book Antiqua" pitchFamily="18" charset="0"/>
              </a:rPr>
              <a:t>o</a:t>
            </a:r>
            <a:r>
              <a:rPr lang="sr-Latn-CS" sz="2400" dirty="0" smtClean="0">
                <a:latin typeface="Book Antiqua" pitchFamily="18" charset="0"/>
              </a:rPr>
              <a:t>bezbeđenje </a:t>
            </a:r>
            <a:r>
              <a:rPr lang="sr-Latn-CS" sz="2400" dirty="0" smtClean="0">
                <a:latin typeface="Book Antiqua" pitchFamily="18" charset="0"/>
              </a:rPr>
              <a:t>kontinualnog željenog razvoja preduzeća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smtClean="0">
                <a:latin typeface="Book Antiqua" pitchFamily="18" charset="0"/>
              </a:rPr>
              <a:t>Pored navedenih ciljeva, svako preduzeće može imati i niz pojedinačnih strateških ciljeva kao što su: </a:t>
            </a:r>
          </a:p>
          <a:p>
            <a:pPr>
              <a:buClr>
                <a:srgbClr val="FF0000"/>
              </a:buClr>
              <a:buFont typeface="Wingdings 3" pitchFamily="18" charset="2"/>
              <a:buNone/>
            </a:pPr>
            <a:endParaRPr lang="sr-Latn-CS" sz="2400" smtClean="0"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Razvoj novog proizvoda,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Ravoj nove tehnologije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Osvajanje novog tržišta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Unapređenje konkurentnosti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Sniženje ukupnih troškova poslovanja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smtClean="0">
                <a:solidFill>
                  <a:srgbClr val="FF0000"/>
                </a:solidFill>
                <a:latin typeface="Book Antiqua" pitchFamily="18" charset="0"/>
              </a:rPr>
              <a:t>Povećanje nivoa znanja osoblja......itd.....</a:t>
            </a:r>
            <a:endParaRPr lang="en-US" sz="2400" b="1" i="1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sr-Latn-CS" sz="2400" b="1" i="1" u="sng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Precizno definisanje podrazumijeva </a:t>
            </a:r>
            <a:r>
              <a:rPr lang="sr-Latn-CS" sz="2400" dirty="0" smtClean="0">
                <a:latin typeface="Book Antiqua" pitchFamily="18" charset="0"/>
              </a:rPr>
              <a:t>– da  je strateški cilj svakog preduzeća da proizvede proizvode ili usluge koje </a:t>
            </a:r>
            <a:r>
              <a:rPr lang="sr-Latn-CS" sz="2400" dirty="0" smtClean="0">
                <a:latin typeface="Book Antiqua" pitchFamily="18" charset="0"/>
              </a:rPr>
              <a:t>zahteva </a:t>
            </a:r>
            <a:r>
              <a:rPr lang="sr-Latn-CS" sz="2400" dirty="0" smtClean="0">
                <a:latin typeface="Book Antiqua" pitchFamily="18" charset="0"/>
              </a:rPr>
              <a:t>tržište i da ih plasira na tržištu uz maksimiziranje očekivanog profita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dirty="0" smtClean="0">
                <a:latin typeface="Book Antiqua" pitchFamily="18" charset="0"/>
              </a:rPr>
              <a:t>Ovaj opšti cilj se dalje razvija u niz strateških ciljeva, kojima se </a:t>
            </a:r>
            <a:r>
              <a:rPr lang="sr-Latn-CS" sz="2400" dirty="0" smtClean="0">
                <a:latin typeface="Book Antiqua" pitchFamily="18" charset="0"/>
              </a:rPr>
              <a:t>obezbeđuje </a:t>
            </a:r>
            <a:r>
              <a:rPr lang="sr-Latn-CS" sz="2400" dirty="0" smtClean="0">
                <a:latin typeface="Book Antiqua" pitchFamily="18" charset="0"/>
              </a:rPr>
              <a:t>opstanak i razvoj preduzeća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800" b="1" u="sng" dirty="0" smtClean="0">
                <a:latin typeface="Book Antiqua" pitchFamily="18" charset="0"/>
              </a:rPr>
              <a:t>Strategijski ciljevi su sljedeći: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800" b="1" u="sng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Poboljšanje efikasnosti proizvodnje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Povećanje obima proizvodnje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Poboljšanje kvaliteta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Unapređenje postojeće tehnike i tehnologije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Poboljšanje i inoviranje proizvodnog programa i proizvoda i uvođenje novih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800" b="1" i="1" dirty="0" smtClean="0">
                <a:solidFill>
                  <a:srgbClr val="FF0000"/>
                </a:solidFill>
                <a:latin typeface="Book Antiqua" pitchFamily="18" charset="0"/>
              </a:rPr>
              <a:t>Očuvanje postojećih i osvajanje novih tržišta...itd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sr-Latn-CS" sz="2800" dirty="0" smtClean="0">
              <a:latin typeface="Book Antiqua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misije i strateških ciljeva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3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Strategija</a:t>
            </a:r>
            <a:r>
              <a:rPr lang="sr-Latn-CS" sz="2400" dirty="0" smtClean="0">
                <a:latin typeface="Book Antiqua" pitchFamily="18" charset="0"/>
              </a:rPr>
              <a:t> – se najčešće definiše kao način ili vodič kojim se određuje kretanja preduzeća u budućnost, ka određenim ciljevima u budućnosti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Od izbora strategije </a:t>
            </a:r>
            <a:r>
              <a:rPr lang="sr-Latn-CS" sz="2400" dirty="0" smtClean="0">
                <a:latin typeface="Book Antiqua" pitchFamily="18" charset="0"/>
              </a:rPr>
              <a:t>– zavisi i efikasnost dostizanja budućih ciljeva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latin typeface="Book Antiqua" pitchFamily="18" charset="0"/>
              </a:rPr>
              <a:t>Postoje različite vrste strategija. Po Ansoffu postoje tri osnovne strategije za svako preduzeće i to: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Poslovna ili proizvodno – tržišna strategija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Administrativna strategija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solidFill>
                  <a:srgbClr val="FF0000"/>
                </a:solidFill>
                <a:latin typeface="Book Antiqua" pitchFamily="18" charset="0"/>
              </a:rPr>
              <a:t>Operativna strategija</a:t>
            </a:r>
            <a:endParaRPr lang="en-US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Poslovnom strategijom </a:t>
            </a:r>
            <a:r>
              <a:rPr lang="sr-Latn-CS" sz="2400" dirty="0" smtClean="0">
                <a:latin typeface="Book Antiqua" pitchFamily="18" charset="0"/>
              </a:rPr>
              <a:t>– se definišu proizvodi ili tehnologije koje će preduzeće razvijati i proizvoditi, zatim kome će se proizvodi prodavati i kako ostvariti prednost nad konkurencijom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Administrativna strategija </a:t>
            </a:r>
            <a:r>
              <a:rPr lang="sr-Latn-CS" sz="2400" dirty="0" smtClean="0">
                <a:latin typeface="Book Antiqua" pitchFamily="18" charset="0"/>
              </a:rPr>
              <a:t>– obuhvata pravila pomoću kojih se uspostavljaju odnosi i procesi unutar samog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Operativna strategija </a:t>
            </a:r>
            <a:r>
              <a:rPr lang="sr-Latn-CS" sz="2400" dirty="0" smtClean="0">
                <a:latin typeface="Book Antiqua" pitchFamily="18" charset="0"/>
              </a:rPr>
              <a:t>– obuhvata pravila pomoću kojih preduzeće upravlja svakodnevnim poslovanjem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-133350"/>
            <a:ext cx="8601075" cy="185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dirty="0" smtClean="0">
                <a:latin typeface="Book Antiqua" pitchFamily="18" charset="0"/>
              </a:rPr>
              <a:t>Moderni pristupi definišu </a:t>
            </a:r>
            <a:r>
              <a:rPr lang="sr-Latn-CS" sz="2400" dirty="0" smtClean="0">
                <a:latin typeface="Book Antiqua" pitchFamily="18" charset="0"/>
              </a:rPr>
              <a:t>dve </a:t>
            </a:r>
            <a:r>
              <a:rPr lang="sr-Latn-CS" sz="2400" dirty="0" smtClean="0">
                <a:latin typeface="Book Antiqua" pitchFamily="18" charset="0"/>
              </a:rPr>
              <a:t>osnovne strategije koje ukazuju na moguće načine i pravce strategijskog razvoja preduzeća i to su: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Portfolio strategija 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Kompetitivna strategija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sr-Latn-C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Portfolio strategija</a:t>
            </a:r>
            <a:r>
              <a:rPr lang="sr-Latn-CS" sz="2400" b="1" i="1" u="sng" dirty="0" smtClean="0">
                <a:latin typeface="Book Antiqua" pitchFamily="18" charset="0"/>
              </a:rPr>
              <a:t> </a:t>
            </a:r>
            <a:r>
              <a:rPr lang="sr-Latn-CS" sz="2400" dirty="0" smtClean="0">
                <a:latin typeface="Book Antiqua" pitchFamily="18" charset="0"/>
              </a:rPr>
              <a:t>– se odnosi na izbor područja biznisa u kojima preduzeće </a:t>
            </a:r>
            <a:r>
              <a:rPr lang="sr-Latn-CS" sz="2400" dirty="0" smtClean="0">
                <a:latin typeface="Book Antiqua" pitchFamily="18" charset="0"/>
              </a:rPr>
              <a:t>namerava </a:t>
            </a:r>
            <a:r>
              <a:rPr lang="sr-Latn-CS" sz="2400" dirty="0" smtClean="0">
                <a:latin typeface="Book Antiqua" pitchFamily="18" charset="0"/>
              </a:rPr>
              <a:t>da posluje u budućnosti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Kompetitivna strategija</a:t>
            </a:r>
            <a:r>
              <a:rPr lang="sr-Latn-CS" sz="2400" b="1" i="1" u="sng" dirty="0" smtClean="0">
                <a:latin typeface="Book Antiqua" pitchFamily="18" charset="0"/>
              </a:rPr>
              <a:t> </a:t>
            </a:r>
            <a:r>
              <a:rPr lang="sr-Latn-CS" sz="2400" dirty="0" smtClean="0">
                <a:latin typeface="Book Antiqua" pitchFamily="18" charset="0"/>
              </a:rPr>
              <a:t>– se odnosi na puteve ili načine koje će preduzeće koristiti za poslovanje u izabranim područjima</a:t>
            </a: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dirty="0" smtClean="0">
                <a:latin typeface="Book Antiqua" pitchFamily="18" charset="0"/>
              </a:rPr>
              <a:t>Strateški menadžment je u potpunosti okrenut budućnosti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Predviđanje budućnosti </a:t>
            </a:r>
            <a:r>
              <a:rPr lang="sr-Latn-CS" dirty="0" smtClean="0">
                <a:latin typeface="Book Antiqua" pitchFamily="18" charset="0"/>
              </a:rPr>
              <a:t>– veoma značajna oblast strateškog menadžmenta, koja pruža osnov za strateško upravljanje preduzećem, odnosno za upravljanje budućim akcijama i aktivnostima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dirty="0" smtClean="0">
                <a:latin typeface="Book Antiqua" pitchFamily="18" charset="0"/>
              </a:rPr>
              <a:t>Budućnost je neizvesna i nepoznata, dobro predviđanje smanjuje neizvesnost i rizik mogućih poslovnih neuspeha</a:t>
            </a:r>
            <a:endParaRPr lang="en-US" dirty="0" smtClean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8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Portfolio strategiju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Latn-CS" sz="2400" dirty="0" smtClean="0">
                <a:latin typeface="Book Antiqua" pitchFamily="18" charset="0"/>
              </a:rPr>
              <a:t>– karakterišu četiri osnovne komponente: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Vektor geografskog rasta </a:t>
            </a:r>
            <a:r>
              <a:rPr lang="sr-Latn-CS" sz="2400" dirty="0" smtClean="0">
                <a:latin typeface="Book Antiqua" pitchFamily="18" charset="0"/>
              </a:rPr>
              <a:t>– koji označava obim i pravac budućeg poslovanja preduzeća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Konkurentska prednost </a:t>
            </a:r>
            <a:r>
              <a:rPr lang="sr-Latn-CS" sz="2400" dirty="0" smtClean="0">
                <a:latin typeface="Book Antiqua" pitchFamily="18" charset="0"/>
              </a:rPr>
              <a:t>– neophodna na svakom području na kome preduzeće djeluje. Ostvaruje se, </a:t>
            </a:r>
            <a:r>
              <a:rPr lang="sr-Latn-CS" sz="2400" dirty="0" smtClean="0">
                <a:latin typeface="Book Antiqua" pitchFamily="18" charset="0"/>
              </a:rPr>
              <a:t>pre </a:t>
            </a:r>
            <a:r>
              <a:rPr lang="sr-Latn-CS" sz="2400" dirty="0" smtClean="0">
                <a:latin typeface="Book Antiqua" pitchFamily="18" charset="0"/>
              </a:rPr>
              <a:t>svega, preko novih proizvoda i tehnologija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Sinergija</a:t>
            </a:r>
            <a:r>
              <a:rPr lang="sr-Latn-CS" sz="2400" dirty="0" smtClean="0">
                <a:latin typeface="Book Antiqua" pitchFamily="18" charset="0"/>
              </a:rPr>
              <a:t> – koju bi preduzeće trebalo tražiti unutar svojih poslovnih područja...npr. kroz efikasan istraživačko-razvojni rad. 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Char char="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Strategijska fleksibilnost </a:t>
            </a:r>
            <a:r>
              <a:rPr lang="sr-Latn-CS" sz="2400" dirty="0" smtClean="0">
                <a:latin typeface="Book Antiqua" pitchFamily="18" charset="0"/>
              </a:rPr>
              <a:t>– gdje postoje dva načina ostvarivanja i to: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sr-Latn-CS" sz="2400" dirty="0" smtClean="0">
                <a:latin typeface="Book Antiqua" pitchFamily="18" charset="0"/>
              </a:rPr>
              <a:t>   </a:t>
            </a:r>
            <a:r>
              <a:rPr lang="sr-Latn-CS" sz="2400" b="1" u="sng" dirty="0" smtClean="0">
                <a:latin typeface="Book Antiqua" pitchFamily="18" charset="0"/>
              </a:rPr>
              <a:t>Prvi način </a:t>
            </a:r>
            <a:r>
              <a:rPr lang="sr-Latn-CS" sz="2400" dirty="0" smtClean="0">
                <a:latin typeface="Book Antiqua" pitchFamily="18" charset="0"/>
              </a:rPr>
              <a:t>– </a:t>
            </a:r>
            <a:r>
              <a:rPr lang="sr-Latn-CS" sz="2400" b="1" i="1" dirty="0" smtClean="0">
                <a:latin typeface="Book Antiqua" pitchFamily="18" charset="0"/>
              </a:rPr>
              <a:t>je spoljni kroz diversifikaciju geografskog područja na kome firma </a:t>
            </a:r>
            <a:r>
              <a:rPr lang="sr-Latn-CS" sz="2400" b="1" i="1" dirty="0" smtClean="0">
                <a:latin typeface="Book Antiqua" pitchFamily="18" charset="0"/>
              </a:rPr>
              <a:t>deluje</a:t>
            </a:r>
            <a:endParaRPr lang="sr-Latn-CS" sz="2400" b="1" i="1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b="1" i="1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sr-Latn-CS" sz="2400" b="1" dirty="0" smtClean="0">
                <a:latin typeface="Book Antiqua" pitchFamily="18" charset="0"/>
              </a:rPr>
              <a:t>   </a:t>
            </a:r>
            <a:r>
              <a:rPr lang="sr-Latn-CS" sz="2400" b="1" u="sng" dirty="0" smtClean="0">
                <a:latin typeface="Book Antiqua" pitchFamily="18" charset="0"/>
              </a:rPr>
              <a:t>Drugi način </a:t>
            </a:r>
            <a:r>
              <a:rPr lang="sr-Latn-CS" sz="2400" b="1" dirty="0" smtClean="0">
                <a:latin typeface="Book Antiqua" pitchFamily="18" charset="0"/>
              </a:rPr>
              <a:t>– </a:t>
            </a:r>
            <a:r>
              <a:rPr lang="sr-Latn-CS" sz="2400" b="1" i="1" dirty="0" smtClean="0">
                <a:latin typeface="Book Antiqua" pitchFamily="18" charset="0"/>
              </a:rPr>
              <a:t>je baziranje </a:t>
            </a:r>
            <a:r>
              <a:rPr lang="sr-Latn-CS" sz="2400" b="1" i="1" dirty="0" smtClean="0">
                <a:latin typeface="Book Antiqua" pitchFamily="18" charset="0"/>
              </a:rPr>
              <a:t>delovanja </a:t>
            </a:r>
            <a:r>
              <a:rPr lang="sr-Latn-CS" sz="2400" b="1" i="1" dirty="0" smtClean="0">
                <a:latin typeface="Book Antiqua" pitchFamily="18" charset="0"/>
              </a:rPr>
              <a:t>preduzeća na resursima i kapacitetima koji su lako transferabilni unutar strategijskih poslovnih područja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en-US" sz="2400" dirty="0" smtClean="0"/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Kompetitivna</a:t>
            </a:r>
            <a:r>
              <a:rPr lang="en-U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ili</a:t>
            </a:r>
            <a:r>
              <a:rPr lang="en-U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konkurentska</a:t>
            </a:r>
            <a:r>
              <a:rPr lang="en-U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Book Antiqua" pitchFamily="18" charset="0"/>
              </a:rPr>
              <a:t>strategija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Latn-CS" sz="2400" dirty="0" smtClean="0">
                <a:latin typeface="Book Antiqua" pitchFamily="18" charset="0"/>
              </a:rPr>
              <a:t>– obuhvata utvrđivanje posebnih pristupa koje će preduzeće koristiti za </a:t>
            </a:r>
            <a:r>
              <a:rPr lang="sr-Latn-CS" sz="2400" dirty="0" smtClean="0">
                <a:latin typeface="Book Antiqua" pitchFamily="18" charset="0"/>
              </a:rPr>
              <a:t>uspešno </a:t>
            </a:r>
            <a:r>
              <a:rPr lang="sr-Latn-CS" sz="2400" dirty="0" smtClean="0">
                <a:latin typeface="Book Antiqua" pitchFamily="18" charset="0"/>
              </a:rPr>
              <a:t>poslovanje na svakom odabranom poslovnom području</a:t>
            </a:r>
            <a:r>
              <a:rPr lang="en-US" sz="2400" dirty="0" smtClean="0">
                <a:latin typeface="Book Antiqua" pitchFamily="18" charset="0"/>
              </a:rPr>
              <a:t> </a:t>
            </a: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Za </a:t>
            </a:r>
            <a:r>
              <a:rPr lang="sr-Latn-CS" sz="2400" b="1" i="1" u="sng" dirty="0" smtClean="0">
                <a:latin typeface="Book Antiqua" pitchFamily="18" charset="0"/>
              </a:rPr>
              <a:t>uspeh </a:t>
            </a:r>
            <a:r>
              <a:rPr lang="sr-Latn-CS" sz="2400" b="1" i="1" u="sng" dirty="0" smtClean="0">
                <a:latin typeface="Book Antiqua" pitchFamily="18" charset="0"/>
              </a:rPr>
              <a:t>preduzeća u različitim poslovnim područjima najznačajnije </a:t>
            </a:r>
            <a:r>
              <a:rPr lang="sr-Latn-CS" sz="2400" b="1" i="1" u="sng" dirty="0" smtClean="0">
                <a:latin typeface="Book Antiqua" pitchFamily="18" charset="0"/>
              </a:rPr>
              <a:t>strategije su</a:t>
            </a:r>
            <a:r>
              <a:rPr lang="en-US" sz="2400" b="1" i="1" u="sng" dirty="0" smtClean="0">
                <a:latin typeface="Book Antiqua" pitchFamily="18" charset="0"/>
              </a:rPr>
              <a:t> </a:t>
            </a:r>
            <a:r>
              <a:rPr lang="en-US" sz="2400" b="1" i="1" u="sng" dirty="0" err="1" smtClean="0">
                <a:latin typeface="Book Antiqua" pitchFamily="18" charset="0"/>
              </a:rPr>
              <a:t>slede</a:t>
            </a:r>
            <a:r>
              <a:rPr lang="sr-Latn-CS" sz="2400" b="1" i="1" u="sng" dirty="0" smtClean="0">
                <a:latin typeface="Book Antiqua" pitchFamily="18" charset="0"/>
              </a:rPr>
              <a:t>će:</a:t>
            </a:r>
            <a:endParaRPr lang="sr-Latn-CS" sz="2400" b="1" i="1" u="sng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Strategija maksimizacije učešća na tržištu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Strategija rasta preduzeća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Strategija diferencijacije tržišta kojom se uspostavlja specifičan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imidž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proizvoda u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svesti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potencijalnih kupaca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Strategija diferencijacije proizvoda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8913"/>
            <a:ext cx="8302625" cy="2060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3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Porter je definisao tri vrste strategija </a:t>
            </a:r>
            <a:r>
              <a:rPr lang="sr-Latn-CS" sz="2400" dirty="0" smtClean="0">
                <a:latin typeface="Book Antiqua" pitchFamily="18" charset="0"/>
              </a:rPr>
              <a:t>koje mogu biti </a:t>
            </a:r>
            <a:r>
              <a:rPr lang="sr-Latn-CS" sz="2400" dirty="0" smtClean="0">
                <a:latin typeface="Book Antiqua" pitchFamily="18" charset="0"/>
              </a:rPr>
              <a:t>uspešne </a:t>
            </a:r>
            <a:r>
              <a:rPr lang="sr-Latn-CS" sz="2400" dirty="0" smtClean="0">
                <a:latin typeface="Book Antiqua" pitchFamily="18" charset="0"/>
              </a:rPr>
              <a:t>u borbi preduzeća sa konkurencijom i to: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vođstva u troškovima </a:t>
            </a:r>
            <a:r>
              <a:rPr lang="sr-Latn-CS" sz="2400" dirty="0" smtClean="0">
                <a:latin typeface="Book Antiqua" pitchFamily="18" charset="0"/>
              </a:rPr>
              <a:t>– koja se bazira na </a:t>
            </a:r>
            <a:r>
              <a:rPr lang="sr-Latn-CS" sz="2400" dirty="0" smtClean="0">
                <a:latin typeface="Book Antiqua" pitchFamily="18" charset="0"/>
              </a:rPr>
              <a:t>obezbeđenju </a:t>
            </a:r>
            <a:r>
              <a:rPr lang="sr-Latn-CS" sz="2400" dirty="0" smtClean="0">
                <a:latin typeface="Book Antiqua" pitchFamily="18" charset="0"/>
              </a:rPr>
              <a:t>nižih troškova proizvoda i usluga u odnosu na konkurenciju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diferencijacije </a:t>
            </a:r>
            <a:r>
              <a:rPr lang="sr-Latn-CS" sz="2400" dirty="0" smtClean="0">
                <a:latin typeface="Book Antiqua" pitchFamily="18" charset="0"/>
              </a:rPr>
              <a:t>– koja predviđa </a:t>
            </a:r>
            <a:r>
              <a:rPr lang="sr-Latn-CS" sz="2400" dirty="0" smtClean="0">
                <a:latin typeface="Book Antiqua" pitchFamily="18" charset="0"/>
              </a:rPr>
              <a:t>izmene </a:t>
            </a:r>
            <a:r>
              <a:rPr lang="sr-Latn-CS" sz="2400" dirty="0" smtClean="0">
                <a:latin typeface="Book Antiqua" pitchFamily="18" charset="0"/>
              </a:rPr>
              <a:t>i razlike kod proizvoda i usluga preduzeća koje tržište posebno </a:t>
            </a:r>
            <a:r>
              <a:rPr lang="sr-Latn-CS" sz="2400" dirty="0" smtClean="0">
                <a:latin typeface="Book Antiqua" pitchFamily="18" charset="0"/>
              </a:rPr>
              <a:t>ceni </a:t>
            </a:r>
            <a:r>
              <a:rPr lang="sr-Latn-CS" sz="2400" dirty="0" smtClean="0">
                <a:latin typeface="Book Antiqua" pitchFamily="18" charset="0"/>
              </a:rPr>
              <a:t>i prihvata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fokusa </a:t>
            </a:r>
            <a:r>
              <a:rPr lang="sr-Latn-CS" sz="2400" dirty="0" smtClean="0">
                <a:latin typeface="Book Antiqua" pitchFamily="18" charset="0"/>
              </a:rPr>
              <a:t>– koja se bazira na ideji da preduzeće treba da se </a:t>
            </a:r>
            <a:r>
              <a:rPr lang="sr-Latn-CS" sz="2400" dirty="0" smtClean="0">
                <a:latin typeface="Book Antiqua" pitchFamily="18" charset="0"/>
              </a:rPr>
              <a:t>usmeri </a:t>
            </a:r>
            <a:r>
              <a:rPr lang="sr-Latn-CS" sz="2400" dirty="0" smtClean="0">
                <a:latin typeface="Book Antiqua" pitchFamily="18" charset="0"/>
              </a:rPr>
              <a:t>na posebno tržište ili posebnu grupu potrošača u okviru tržišta i da na osnovu toga kreira svoju strategiju</a:t>
            </a:r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2278062" y="274638"/>
            <a:ext cx="4587875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Book Antiqua" pitchFamily="18" charset="0"/>
              </a:rPr>
              <a:t>Formiranje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strategije</a:t>
            </a:r>
            <a:r>
              <a:rPr lang="en-US" sz="2400" dirty="0" smtClean="0">
                <a:latin typeface="Book Antiqua" pitchFamily="18" charset="0"/>
              </a:rPr>
              <a:t> se </a:t>
            </a:r>
            <a:r>
              <a:rPr lang="en-US" sz="2400" dirty="0" err="1" smtClean="0">
                <a:latin typeface="Book Antiqua" pitchFamily="18" charset="0"/>
              </a:rPr>
              <a:t>vr</a:t>
            </a:r>
            <a:r>
              <a:rPr lang="sr-Latn-CS" sz="2400" dirty="0" smtClean="0">
                <a:latin typeface="Book Antiqua" pitchFamily="18" charset="0"/>
              </a:rPr>
              <a:t>ši na više nivoa, zavisno od veličine i organizacione strukture same organizacije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Kod malih organizacija </a:t>
            </a:r>
            <a:r>
              <a:rPr lang="sr-Latn-CS" sz="2400" dirty="0" smtClean="0">
                <a:latin typeface="Book Antiqua" pitchFamily="18" charset="0"/>
              </a:rPr>
              <a:t>– jedan nivo formiranja strategije – nivo organizacije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Kod velikih organizacija </a:t>
            </a:r>
            <a:r>
              <a:rPr lang="sr-Latn-CS" sz="2400" dirty="0" smtClean="0">
                <a:latin typeface="Book Antiqua" pitchFamily="18" charset="0"/>
              </a:rPr>
              <a:t>formulisanje strategije se vrši na tri nivoa: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Globalni nivo </a:t>
            </a:r>
            <a:r>
              <a:rPr lang="sr-Latn-CS" sz="2400" dirty="0" smtClean="0">
                <a:latin typeface="Book Antiqua" pitchFamily="18" charset="0"/>
              </a:rPr>
              <a:t>– nivo </a:t>
            </a:r>
            <a:r>
              <a:rPr lang="sr-Latn-CS" sz="2400" dirty="0" smtClean="0">
                <a:latin typeface="Book Antiqua" pitchFamily="18" charset="0"/>
              </a:rPr>
              <a:t>cele </a:t>
            </a:r>
            <a:r>
              <a:rPr lang="sr-Latn-CS" sz="2400" dirty="0" smtClean="0">
                <a:latin typeface="Book Antiqua" pitchFamily="18" charset="0"/>
              </a:rPr>
              <a:t>organizacije, definiše se na period od 5 godina...kod većih organizacija i duže do 10 godina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Poslovni nivo </a:t>
            </a:r>
            <a:r>
              <a:rPr lang="sr-Latn-CS" sz="2400" dirty="0" smtClean="0">
                <a:latin typeface="Book Antiqua" pitchFamily="18" charset="0"/>
              </a:rPr>
              <a:t>– nivo pojedinačnih strategijskih poslovnih jedinica,  definiše se na period od 5 godina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Funkcionalni nivo </a:t>
            </a:r>
            <a:r>
              <a:rPr lang="sr-Latn-CS" sz="2400" dirty="0" smtClean="0">
                <a:latin typeface="Book Antiqua" pitchFamily="18" charset="0"/>
              </a:rPr>
              <a:t>– nivo koji se odnosi na radne i funkcionalne jedinice, na period od 1-3 godine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40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40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100"/>
          </a:xfrm>
        </p:spPr>
        <p:txBody>
          <a:bodyPr>
            <a:normAutofit fontScale="85000" lnSpcReduction="2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i="1" dirty="0" smtClean="0">
                <a:latin typeface="Book Antiqua" pitchFamily="18" charset="0"/>
              </a:rPr>
              <a:t>Cole</a:t>
            </a:r>
            <a:r>
              <a:rPr lang="sr-Latn-CS" sz="2400" dirty="0" smtClean="0">
                <a:latin typeface="Book Antiqua" pitchFamily="18" charset="0"/>
              </a:rPr>
              <a:t> navodi da preduzeće može razvijati strategije u svim oblastima poslovanja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Po </a:t>
            </a:r>
            <a:r>
              <a:rPr lang="sr-Latn-CS" sz="2400" i="1" dirty="0" smtClean="0">
                <a:latin typeface="Book Antiqua" pitchFamily="18" charset="0"/>
              </a:rPr>
              <a:t>Cole</a:t>
            </a:r>
            <a:r>
              <a:rPr lang="sr-Latn-CS" sz="2400" dirty="0" smtClean="0">
                <a:latin typeface="Book Antiqua" pitchFamily="18" charset="0"/>
              </a:rPr>
              <a:t>-u </a:t>
            </a:r>
            <a:r>
              <a:rPr lang="sr-Latn-CS" sz="2400" dirty="0" smtClean="0">
                <a:latin typeface="Book Antiqua" pitchFamily="18" charset="0"/>
              </a:rPr>
              <a:t>– najznačajnije strategije su u </a:t>
            </a:r>
            <a:r>
              <a:rPr lang="sr-Latn-CS" sz="2400" dirty="0" smtClean="0">
                <a:latin typeface="Book Antiqua" pitchFamily="18" charset="0"/>
              </a:rPr>
              <a:t>sledećim </a:t>
            </a:r>
            <a:r>
              <a:rPr lang="sr-Latn-CS" sz="2400" dirty="0" smtClean="0">
                <a:latin typeface="Book Antiqua" pitchFamily="18" charset="0"/>
              </a:rPr>
              <a:t>oblastima: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Proizvodne strategije </a:t>
            </a:r>
            <a:r>
              <a:rPr lang="sr-Latn-CS" sz="2400" dirty="0" smtClean="0">
                <a:latin typeface="Book Antiqua" pitchFamily="18" charset="0"/>
              </a:rPr>
              <a:t>– </a:t>
            </a:r>
            <a:r>
              <a:rPr lang="sr-Latn-CS" sz="2400" dirty="0" smtClean="0">
                <a:latin typeface="Book Antiqua" pitchFamily="18" charset="0"/>
              </a:rPr>
              <a:t>gde </a:t>
            </a:r>
            <a:r>
              <a:rPr lang="sr-Latn-CS" sz="2400" dirty="0" smtClean="0">
                <a:latin typeface="Book Antiqua" pitchFamily="18" charset="0"/>
              </a:rPr>
              <a:t>preduzeće može odabrati </a:t>
            </a:r>
            <a:r>
              <a:rPr lang="sr-Latn-CS" sz="2400" dirty="0" smtClean="0">
                <a:latin typeface="Book Antiqua" pitchFamily="18" charset="0"/>
              </a:rPr>
              <a:t>sledeće </a:t>
            </a:r>
            <a:r>
              <a:rPr lang="sr-Latn-CS" sz="2400" dirty="0" smtClean="0">
                <a:latin typeface="Book Antiqua" pitchFamily="18" charset="0"/>
              </a:rPr>
              <a:t>opcije: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Održavanje postojećih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Razvijanje novih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Kontinuirano poboljšanje karakteristika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Insistiranje na poboljšanju kvaliteta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Korišćenje najnovije </a:t>
            </a:r>
            <a:r>
              <a:rPr lang="sr-Latn-CS" sz="2400" b="1" i="1" dirty="0" smtClean="0">
                <a:latin typeface="Book Antiqua" pitchFamily="18" charset="0"/>
              </a:rPr>
              <a:t>tehnologije </a:t>
            </a:r>
            <a:r>
              <a:rPr lang="sr-Latn-CS" sz="2400" b="1" i="1" dirty="0" smtClean="0">
                <a:latin typeface="Book Antiqua" pitchFamily="18" charset="0"/>
              </a:rPr>
              <a:t>u proizvodnji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Brzo napuštanje neprofitabilnih i loše prihvaćenih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dirty="0" smtClean="0">
                <a:latin typeface="Book Antiqua" pitchFamily="18" charset="0"/>
              </a:rPr>
              <a:t>Sistematsko snižavanje </a:t>
            </a:r>
            <a:r>
              <a:rPr lang="sr-Latn-CS" sz="2400" b="1" i="1" dirty="0" smtClean="0">
                <a:latin typeface="Book Antiqua" pitchFamily="18" charset="0"/>
              </a:rPr>
              <a:t>cena </a:t>
            </a:r>
            <a:r>
              <a:rPr lang="sr-Latn-CS" sz="2400" b="1" i="1" dirty="0" smtClean="0">
                <a:latin typeface="Book Antiqua" pitchFamily="18" charset="0"/>
              </a:rPr>
              <a:t>proizvoda.....itd...</a:t>
            </a:r>
          </a:p>
          <a:p>
            <a:pPr marL="365760" indent="-256032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2267479" y="274638"/>
            <a:ext cx="4609042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Tržišne strategije  </a:t>
            </a: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- </a:t>
            </a:r>
            <a:r>
              <a:rPr lang="sr-Latn-CS" sz="2400" dirty="0" smtClean="0">
                <a:latin typeface="Book Antiqua" pitchFamily="18" charset="0"/>
              </a:rPr>
              <a:t>obuhvataju </a:t>
            </a:r>
            <a:r>
              <a:rPr lang="sr-Latn-CS" sz="2400" dirty="0" smtClean="0">
                <a:latin typeface="Book Antiqua" pitchFamily="18" charset="0"/>
              </a:rPr>
              <a:t>sledeće </a:t>
            </a:r>
            <a:r>
              <a:rPr lang="sr-Latn-CS" sz="2400" dirty="0" smtClean="0">
                <a:latin typeface="Book Antiqua" pitchFamily="18" charset="0"/>
              </a:rPr>
              <a:t>opcije: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Koncentrisanje na postojeća tržišta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Razvijanje novih tržišta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Identifikovanje i koncentrisanje na specijalne segmente tržišta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Težnja </a:t>
            </a:r>
            <a:r>
              <a:rPr lang="sr-Latn-CS" sz="2400" b="1" i="1" dirty="0" smtClean="0">
                <a:latin typeface="Book Antiqua" pitchFamily="18" charset="0"/>
              </a:rPr>
              <a:t>cenovne </a:t>
            </a:r>
            <a:r>
              <a:rPr lang="sr-Latn-CS" sz="2400" b="1" i="1" dirty="0" smtClean="0">
                <a:latin typeface="Book Antiqua" pitchFamily="18" charset="0"/>
              </a:rPr>
              <a:t>prednosti nad konkurencijom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Povećavanje sredstava za reklamu i propagandu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Kontinuirano povećavanje ugleda kompanije....itd.....</a:t>
            </a:r>
            <a:endParaRPr lang="en-US" sz="24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40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40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sr-Latn-CS" sz="2400" b="1" i="1" u="sng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Finansijske strategije -  </a:t>
            </a:r>
            <a:r>
              <a:rPr lang="sr-Latn-CS" sz="2400" dirty="0" smtClean="0">
                <a:latin typeface="Book Antiqua" pitchFamily="18" charset="0"/>
              </a:rPr>
              <a:t>pružaju preduzeću opcije poput:</a:t>
            </a:r>
          </a:p>
          <a:p>
            <a:pPr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Obezbeđenje </a:t>
            </a:r>
            <a:r>
              <a:rPr lang="sr-Latn-CS" sz="2400" b="1" i="1" dirty="0" smtClean="0">
                <a:latin typeface="Book Antiqua" pitchFamily="18" charset="0"/>
              </a:rPr>
              <a:t>većeg nivoa sredstava za razvoj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Odražavanje sadašnjeg nivoa dividendi akcionarima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Smanjenje finansijskih obaveza preduzeća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Povećanje nivoa ostvarenog profita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Ostvarenje budžetske kontrole preko troškova....itd....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/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1925515" y="274638"/>
            <a:ext cx="5292969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Opšte strategije -  </a:t>
            </a:r>
            <a:r>
              <a:rPr lang="sr-Latn-CS" sz="2400" dirty="0" smtClean="0">
                <a:latin typeface="Book Antiqua" pitchFamily="18" charset="0"/>
              </a:rPr>
              <a:t>pružaju preduzeću opcije poput</a:t>
            </a:r>
            <a:r>
              <a:rPr lang="sr-Latn-CS" sz="2800" dirty="0" smtClean="0">
                <a:latin typeface="Book Antiqua" pitchFamily="18" charset="0"/>
              </a:rPr>
              <a:t>: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8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Održavanje i razvijanje iskusnog HR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Angažovanje privremenog osoblja po potrebi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Permanentna obučavanja menadžerskog osoblja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Potsticanje učešća u akcijama od strane stalno zapolenih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Korišćenje modernih mehanizama za uvođenje strateških </a:t>
            </a:r>
            <a:r>
              <a:rPr lang="sr-Latn-CS" sz="2400" b="1" i="1" dirty="0" smtClean="0">
                <a:latin typeface="Book Antiqua" pitchFamily="18" charset="0"/>
              </a:rPr>
              <a:t>promena </a:t>
            </a:r>
            <a:r>
              <a:rPr lang="sr-Latn-CS" sz="2400" b="1" i="1" dirty="0" smtClean="0">
                <a:latin typeface="Book Antiqua" pitchFamily="18" charset="0"/>
              </a:rPr>
              <a:t>i razvoj kroz učenje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dirty="0" smtClean="0">
                <a:latin typeface="Book Antiqua" pitchFamily="18" charset="0"/>
              </a:rPr>
              <a:t>Stalno prikazivanje organizacije kao fer i poštene...itd..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sr-Latn-CS" sz="2800" dirty="0" smtClean="0">
              <a:latin typeface="Book Antiqua" pitchFamily="18" charset="0"/>
            </a:endParaRPr>
          </a:p>
          <a:p>
            <a:endParaRPr lang="en-US" sz="2400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Uzevši u obzir sve navedene strategije, </a:t>
            </a:r>
            <a:r>
              <a:rPr lang="sr-Latn-CS" sz="2400" dirty="0" smtClean="0">
                <a:latin typeface="Book Antiqua" pitchFamily="18" charset="0"/>
              </a:rPr>
              <a:t>podele </a:t>
            </a:r>
            <a:r>
              <a:rPr lang="sr-Latn-CS" sz="2400" dirty="0" smtClean="0">
                <a:latin typeface="Book Antiqua" pitchFamily="18" charset="0"/>
              </a:rPr>
              <a:t>i klasifikacije, može se </a:t>
            </a:r>
            <a:r>
              <a:rPr lang="sr-Latn-CS" sz="2400" dirty="0" smtClean="0">
                <a:latin typeface="Book Antiqua" pitchFamily="18" charset="0"/>
              </a:rPr>
              <a:t>reći da </a:t>
            </a:r>
            <a:r>
              <a:rPr lang="sr-Latn-CS" sz="2400" dirty="0" smtClean="0">
                <a:latin typeface="Book Antiqua" pitchFamily="18" charset="0"/>
              </a:rPr>
              <a:t>se na nivou preduzeća može definisati jedan skup poslovnih strategija koje se mogu smatrati osnovnim i najznačajnijim za svako preduzeće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To su </a:t>
            </a:r>
            <a:r>
              <a:rPr lang="sr-Latn-CS" sz="2400" dirty="0" smtClean="0">
                <a:latin typeface="Book Antiqua" pitchFamily="18" charset="0"/>
              </a:rPr>
              <a:t>sledeće </a:t>
            </a:r>
            <a:r>
              <a:rPr lang="sr-Latn-CS" sz="2400" dirty="0" smtClean="0">
                <a:latin typeface="Book Antiqua" pitchFamily="18" charset="0"/>
              </a:rPr>
              <a:t>strategije: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konsolidacije i manjih poboljšanja </a:t>
            </a:r>
            <a:r>
              <a:rPr lang="sr-Latn-CS" sz="2400" dirty="0" smtClean="0">
                <a:latin typeface="Book Antiqua" pitchFamily="18" charset="0"/>
              </a:rPr>
              <a:t>– </a:t>
            </a:r>
            <a:r>
              <a:rPr lang="en-US" sz="2400" dirty="0" smtClean="0">
                <a:latin typeface="Book Antiqua" pitchFamily="18" charset="0"/>
              </a:rPr>
              <a:t>se </a:t>
            </a:r>
            <a:r>
              <a:rPr lang="en-US" sz="2400" dirty="0" err="1" smtClean="0">
                <a:latin typeface="Book Antiqua" pitchFamily="18" charset="0"/>
              </a:rPr>
              <a:t>koristi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kada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predu</a:t>
            </a:r>
            <a:r>
              <a:rPr lang="sr-Latn-CS" sz="2400" dirty="0" smtClean="0">
                <a:latin typeface="Book Antiqua" pitchFamily="18" charset="0"/>
              </a:rPr>
              <a:t>zeć</a:t>
            </a:r>
            <a:r>
              <a:rPr lang="en-US" sz="2400" dirty="0" smtClean="0">
                <a:latin typeface="Book Antiqua" pitchFamily="18" charset="0"/>
              </a:rPr>
              <a:t>e </a:t>
            </a:r>
            <a:r>
              <a:rPr lang="en-US" sz="2400" dirty="0" err="1" smtClean="0">
                <a:latin typeface="Book Antiqua" pitchFamily="18" charset="0"/>
              </a:rPr>
              <a:t>solidno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posluje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nalazi</a:t>
            </a:r>
            <a:r>
              <a:rPr lang="en-US" sz="2400" dirty="0" smtClean="0">
                <a:latin typeface="Book Antiqua" pitchFamily="18" charset="0"/>
              </a:rPr>
              <a:t> se</a:t>
            </a:r>
            <a:r>
              <a:rPr lang="sr-Latn-CS" sz="2400" dirty="0" smtClean="0">
                <a:latin typeface="Book Antiqua" pitchFamily="18" charset="0"/>
              </a:rPr>
              <a:t> pred manjim teškoćama, koje se lako prevazilaze ne </a:t>
            </a:r>
            <a:r>
              <a:rPr lang="sr-Latn-CS" sz="2400" dirty="0" smtClean="0">
                <a:latin typeface="Book Antiqua" pitchFamily="18" charset="0"/>
              </a:rPr>
              <a:t>menjajući </a:t>
            </a:r>
            <a:r>
              <a:rPr lang="sr-Latn-CS" sz="2400" dirty="0" smtClean="0">
                <a:latin typeface="Book Antiqua" pitchFamily="18" charset="0"/>
              </a:rPr>
              <a:t>postojeću strategiju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>
                <a:latin typeface="Book Antiqua" pitchFamily="18" charset="0"/>
              </a:rPr>
              <a:t>U teoriji i praksi se susrijeće veliki broj metoda predviđanja, poput:</a:t>
            </a:r>
          </a:p>
          <a:p>
            <a:pPr lvl="0"/>
            <a:r>
              <a:rPr lang="en-US" dirty="0" err="1" smtClean="0"/>
              <a:t>Ekstrapolacija</a:t>
            </a:r>
            <a:r>
              <a:rPr lang="en-US" dirty="0" smtClean="0"/>
              <a:t> </a:t>
            </a:r>
            <a:r>
              <a:rPr lang="en-US" dirty="0" err="1" smtClean="0"/>
              <a:t>trenda</a:t>
            </a:r>
            <a:endParaRPr lang="en-US" dirty="0" smtClean="0"/>
          </a:p>
          <a:p>
            <a:pPr lvl="0"/>
            <a:r>
              <a:rPr lang="en-US" dirty="0" err="1" smtClean="0"/>
              <a:t>Regresiona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Poslovni</a:t>
            </a:r>
            <a:r>
              <a:rPr lang="en-US" dirty="0" smtClean="0"/>
              <a:t> </a:t>
            </a:r>
            <a:r>
              <a:rPr lang="en-US" dirty="0" err="1" smtClean="0"/>
              <a:t>ciklus</a:t>
            </a:r>
            <a:endParaRPr lang="en-US" dirty="0" smtClean="0"/>
          </a:p>
          <a:p>
            <a:pPr lvl="0"/>
            <a:r>
              <a:rPr lang="en-US" dirty="0" err="1" smtClean="0"/>
              <a:t>Vode</a:t>
            </a:r>
            <a:r>
              <a:rPr lang="sr-Latn-CS" dirty="0" smtClean="0"/>
              <a:t>ći privredni model</a:t>
            </a:r>
            <a:endParaRPr lang="en-US" dirty="0" smtClean="0"/>
          </a:p>
          <a:p>
            <a:r>
              <a:rPr lang="sr-Latn-CS" dirty="0" smtClean="0"/>
              <a:t>Metod simulacije</a:t>
            </a:r>
          </a:p>
          <a:p>
            <a:r>
              <a:rPr lang="sr-Latn-CS" dirty="0" smtClean="0"/>
              <a:t>Metod scenarija</a:t>
            </a:r>
          </a:p>
          <a:p>
            <a:pPr lvl="0"/>
            <a:r>
              <a:rPr lang="en-US" dirty="0" smtClean="0"/>
              <a:t>Brainstorming </a:t>
            </a:r>
            <a:r>
              <a:rPr lang="sr-Latn-CS" dirty="0" smtClean="0"/>
              <a:t>metoda</a:t>
            </a:r>
            <a:endParaRPr lang="en-US" dirty="0" smtClean="0"/>
          </a:p>
          <a:p>
            <a:pPr lvl="0"/>
            <a:r>
              <a:rPr lang="en-US" dirty="0" smtClean="0"/>
              <a:t>Delphi </a:t>
            </a:r>
            <a:r>
              <a:rPr lang="sr-Latn-CS" dirty="0" smtClean="0"/>
              <a:t>metoda</a:t>
            </a:r>
            <a:endParaRPr lang="en-US" dirty="0" smtClean="0"/>
          </a:p>
          <a:p>
            <a:pPr lvl="0"/>
            <a:r>
              <a:rPr lang="sr-Latn-CS" dirty="0" smtClean="0"/>
              <a:t>Analiza osetljivosti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254500"/>
          </a:xfrm>
        </p:spPr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tržišnog razvoja </a:t>
            </a:r>
            <a:r>
              <a:rPr lang="sr-Latn-CS" sz="2400" dirty="0" smtClean="0">
                <a:latin typeface="Book Antiqua" pitchFamily="18" charset="0"/>
              </a:rPr>
              <a:t> - je strategija kojom preduzeće pokušava poboljšati svoje pozicije na postojećim tržištima ili da osvaja nova tržišta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r>
              <a:rPr lang="sr-Latn-CS" sz="2400" dirty="0" smtClean="0">
                <a:latin typeface="Book Antiqua" pitchFamily="18" charset="0"/>
              </a:rPr>
              <a:t>   </a:t>
            </a:r>
            <a:r>
              <a:rPr lang="sr-Latn-CS" sz="2400" b="1" i="1" dirty="0" smtClean="0">
                <a:latin typeface="Book Antiqua" pitchFamily="18" charset="0"/>
              </a:rPr>
              <a:t>Ovoj strategiji preduzeće </a:t>
            </a:r>
            <a:r>
              <a:rPr lang="sr-Latn-CS" sz="2400" b="1" i="1" dirty="0" smtClean="0">
                <a:latin typeface="Book Antiqua" pitchFamily="18" charset="0"/>
              </a:rPr>
              <a:t>pribegava </a:t>
            </a:r>
            <a:r>
              <a:rPr lang="sr-Latn-CS" sz="2400" dirty="0" smtClean="0">
                <a:latin typeface="Book Antiqua" pitchFamily="18" charset="0"/>
              </a:rPr>
              <a:t>u situaciji pada prodaje postojećih proizvoda ili u situaciji poboljšanja, odnosno uvođenja novog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razvoja proizvoda </a:t>
            </a:r>
            <a:r>
              <a:rPr lang="sr-Latn-CS" sz="2400" dirty="0" smtClean="0">
                <a:latin typeface="Book Antiqua" pitchFamily="18" charset="0"/>
              </a:rPr>
              <a:t>– je strategija koja podrazumijeva poboljšanje postojećih proizvoda i razvoj novih proizvoda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dirty="0" smtClean="0">
                <a:latin typeface="Book Antiqua" pitchFamily="18" charset="0"/>
              </a:rPr>
              <a:t>Strategija razvoja proizvoda omogućava </a:t>
            </a:r>
            <a:r>
              <a:rPr lang="sr-Latn-CS" sz="2400" dirty="0" smtClean="0">
                <a:latin typeface="Book Antiqua" pitchFamily="18" charset="0"/>
              </a:rPr>
              <a:t>primenu </a:t>
            </a:r>
            <a:r>
              <a:rPr lang="sr-Latn-CS" sz="2400" dirty="0" smtClean="0">
                <a:latin typeface="Book Antiqua" pitchFamily="18" charset="0"/>
              </a:rPr>
              <a:t>strategije rasta i strategije ekspanzije preduzeća i predstavlja najpovoljniju razvojnu strategiju preduzeća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diversifikacije </a:t>
            </a:r>
            <a:r>
              <a:rPr lang="sr-Latn-CS" sz="2400" dirty="0" smtClean="0">
                <a:latin typeface="Book Antiqua" pitchFamily="18" charset="0"/>
              </a:rPr>
              <a:t>– predstavlja strategiju kod koje preduzeće uvodi potpuno nove proizvode u svoj proizvodni program, čime se vrši unošenje raznovrsnosti i proširenje proizvodnog programa 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Strategija rasta  </a:t>
            </a:r>
            <a:r>
              <a:rPr lang="sr-Latn-CS" sz="2400" dirty="0" smtClean="0">
                <a:latin typeface="Book Antiqua" pitchFamily="18" charset="0"/>
              </a:rPr>
              <a:t>- je strategija kod koje se ide na značajna širenja obima poslovnih aktivnosti preduzeća.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Rast se najčešće postiže ulaganjem u razvoj proizvodnih kapaciteta i povećanjem obima proizvodnje </a:t>
            </a:r>
            <a:r>
              <a:rPr lang="sr-Latn-CS" sz="2400" dirty="0" smtClean="0">
                <a:latin typeface="Book Antiqua" pitchFamily="18" charset="0"/>
              </a:rPr>
              <a:t>usled </a:t>
            </a:r>
            <a:r>
              <a:rPr lang="sr-Latn-CS" sz="2400" dirty="0" smtClean="0">
                <a:latin typeface="Book Antiqua" pitchFamily="18" charset="0"/>
              </a:rPr>
              <a:t>povećanih </a:t>
            </a:r>
            <a:r>
              <a:rPr lang="sr-Latn-CS" sz="2400" dirty="0" smtClean="0">
                <a:latin typeface="Book Antiqua" pitchFamily="18" charset="0"/>
              </a:rPr>
              <a:t>zahteva </a:t>
            </a:r>
            <a:r>
              <a:rPr lang="sr-Latn-CS" sz="2400" dirty="0" smtClean="0">
                <a:latin typeface="Book Antiqua" pitchFamily="18" charset="0"/>
              </a:rPr>
              <a:t>tržišta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smtClean="0">
                <a:solidFill>
                  <a:srgbClr val="FF0000"/>
                </a:solidFill>
                <a:latin typeface="Book Antiqua" pitchFamily="18" charset="0"/>
              </a:rPr>
              <a:t>Strategija ekspanzije</a:t>
            </a:r>
            <a:r>
              <a:rPr lang="sr-Latn-CS" sz="2400" smtClean="0">
                <a:latin typeface="Book Antiqua" pitchFamily="18" charset="0"/>
              </a:rPr>
              <a:t> – predstavlja složenu poslovnu strategiju koja omogućava i označava brzo i naglo širenje preduzeća, odnosno brži rast i razvoj preduzeća u svim njegovim oblastima poslovanja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smtClean="0">
                <a:latin typeface="Book Antiqua" pitchFamily="18" charset="0"/>
              </a:rPr>
              <a:t>Preduzeće ostvaruje ekspanziju </a:t>
            </a:r>
            <a:r>
              <a:rPr lang="sr-Latn-CS" sz="2400" smtClean="0">
                <a:latin typeface="Book Antiqua" pitchFamily="18" charset="0"/>
              </a:rPr>
              <a:t>ako u dužem vremenskom periodu ostvaruje visoke stope rasta, odnosno ako u dužem periodu ostvaruje veliko povećanje proizvodnje, prodaje i profita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en-US" sz="240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3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sr-Latn-CS" sz="2400" b="1" i="1" u="sng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b="1" i="1" u="sng" smtClean="0">
                <a:solidFill>
                  <a:srgbClr val="FF0000"/>
                </a:solidFill>
                <a:latin typeface="Book Antiqua" pitchFamily="18" charset="0"/>
              </a:rPr>
              <a:t>Strategija sužavanja poslovanja</a:t>
            </a:r>
            <a:r>
              <a:rPr lang="sr-Latn-CS" sz="240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Latn-CS" sz="2400" smtClean="0">
                <a:latin typeface="Book Antiqua" pitchFamily="18" charset="0"/>
              </a:rPr>
              <a:t>– predstavlja nepovoljnu strategiju koju preduzeće koristi u situaciji kada je na to prinuđeno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smtClean="0">
                <a:latin typeface="Book Antiqua" pitchFamily="18" charset="0"/>
              </a:rPr>
              <a:t>Ova strategija može stvoriti uslove za oporavak i konsolidaciju i za kasnije uvođenje razvojnih strategija kao što je rast, ekspanzija....itd... </a:t>
            </a:r>
            <a:endParaRPr lang="en-US" sz="240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definisanje i izbor 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Kada se analiziraju i definišu raspoložive strategije, preduzeću je potrebno odabrati jednu ili više strategija, čijom realizacijom dostiže svoje utvrđene strategijske ciljeve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Izbor buduće strategija se bazira na: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Prethodno izvršenoj analizi okoline u kojoj preduzeće posluje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Analizi internih faktora u preduzeću i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oceni </a:t>
            </a: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postojećeg stanja istog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dirty="0" smtClean="0">
                <a:solidFill>
                  <a:srgbClr val="FF0000"/>
                </a:solidFill>
                <a:latin typeface="Book Antiqua" pitchFamily="18" charset="0"/>
              </a:rPr>
              <a:t>Kao i na definisanim ciljevima koje preduzeće želi dostići u budućnosti </a:t>
            </a: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963624" y="274638"/>
            <a:ext cx="7216752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Izbor odgovarajuće strategije</a:t>
            </a:r>
            <a:r>
              <a:rPr lang="sr-Latn-CS" sz="2400" dirty="0" smtClean="0">
                <a:latin typeface="Book Antiqua" pitchFamily="18" charset="0"/>
              </a:rPr>
              <a:t> predstavlja odlučivanje između više alternativnih strategijskih opcija koje nude različite puteve i različito ostvarenje strategijskih ciljeva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Zavisno od veličine i oblika organizovanja preduzeća </a:t>
            </a:r>
            <a:r>
              <a:rPr lang="sr-Latn-CS" sz="2400" dirty="0" smtClean="0">
                <a:latin typeface="Book Antiqua" pitchFamily="18" charset="0"/>
              </a:rPr>
              <a:t>– definisanje i izbor strategije se mogu vršiti na više organizacionih nivoa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sr-Latn-CS" sz="2400" b="1" i="1" u="sng" dirty="0" smtClean="0">
                <a:latin typeface="Book Antiqua" pitchFamily="18" charset="0"/>
              </a:rPr>
              <a:t>Izbor između više strategijskih opcija </a:t>
            </a:r>
            <a:r>
              <a:rPr lang="sr-Latn-CS" sz="2400" dirty="0" smtClean="0">
                <a:latin typeface="Book Antiqua" pitchFamily="18" charset="0"/>
              </a:rPr>
              <a:t>– vrši se uz pomoć odgovarajućih kvantitativnih i kvalitativnih kriterijuma i metoda pomoću kojih se uzimaju u obzir svi relevantni faktori za donošenje odluke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3" name="Tit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39700"/>
            <a:ext cx="8242300" cy="131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dirty="0" smtClean="0">
                <a:latin typeface="Book Antiqua" pitchFamily="18" charset="0"/>
              </a:rPr>
              <a:t>Čak i najbolje definisana i odabrana strategija može biti upropašćena neodgovarajućom </a:t>
            </a:r>
            <a:r>
              <a:rPr lang="sr-Latn-CS" sz="2400" dirty="0" smtClean="0">
                <a:latin typeface="Book Antiqua" pitchFamily="18" charset="0"/>
              </a:rPr>
              <a:t>primenom </a:t>
            </a:r>
            <a:r>
              <a:rPr lang="sr-Latn-CS" sz="2400" dirty="0" smtClean="0">
                <a:latin typeface="Book Antiqua" pitchFamily="18" charset="0"/>
              </a:rPr>
              <a:t>iste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latin typeface="Book Antiqua" pitchFamily="18" charset="0"/>
              </a:rPr>
              <a:t>Primena </a:t>
            </a:r>
            <a:r>
              <a:rPr lang="sr-Latn-CS" sz="2400" b="1" i="1" u="sng" dirty="0" smtClean="0">
                <a:latin typeface="Book Antiqua" pitchFamily="18" charset="0"/>
              </a:rPr>
              <a:t>strategije </a:t>
            </a:r>
            <a:r>
              <a:rPr lang="sr-Latn-CS" sz="2400" dirty="0" smtClean="0">
                <a:latin typeface="Book Antiqua" pitchFamily="18" charset="0"/>
              </a:rPr>
              <a:t>– obuhvata sprovođenje, odnosno realizaciju zamisli i akcija koje su definisane prilikom formulisanja strategije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latin typeface="Book Antiqua" pitchFamily="18" charset="0"/>
              </a:rPr>
              <a:t>Primena </a:t>
            </a:r>
            <a:r>
              <a:rPr lang="sr-Latn-CS" sz="2400" b="1" i="1" u="sng" dirty="0" smtClean="0">
                <a:latin typeface="Book Antiqua" pitchFamily="18" charset="0"/>
              </a:rPr>
              <a:t>strategije  -</a:t>
            </a:r>
            <a:r>
              <a:rPr lang="sr-Latn-CS" sz="2400" dirty="0" smtClean="0">
                <a:latin typeface="Book Antiqua" pitchFamily="18" charset="0"/>
              </a:rPr>
              <a:t> je jedan složen upravljački proces kojim se aktiviraju planirane akcije i aktivnosti u pokušaju dostizanja definisanih strateških ciljeva</a:t>
            </a: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</a:t>
            </a:r>
            <a:r>
              <a:rPr lang="en-US" sz="3600" i="1" dirty="0" err="1" smtClean="0">
                <a:solidFill>
                  <a:srgbClr val="C00000"/>
                </a:solidFill>
                <a:latin typeface="Book Antiqua" pitchFamily="18" charset="0"/>
              </a:rPr>
              <a:t>primena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406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dirty="0" smtClean="0">
                <a:latin typeface="Book Antiqua" pitchFamily="18" charset="0"/>
              </a:rPr>
              <a:t>Uopšte gledano </a:t>
            </a:r>
            <a:r>
              <a:rPr lang="sr-Latn-CS" sz="2400" dirty="0" smtClean="0">
                <a:latin typeface="Book Antiqua" pitchFamily="18" charset="0"/>
              </a:rPr>
              <a:t>primena </a:t>
            </a:r>
            <a:r>
              <a:rPr lang="sr-Latn-CS" sz="2400" dirty="0" smtClean="0">
                <a:latin typeface="Book Antiqua" pitchFamily="18" charset="0"/>
              </a:rPr>
              <a:t>definisane strategije obuhvata:</a:t>
            </a:r>
          </a:p>
          <a:p>
            <a:pPr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Izbor odgovarajuće organizacione strukture za realizaciju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Izbor projektnog menadžera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Formulisanje tima za realizaciju strategije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Definisanje i </a:t>
            </a: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obezbeđenje </a:t>
            </a: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potrebnih resursa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Obezbeđenje </a:t>
            </a: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potrebnih finansijskih sredstava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Izrada globalnih i operativnih planova realizacije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Realizacija operativnih planova i praćenje realizacije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</a:t>
            </a:r>
            <a:r>
              <a:rPr lang="en-US" sz="3600" i="1" dirty="0" err="1" smtClean="0">
                <a:solidFill>
                  <a:srgbClr val="C00000"/>
                </a:solidFill>
                <a:latin typeface="Book Antiqua" pitchFamily="18" charset="0"/>
              </a:rPr>
              <a:t>primena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Definisanje i 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obezbeđenje 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potrebnih resursa</a:t>
            </a:r>
            <a:r>
              <a:rPr lang="sr-Latn-CS" sz="2400" dirty="0" smtClean="0">
                <a:latin typeface="Book Antiqua" pitchFamily="18" charset="0"/>
              </a:rPr>
              <a:t> – predstavlja značajan element bez kojeg nije moguće planirati realizaciju strategije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Uopšteno gledano</a:t>
            </a:r>
            <a:r>
              <a:rPr lang="sr-Latn-CS" sz="24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sr-Latn-CS" sz="2400" dirty="0" smtClean="0">
                <a:latin typeface="Book Antiqua" pitchFamily="18" charset="0"/>
              </a:rPr>
              <a:t>- za realizaciju jednog projekta treba </a:t>
            </a:r>
            <a:r>
              <a:rPr lang="sr-Latn-CS" sz="2400" dirty="0" smtClean="0">
                <a:latin typeface="Book Antiqua" pitchFamily="18" charset="0"/>
              </a:rPr>
              <a:t>obezbediti </a:t>
            </a:r>
            <a:r>
              <a:rPr lang="sr-Latn-CS" sz="2400" dirty="0" smtClean="0">
                <a:latin typeface="Book Antiqua" pitchFamily="18" charset="0"/>
              </a:rPr>
              <a:t>različite vrste materijala i </a:t>
            </a:r>
            <a:r>
              <a:rPr lang="sr-Latn-CS" sz="2400" dirty="0" smtClean="0">
                <a:latin typeface="Book Antiqua" pitchFamily="18" charset="0"/>
              </a:rPr>
              <a:t>delova</a:t>
            </a:r>
            <a:r>
              <a:rPr lang="sr-Latn-CS" sz="2400" dirty="0" smtClean="0">
                <a:latin typeface="Book Antiqua" pitchFamily="18" charset="0"/>
              </a:rPr>
              <a:t>, određene mašine, uređaje i opremu, zatim razne vrste energije, kao i potreban broj radnika raznih profila.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dirty="0" smtClean="0">
              <a:latin typeface="Book Antiqua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Znači </a:t>
            </a:r>
            <a:r>
              <a:rPr lang="sr-Latn-CS" sz="2400" dirty="0" smtClean="0">
                <a:latin typeface="Book Antiqua" pitchFamily="18" charset="0"/>
              </a:rPr>
              <a:t> - neophodno je odrediti sve potrebne materijalne i ljudske resurse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</a:t>
            </a:r>
            <a:r>
              <a:rPr lang="en-US" sz="3600" i="1" dirty="0" err="1" smtClean="0">
                <a:solidFill>
                  <a:srgbClr val="C00000"/>
                </a:solidFill>
                <a:latin typeface="Book Antiqua" pitchFamily="18" charset="0"/>
              </a:rPr>
              <a:t>primena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strategije</a:t>
            </a:r>
            <a:endParaRPr lang="en-US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Obezbeđivanje </a:t>
            </a:r>
            <a:r>
              <a:rPr lang="sr-Latn-CS" sz="2400" b="1" i="1" u="sng" dirty="0" smtClean="0">
                <a:solidFill>
                  <a:srgbClr val="FF0000"/>
                </a:solidFill>
                <a:latin typeface="Book Antiqua" pitchFamily="18" charset="0"/>
              </a:rPr>
              <a:t>finansijskih sredstava </a:t>
            </a:r>
            <a:r>
              <a:rPr lang="sr-Latn-CS" sz="2400" dirty="0" smtClean="0">
                <a:latin typeface="Book Antiqua" pitchFamily="18" charset="0"/>
              </a:rPr>
              <a:t>– predstavlja proces </a:t>
            </a:r>
            <a:r>
              <a:rPr lang="sr-Latn-CS" sz="2400" dirty="0" smtClean="0">
                <a:latin typeface="Book Antiqua" pitchFamily="18" charset="0"/>
              </a:rPr>
              <a:t>procene </a:t>
            </a:r>
            <a:r>
              <a:rPr lang="sr-Latn-CS" sz="2400" dirty="0" smtClean="0">
                <a:latin typeface="Book Antiqua" pitchFamily="18" charset="0"/>
              </a:rPr>
              <a:t>potrebnih finansijskih sredstava za realizaciju strategije</a:t>
            </a: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 3"/>
              <a:buNone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Procena </a:t>
            </a:r>
            <a:r>
              <a:rPr lang="sr-Latn-CS" sz="2400" dirty="0" smtClean="0">
                <a:latin typeface="Book Antiqua" pitchFamily="18" charset="0"/>
              </a:rPr>
              <a:t>troškova, odnosno potrebnih finansijskih sredstava za realizaciju određenog projekta, mora da bude povezana sa planiranjem potrebnog vremena realizacije i potrebnih resursa za realizaciju </a:t>
            </a:r>
            <a:r>
              <a:rPr lang="sr-Latn-CS" sz="2400" dirty="0" smtClean="0">
                <a:latin typeface="Book Antiqua" pitchFamily="18" charset="0"/>
              </a:rPr>
              <a:t>poduhvata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sr-Latn-CS" sz="2400" dirty="0" smtClean="0">
              <a:latin typeface="Book Antiqua" pitchFamily="18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sr-Latn-CS" sz="2400" dirty="0" smtClean="0">
                <a:latin typeface="Book Antiqua" pitchFamily="18" charset="0"/>
              </a:rPr>
              <a:t>Nakon utvrđivanja potrebnih finansijskih sredstava,  neophodno je da se definišu načini </a:t>
            </a:r>
            <a:r>
              <a:rPr lang="sr-Latn-CS" sz="2400" dirty="0" smtClean="0">
                <a:latin typeface="Book Antiqua" pitchFamily="18" charset="0"/>
              </a:rPr>
              <a:t>obezbeđenja </a:t>
            </a:r>
            <a:r>
              <a:rPr lang="sr-Latn-CS" sz="2400" dirty="0" smtClean="0">
                <a:latin typeface="Book Antiqua" pitchFamily="18" charset="0"/>
              </a:rPr>
              <a:t>finansijskih sredstava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</a:t>
            </a:r>
            <a:r>
              <a:rPr lang="en-US" sz="3600" i="1" dirty="0" err="1" smtClean="0">
                <a:solidFill>
                  <a:srgbClr val="C00000"/>
                </a:solidFill>
                <a:latin typeface="Book Antiqua" pitchFamily="18" charset="0"/>
              </a:rPr>
              <a:t>primena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strategije</a:t>
            </a:r>
            <a:endParaRPr lang="en-US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Ekstrapolacija trenda </a:t>
            </a:r>
            <a:r>
              <a:rPr lang="sr-Latn-CS" dirty="0" smtClean="0">
                <a:latin typeface="Book Antiqua" pitchFamily="18" charset="0"/>
              </a:rPr>
              <a:t>– korišćenje podataka iz prošlosti da bi se na osnovu njih predvidela budućnost. </a:t>
            </a:r>
          </a:p>
          <a:p>
            <a:r>
              <a:rPr lang="pl-PL" dirty="0" smtClean="0">
                <a:latin typeface="Book Antiqua" pitchFamily="18" charset="0"/>
              </a:rPr>
              <a:t>Ukoliko su raspoložive serije podataka koje opisuju događaje iz prošlosti, i ukoliko pretpostavimo kontinuitet događanja u </a:t>
            </a:r>
            <a:r>
              <a:rPr lang="sr-Latn-CS" dirty="0" smtClean="0">
                <a:latin typeface="Book Antiqua" pitchFamily="18" charset="0"/>
              </a:rPr>
              <a:t>s</a:t>
            </a:r>
            <a:r>
              <a:rPr lang="en-US" dirty="0" err="1" smtClean="0">
                <a:latin typeface="Book Antiqua" pitchFamily="18" charset="0"/>
              </a:rPr>
              <a:t>adašnjosti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budućnosti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onda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možemo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trendove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koji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pokazuju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prošla</a:t>
            </a:r>
            <a:r>
              <a:rPr lang="sr-Latn-CS" dirty="0" smtClean="0">
                <a:latin typeface="Book Antiqua" pitchFamily="18" charset="0"/>
              </a:rPr>
              <a:t> događanja da ekstrapoliramo u budućnost, i tako dobijemo željene projekcije </a:t>
            </a:r>
            <a:r>
              <a:rPr lang="en-US" dirty="0" err="1" smtClean="0">
                <a:latin typeface="Book Antiqua" pitchFamily="18" charset="0"/>
              </a:rPr>
              <a:t>budućnosti</a:t>
            </a:r>
            <a:r>
              <a:rPr lang="en-US" dirty="0" smtClean="0">
                <a:latin typeface="Book Antiqua" pitchFamily="18" charset="0"/>
              </a:rPr>
              <a:t>.</a:t>
            </a:r>
            <a:endParaRPr lang="sr-Latn-CS" dirty="0" smtClean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sr-Latn-CS" sz="2400" b="1" i="1" u="sng" dirty="0" smtClean="0">
                <a:latin typeface="Book Antiqua" pitchFamily="18" charset="0"/>
              </a:rPr>
              <a:t>Potencijalni izvori finansiranja realizacije određene strategije su:</a:t>
            </a:r>
          </a:p>
          <a:p>
            <a:pPr algn="just">
              <a:buClr>
                <a:srgbClr val="FF0000"/>
              </a:buClr>
              <a:buFont typeface="Wingdings 3" pitchFamily="18" charset="2"/>
              <a:buNone/>
            </a:pPr>
            <a:endParaRPr lang="sr-Latn-CS" sz="2400" b="1" i="1" u="sng" dirty="0" smtClean="0"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Preduzeća – investitori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Poslovne banke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Druga zainteresovana preduzeća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Domaći i inostrani partneri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Domaće i inostrane finansijske institucije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Izvođači radova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sr-Latn-CS" sz="2400" dirty="0" smtClean="0">
                <a:latin typeface="Book Antiqua" pitchFamily="18" charset="0"/>
              </a:rPr>
              <a:t>Inžinjering organizacije......itd.</a:t>
            </a: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3600" i="1" dirty="0" smtClean="0">
                <a:solidFill>
                  <a:schemeClr val="accent1"/>
                </a:solidFill>
                <a:latin typeface="Book Antiqua" pitchFamily="18" charset="0"/>
              </a:rPr>
              <a:t>MODEL STRATEŠKOG MENADŽMENTA –</a:t>
            </a:r>
            <a:r>
              <a:rPr lang="en-US" sz="3600" i="1" dirty="0" err="1" smtClean="0">
                <a:solidFill>
                  <a:srgbClr val="C00000"/>
                </a:solidFill>
                <a:latin typeface="Book Antiqua" pitchFamily="18" charset="0"/>
              </a:rPr>
              <a:t>primena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sr-Latn-CS" sz="3600" i="1" dirty="0" smtClean="0">
                <a:solidFill>
                  <a:srgbClr val="C00000"/>
                </a:solidFill>
                <a:latin typeface="Book Antiqua" pitchFamily="18" charset="0"/>
              </a:rPr>
              <a:t>strategije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sr-Latn-CS" b="1" i="1" u="sng" dirty="0" smtClean="0">
                <a:solidFill>
                  <a:srgbClr val="C00000"/>
                </a:solidFill>
                <a:latin typeface="Book Antiqua" pitchFamily="18" charset="0"/>
              </a:rPr>
              <a:t>Regresiona analiza – </a:t>
            </a:r>
            <a:r>
              <a:rPr lang="sr-Latn-CS" dirty="0" smtClean="0">
                <a:latin typeface="Book Antiqua" pitchFamily="18" charset="0"/>
              </a:rPr>
              <a:t>Regresiona analiza je skup statističkih metoda kojima se otkriva da li  postoje veze između posmatranih pojava i kakve su po obliku i smeru. </a:t>
            </a:r>
          </a:p>
          <a:p>
            <a:endParaRPr lang="nb-NO" dirty="0" smtClean="0">
              <a:latin typeface="Book Antiqua" pitchFamily="18" charset="0"/>
            </a:endParaRPr>
          </a:p>
          <a:p>
            <a:r>
              <a:rPr lang="nb-NO" dirty="0" smtClean="0">
                <a:latin typeface="Book Antiqua" pitchFamily="18" charset="0"/>
              </a:rPr>
              <a:t>Regressio (lat.) – vraćanje, opadanje, odstupanje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/>
              <a:t>Regresija je metod kojim se ispituje zavisnost između dve ili više promenljivih, odnosno pojava: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Visina zarade, radni učinak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Nacionalni dohodak, javna potrošnja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Nacionalni dohodak, životni standard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Godine starosti, radni učinak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Količina padavina, prinos kukuruza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Temperatura vazduha, broj turista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Nivo obrazovanja, radno mesto, visinu zarade 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vi-VN" dirty="0" smtClean="0"/>
              <a:t>Količina padavina, količina đubriva, prinos pšenice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i="1" u="sng" dirty="0" smtClean="0">
                <a:solidFill>
                  <a:srgbClr val="FF0000"/>
                </a:solidFill>
                <a:latin typeface="Book Antiqua" pitchFamily="18" charset="0"/>
              </a:rPr>
              <a:t>Vodeći privredni model </a:t>
            </a:r>
            <a:r>
              <a:rPr lang="sr-Latn-CS" dirty="0" smtClean="0">
                <a:latin typeface="Book Antiqua" pitchFamily="18" charset="0"/>
              </a:rPr>
              <a:t>– zasniva se na praćenju rezultata drugih firmi koje su već ostvarile određene rezultate u svom poslovanju. Procenom njihovih rezultata i strateških planova, koriste se proverene metode planiranja i primene ideja i iskustava drugih. </a:t>
            </a: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dirty="0" smtClean="0">
                <a:solidFill>
                  <a:srgbClr val="0070C0"/>
                </a:solidFill>
                <a:latin typeface="Book Antiqua" pitchFamily="18" charset="0"/>
              </a:rPr>
              <a:t>MODEL STRATEŠKOG MENADŽMENTA </a:t>
            </a:r>
            <a:r>
              <a:rPr lang="sr-Latn-CS" sz="3200" dirty="0" smtClean="0">
                <a:solidFill>
                  <a:srgbClr val="FF0000"/>
                </a:solidFill>
                <a:latin typeface="Book Antiqua" pitchFamily="18" charset="0"/>
              </a:rPr>
              <a:t>– predviđanje budućnosti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3861</Words>
  <Application>Microsoft Office PowerPoint</Application>
  <PresentationFormat>On-screen Show (4:3)</PresentationFormat>
  <Paragraphs>364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MENADŽMENT STRATEGIJE I RAZVOJA</vt:lpstr>
      <vt:lpstr>Slide 2</vt:lpstr>
      <vt:lpstr>MODEL STRATEŠKOG MENADŽMENTA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predviđanje budućnosti</vt:lpstr>
      <vt:lpstr>MODEL STRATEŠKOG MENADŽMENTA – definisanje misije i strateških ciljeva</vt:lpstr>
      <vt:lpstr>MODEL STRATEŠKOG MENADŽMENTA – definisanje misije i strateških ciljeva</vt:lpstr>
      <vt:lpstr>Slide 30</vt:lpstr>
      <vt:lpstr>Slide 31</vt:lpstr>
      <vt:lpstr>MODEL STRATEŠKOG MENADŽMENTA – definisanje misije i strateških ciljeva</vt:lpstr>
      <vt:lpstr>MODEL STRATEŠKOG MENADŽMENTA – definisanje misije i strateških ciljeva</vt:lpstr>
      <vt:lpstr>MODEL STRATEŠKOG MENADŽMENTA – definisanje misije i strateških ciljeva</vt:lpstr>
      <vt:lpstr>MODEL STRATEŠKOG MENADŽMENTA – definisanje misije i strateških ciljeva</vt:lpstr>
      <vt:lpstr>MODEL STRATEŠKOG MENADŽMENTA – definisanje misije i strateških ciljeva</vt:lpstr>
      <vt:lpstr>MODEL STRATEŠKOG MENADŽMENTA – definisanje i izbor strategije</vt:lpstr>
      <vt:lpstr>Slide 38</vt:lpstr>
      <vt:lpstr>MODEL STRATEŠKOG MENADŽMENTA – definisanje i izbor strategije</vt:lpstr>
      <vt:lpstr>MODEL STRATEŠKOG MENADŽMENTA – definisanje i izbor strategije</vt:lpstr>
      <vt:lpstr>MODEL STRATEŠKOG MENADŽMENTA – definisanje i izbor strategije</vt:lpstr>
      <vt:lpstr>Slide 42</vt:lpstr>
      <vt:lpstr>Slide 43</vt:lpstr>
      <vt:lpstr>MODEL STRATEŠKOG MENADŽMENTA – definisanje i izbor strategije</vt:lpstr>
      <vt:lpstr>Slide 45</vt:lpstr>
      <vt:lpstr>MODEL STRATEŠKOG MENADŽMENTA – definisanje i izbor strategije</vt:lpstr>
      <vt:lpstr>Slide 47</vt:lpstr>
      <vt:lpstr>MODEL STRATEŠKOG MENADŽMENTA – definisanje i izbor strategije</vt:lpstr>
      <vt:lpstr>MODEL STRATEŠKOG MENADŽMENTA – definisanje i izbor strategije</vt:lpstr>
      <vt:lpstr>MODEL STRATEŠKOG MENADŽMENTA – definisanje i izbor strategije</vt:lpstr>
      <vt:lpstr>MODEL STRATEŠKOG MENADŽMENTA – definisanje i izbor strategije</vt:lpstr>
      <vt:lpstr>MODEL STRATEŠKOG MENADŽMENTA – definisanje i izbor strategije</vt:lpstr>
      <vt:lpstr>MODEL STRATEŠKOG MENADŽMENTA – definisanje i izbor strategije</vt:lpstr>
      <vt:lpstr>Slide 54</vt:lpstr>
      <vt:lpstr>Slide 55</vt:lpstr>
      <vt:lpstr>MODEL STRATEŠKOG MENADŽMENTA –primena strategije</vt:lpstr>
      <vt:lpstr>MODEL STRATEŠKOG MENADŽMENTA –primena strategije</vt:lpstr>
      <vt:lpstr>MODEL STRATEŠKOG MENADŽMENTA –primena strategije</vt:lpstr>
      <vt:lpstr>MODEL STRATEŠKOG MENADŽMENTA –primena strategije</vt:lpstr>
      <vt:lpstr>MODEL STRATEŠKOG MENADŽMENTA –primena strategije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Nenad Milutinović</cp:lastModifiedBy>
  <cp:revision>34</cp:revision>
  <dcterms:created xsi:type="dcterms:W3CDTF">2006-08-16T00:00:00Z</dcterms:created>
  <dcterms:modified xsi:type="dcterms:W3CDTF">2015-04-08T12:39:30Z</dcterms:modified>
</cp:coreProperties>
</file>