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Default Extension="emf" ContentType="image/x-emf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comments/comment1.xml" ContentType="application/vnd.openxmlformats-officedocument.presentationml.comments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67.xml" ContentType="application/vnd.openxmlformats-officedocument.presentationml.slide+xml"/>
  <Override PartName="/ppt/commentAuthors.xml" ContentType="application/vnd.openxmlformats-officedocument.presentationml.commentAuthors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notesSlides/notesSlide8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95"/>
  </p:notesMasterIdLst>
  <p:handoutMasterIdLst>
    <p:handoutMasterId r:id="rId196"/>
  </p:handoutMasterIdLst>
  <p:sldIdLst>
    <p:sldId id="417" r:id="rId2"/>
    <p:sldId id="599" r:id="rId3"/>
    <p:sldId id="600" r:id="rId4"/>
    <p:sldId id="481" r:id="rId5"/>
    <p:sldId id="543" r:id="rId6"/>
    <p:sldId id="545" r:id="rId7"/>
    <p:sldId id="549" r:id="rId8"/>
    <p:sldId id="544" r:id="rId9"/>
    <p:sldId id="546" r:id="rId10"/>
    <p:sldId id="601" r:id="rId11"/>
    <p:sldId id="610" r:id="rId12"/>
    <p:sldId id="631" r:id="rId13"/>
    <p:sldId id="548" r:id="rId14"/>
    <p:sldId id="602" r:id="rId15"/>
    <p:sldId id="550" r:id="rId16"/>
    <p:sldId id="632" r:id="rId17"/>
    <p:sldId id="603" r:id="rId18"/>
    <p:sldId id="553" r:id="rId19"/>
    <p:sldId id="551" r:id="rId20"/>
    <p:sldId id="604" r:id="rId21"/>
    <p:sldId id="554" r:id="rId22"/>
    <p:sldId id="605" r:id="rId23"/>
    <p:sldId id="594" r:id="rId24"/>
    <p:sldId id="555" r:id="rId25"/>
    <p:sldId id="556" r:id="rId26"/>
    <p:sldId id="486" r:id="rId27"/>
    <p:sldId id="590" r:id="rId28"/>
    <p:sldId id="606" r:id="rId29"/>
    <p:sldId id="482" r:id="rId30"/>
    <p:sldId id="557" r:id="rId31"/>
    <p:sldId id="745" r:id="rId32"/>
    <p:sldId id="558" r:id="rId33"/>
    <p:sldId id="761" r:id="rId34"/>
    <p:sldId id="607" r:id="rId35"/>
    <p:sldId id="559" r:id="rId36"/>
    <p:sldId id="560" r:id="rId37"/>
    <p:sldId id="608" r:id="rId38"/>
    <p:sldId id="609" r:id="rId39"/>
    <p:sldId id="611" r:id="rId40"/>
    <p:sldId id="625" r:id="rId41"/>
    <p:sldId id="626" r:id="rId42"/>
    <p:sldId id="613" r:id="rId43"/>
    <p:sldId id="614" r:id="rId44"/>
    <p:sldId id="746" r:id="rId45"/>
    <p:sldId id="760" r:id="rId46"/>
    <p:sldId id="617" r:id="rId47"/>
    <p:sldId id="758" r:id="rId48"/>
    <p:sldId id="619" r:id="rId49"/>
    <p:sldId id="618" r:id="rId50"/>
    <p:sldId id="621" r:id="rId51"/>
    <p:sldId id="623" r:id="rId52"/>
    <p:sldId id="620" r:id="rId53"/>
    <p:sldId id="622" r:id="rId54"/>
    <p:sldId id="748" r:id="rId55"/>
    <p:sldId id="627" r:id="rId56"/>
    <p:sldId id="759" r:id="rId57"/>
    <p:sldId id="628" r:id="rId58"/>
    <p:sldId id="615" r:id="rId59"/>
    <p:sldId id="616" r:id="rId60"/>
    <p:sldId id="630" r:id="rId61"/>
    <p:sldId id="629" r:id="rId62"/>
    <p:sldId id="633" r:id="rId63"/>
    <p:sldId id="747" r:id="rId64"/>
    <p:sldId id="634" r:id="rId65"/>
    <p:sldId id="635" r:id="rId66"/>
    <p:sldId id="636" r:id="rId67"/>
    <p:sldId id="637" r:id="rId68"/>
    <p:sldId id="638" r:id="rId69"/>
    <p:sldId id="639" r:id="rId70"/>
    <p:sldId id="640" r:id="rId71"/>
    <p:sldId id="762" r:id="rId72"/>
    <p:sldId id="641" r:id="rId73"/>
    <p:sldId id="642" r:id="rId74"/>
    <p:sldId id="643" r:id="rId75"/>
    <p:sldId id="644" r:id="rId76"/>
    <p:sldId id="645" r:id="rId77"/>
    <p:sldId id="646" r:id="rId78"/>
    <p:sldId id="647" r:id="rId79"/>
    <p:sldId id="763" r:id="rId80"/>
    <p:sldId id="648" r:id="rId81"/>
    <p:sldId id="649" r:id="rId82"/>
    <p:sldId id="749" r:id="rId83"/>
    <p:sldId id="650" r:id="rId84"/>
    <p:sldId id="652" r:id="rId85"/>
    <p:sldId id="651" r:id="rId86"/>
    <p:sldId id="653" r:id="rId87"/>
    <p:sldId id="654" r:id="rId88"/>
    <p:sldId id="655" r:id="rId89"/>
    <p:sldId id="656" r:id="rId90"/>
    <p:sldId id="657" r:id="rId91"/>
    <p:sldId id="658" r:id="rId92"/>
    <p:sldId id="659" r:id="rId93"/>
    <p:sldId id="660" r:id="rId94"/>
    <p:sldId id="661" r:id="rId95"/>
    <p:sldId id="662" r:id="rId96"/>
    <p:sldId id="663" r:id="rId97"/>
    <p:sldId id="664" r:id="rId98"/>
    <p:sldId id="665" r:id="rId99"/>
    <p:sldId id="666" r:id="rId100"/>
    <p:sldId id="667" r:id="rId101"/>
    <p:sldId id="668" r:id="rId102"/>
    <p:sldId id="756" r:id="rId103"/>
    <p:sldId id="757" r:id="rId104"/>
    <p:sldId id="669" r:id="rId105"/>
    <p:sldId id="670" r:id="rId106"/>
    <p:sldId id="671" r:id="rId107"/>
    <p:sldId id="672" r:id="rId108"/>
    <p:sldId id="673" r:id="rId109"/>
    <p:sldId id="674" r:id="rId110"/>
    <p:sldId id="675" r:id="rId111"/>
    <p:sldId id="676" r:id="rId112"/>
    <p:sldId id="677" r:id="rId113"/>
    <p:sldId id="678" r:id="rId114"/>
    <p:sldId id="679" r:id="rId115"/>
    <p:sldId id="680" r:id="rId116"/>
    <p:sldId id="764" r:id="rId117"/>
    <p:sldId id="681" r:id="rId118"/>
    <p:sldId id="682" r:id="rId119"/>
    <p:sldId id="683" r:id="rId120"/>
    <p:sldId id="684" r:id="rId121"/>
    <p:sldId id="685" r:id="rId122"/>
    <p:sldId id="686" r:id="rId123"/>
    <p:sldId id="687" r:id="rId124"/>
    <p:sldId id="765" r:id="rId125"/>
    <p:sldId id="688" r:id="rId126"/>
    <p:sldId id="689" r:id="rId127"/>
    <p:sldId id="690" r:id="rId128"/>
    <p:sldId id="691" r:id="rId129"/>
    <p:sldId id="692" r:id="rId130"/>
    <p:sldId id="693" r:id="rId131"/>
    <p:sldId id="694" r:id="rId132"/>
    <p:sldId id="695" r:id="rId133"/>
    <p:sldId id="696" r:id="rId134"/>
    <p:sldId id="697" r:id="rId135"/>
    <p:sldId id="698" r:id="rId136"/>
    <p:sldId id="699" r:id="rId137"/>
    <p:sldId id="700" r:id="rId138"/>
    <p:sldId id="701" r:id="rId139"/>
    <p:sldId id="751" r:id="rId140"/>
    <p:sldId id="752" r:id="rId141"/>
    <p:sldId id="753" r:id="rId142"/>
    <p:sldId id="754" r:id="rId143"/>
    <p:sldId id="755" r:id="rId144"/>
    <p:sldId id="702" r:id="rId145"/>
    <p:sldId id="703" r:id="rId146"/>
    <p:sldId id="704" r:id="rId147"/>
    <p:sldId id="707" r:id="rId148"/>
    <p:sldId id="705" r:id="rId149"/>
    <p:sldId id="766" r:id="rId150"/>
    <p:sldId id="706" r:id="rId151"/>
    <p:sldId id="708" r:id="rId152"/>
    <p:sldId id="709" r:id="rId153"/>
    <p:sldId id="710" r:id="rId154"/>
    <p:sldId id="711" r:id="rId155"/>
    <p:sldId id="712" r:id="rId156"/>
    <p:sldId id="713" r:id="rId157"/>
    <p:sldId id="714" r:id="rId158"/>
    <p:sldId id="715" r:id="rId159"/>
    <p:sldId id="716" r:id="rId160"/>
    <p:sldId id="717" r:id="rId161"/>
    <p:sldId id="718" r:id="rId162"/>
    <p:sldId id="719" r:id="rId163"/>
    <p:sldId id="720" r:id="rId164"/>
    <p:sldId id="721" r:id="rId165"/>
    <p:sldId id="722" r:id="rId166"/>
    <p:sldId id="723" r:id="rId167"/>
    <p:sldId id="724" r:id="rId168"/>
    <p:sldId id="725" r:id="rId169"/>
    <p:sldId id="726" r:id="rId170"/>
    <p:sldId id="727" r:id="rId171"/>
    <p:sldId id="768" r:id="rId172"/>
    <p:sldId id="728" r:id="rId173"/>
    <p:sldId id="769" r:id="rId174"/>
    <p:sldId id="729" r:id="rId175"/>
    <p:sldId id="730" r:id="rId176"/>
    <p:sldId id="731" r:id="rId177"/>
    <p:sldId id="770" r:id="rId178"/>
    <p:sldId id="732" r:id="rId179"/>
    <p:sldId id="771" r:id="rId180"/>
    <p:sldId id="734" r:id="rId181"/>
    <p:sldId id="735" r:id="rId182"/>
    <p:sldId id="736" r:id="rId183"/>
    <p:sldId id="772" r:id="rId184"/>
    <p:sldId id="737" r:id="rId185"/>
    <p:sldId id="738" r:id="rId186"/>
    <p:sldId id="739" r:id="rId187"/>
    <p:sldId id="773" r:id="rId188"/>
    <p:sldId id="740" r:id="rId189"/>
    <p:sldId id="741" r:id="rId190"/>
    <p:sldId id="742" r:id="rId191"/>
    <p:sldId id="767" r:id="rId192"/>
    <p:sldId id="743" r:id="rId193"/>
    <p:sldId id="744" r:id="rId194"/>
  </p:sldIdLst>
  <p:sldSz cx="9144000" cy="6858000" type="screen4x3"/>
  <p:notesSz cx="9710738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de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8F8F8"/>
    <a:srgbClr val="00FF00"/>
    <a:srgbClr val="FF6600"/>
    <a:srgbClr val="0000FF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96" autoAdjust="0"/>
    <p:restoredTop sz="88113" autoAdjust="0"/>
  </p:normalViewPr>
  <p:slideViewPr>
    <p:cSldViewPr>
      <p:cViewPr>
        <p:scale>
          <a:sx n="80" d="100"/>
          <a:sy n="80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5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96" y="-86"/>
      </p:cViewPr>
      <p:guideLst>
        <p:guide orient="horz" pos="2160"/>
        <p:guide pos="305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handoutMaster" Target="handoutMasters/handoutMaster1.xml"/><Relationship Id="rId200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commentAuthors" Target="commentAuthors.xml"/><Relationship Id="rId201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presProps" Target="presProps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notesMaster" Target="notesMasters/notesMaster1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9-17T23:38:11.218" idx="1">
    <p:pos x="-435" y="18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84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0688" y="0"/>
            <a:ext cx="42084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084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0688" y="6513513"/>
            <a:ext cx="42084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D147F51-57C2-4653-9AC4-58A4C13FFE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84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0688" y="0"/>
            <a:ext cx="42084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325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3257550"/>
            <a:ext cx="776763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084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0688" y="6513513"/>
            <a:ext cx="42084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7541925-1FB8-4B33-8DFA-0A6476A983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7D522A65-42EE-4558-8057-BC1CE41CCAD7}" type="datetime1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70EA58-8729-4383-92F9-A518180A9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cxnSp>
        <p:nvCxnSpPr>
          <p:cNvPr id="6" name="Straight Connector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CA691A-95CB-4023-9E59-D9BC6D28668C}" type="datetime1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D6258A1-1A07-425C-9EE5-36533DD2B2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3600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0F164410-79A7-4F8A-9533-970BD8B13E9E}" type="datetime1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6F51C58-C5E8-4741-8D8A-F9E9A911D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7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7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29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29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F2A15BCE-7F34-4199-8EF1-48E48A2CF955}" type="datetime1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F0B7C938-3D11-4573-B62D-DAE052059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1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A8C5C-8777-4827-98D5-5AD3DE8D94EC}" type="datetime1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39E7F0F-9A85-4C08-8C72-423D8DC23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C3BDB-6409-47C7-86B2-957B0E2E3BE9}" type="datetime1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C976A-51B6-4D3E-BBD5-8A952B85C3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 b="0"/>
            </a:lvl1pPr>
          </a:lstStyle>
          <a:p>
            <a:pPr>
              <a:defRPr/>
            </a:pPr>
            <a:fld id="{D78103FE-2307-4864-8D83-958E9EE8725E}" type="datetime1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69988" y="6557963"/>
            <a:ext cx="4948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16900" y="6556375"/>
            <a:ext cx="366713" cy="301625"/>
          </a:xfrm>
          <a:prstGeom prst="rect">
            <a:avLst/>
          </a:prstGeom>
        </p:spPr>
        <p:txBody>
          <a:bodyPr vert="horz" anchor="b"/>
          <a:lstStyle>
            <a:lvl1pPr algn="ctr">
              <a:defRPr sz="900"/>
            </a:lvl1pPr>
          </a:lstStyle>
          <a:p>
            <a:pPr>
              <a:defRPr/>
            </a:pPr>
            <a:fld id="{7A81DDFB-B67E-4D77-A975-600DC6A4A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75" r:id="rId6"/>
  </p:sldLayoutIdLst>
  <p:hf hdr="0" ftr="0" dt="0"/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FFF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alibri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alibri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alibri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alibri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jpe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jpe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jpeg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wmf"/><Relationship Id="rId5" Type="http://schemas.openxmlformats.org/officeDocument/2006/relationships/image" Target="../media/image60.jpeg"/><Relationship Id="rId4" Type="http://schemas.openxmlformats.org/officeDocument/2006/relationships/image" Target="../media/image59.wmf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94445D4-177A-4E3D-88B4-E65C1EAA192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" name="Rectangle 57"/>
          <p:cNvSpPr txBox="1">
            <a:spLocks noChangeArrowheads="1"/>
          </p:cNvSpPr>
          <p:nvPr/>
        </p:nvSpPr>
        <p:spPr>
          <a:xfrm>
            <a:off x="142875" y="0"/>
            <a:ext cx="885825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sr-Cyrl-C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ВИСОКА  ПОСЛОВНО ТЕХНИЧКА </a:t>
            </a:r>
            <a:r>
              <a:rPr lang="sr-Cyrl-C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ШКОЛА </a:t>
            </a:r>
            <a:r>
              <a:rPr lang="sr-Cyrl-C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СТРУКОВНИХ </a:t>
            </a:r>
            <a:r>
              <a:rPr lang="sr-Cyrl-C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СТУДИЈА </a:t>
            </a:r>
            <a:r>
              <a:rPr lang="sr-Cyrl-C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– УЖИЦЕ</a:t>
            </a:r>
            <a:endParaRPr lang="sr-Cyrl-CS" sz="35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sr-Cyrl-C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 Р Е Д У З Е Т Н И Ш Т В </a:t>
            </a:r>
            <a:r>
              <a:rPr lang="sr-Cyrl-C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</a:t>
            </a:r>
            <a:endParaRPr lang="sr-Cyrl-CS" sz="3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sr-Cyrl-CS" sz="2000" dirty="0">
              <a:effectLst>
                <a:outerShdw blurRad="38100" dist="38100" dir="2700000" algn="tl">
                  <a:srgbClr val="000000"/>
                </a:outerShdw>
              </a:effectLst>
              <a:latin typeface="Bangle"/>
            </a:endParaRPr>
          </a:p>
          <a:p>
            <a:pPr marL="609600" indent="-609600" algn="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sr-Cyrl-C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Bangle"/>
            </a:endParaRPr>
          </a:p>
          <a:p>
            <a:pPr marL="609600" indent="-609600" algn="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sr-Cyrl-C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Bangle"/>
            </a:endParaRPr>
          </a:p>
          <a:p>
            <a:pPr marL="609600" indent="-609600" algn="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sr-Cyrl-CS" sz="2000" dirty="0">
              <a:effectLst>
                <a:outerShdw blurRad="38100" dist="38100" dir="2700000" algn="tl">
                  <a:srgbClr val="000000"/>
                </a:outerShdw>
              </a:effectLst>
              <a:latin typeface="Bangle"/>
            </a:endParaRPr>
          </a:p>
          <a:p>
            <a:pPr marL="609600" indent="-609600" algn="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sr-Cyrl-C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09600" indent="-609600" algn="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sr-Cyrl-C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sr-Cyrl-CS" sz="2000" dirty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sr-Cyrl-C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sr-Cyrl-C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sr-Cyrl-C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sr-Cyrl-C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sr-Cyrl-C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др  Радомир Стојановић</a:t>
            </a:r>
            <a:r>
              <a:rPr lang="sr-Cyrl-R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 </a:t>
            </a: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sr-Cyrl-C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2016 </a:t>
            </a:r>
            <a:r>
              <a:rPr lang="sr-Cyrl-C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година</a:t>
            </a: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sq-AL" dirty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292866" name="AutoShape 2" descr="&amp;Rcy;&amp;iecy;&amp;zcy;&amp;ucy;&amp;lcy;&amp;tcy;&amp;acy;&amp;tcy; &amp;scy;&amp;lcy;&amp;icy;&amp;kcy;&amp;acy; &amp;zcy;&amp;acy; &amp;icy;&amp;zcy;&amp;lcy;&amp;acy;&amp;z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868" name="AutoShape 4" descr="&amp;Rcy;&amp;iecy;&amp;zcy;&amp;ucy;&amp;lcy;&amp;tcy;&amp;acy;&amp;tcy; &amp;scy;&amp;lcy;&amp;icy;&amp;kcy;&amp;acy; &amp;zcy;&amp;acy; &amp;icy;&amp;zcy;&amp;lcy;&amp;acy;&amp;z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http://erdeymarketexplorer.com/uploads/3/6/1/2/3612797/14365326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6571098" cy="42927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331E41-CFCE-4BF4-B034-DA74F43623B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40000" lnSpcReduction="20000"/>
          </a:bodyPr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9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7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857224" y="1071546"/>
            <a:ext cx="6500858" cy="642942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ОСНОВНИ  Е Л Е М Е Н Т И ПРЕДУЗЕТНИШТВА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14282" y="3500438"/>
            <a:ext cx="2071702" cy="7858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КРЕАТИВНОСТ</a:t>
            </a:r>
            <a:endParaRPr lang="sr-Cyrl-CS" dirty="0" smtClean="0">
              <a:solidFill>
                <a:srgbClr val="C00000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786578" y="4357694"/>
            <a:ext cx="2214578" cy="128588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ОСНИВАЊЕ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ПРИВРЕДНЕ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ОРГАНИЗАЦИЈЕ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>
            <a:stCxn id="4" idx="2"/>
          </p:cNvCxnSpPr>
          <p:nvPr/>
        </p:nvCxnSpPr>
        <p:spPr>
          <a:xfrm rot="5400000">
            <a:off x="1803777" y="1125126"/>
            <a:ext cx="1714514" cy="2893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</p:cNvCxnSpPr>
          <p:nvPr/>
        </p:nvCxnSpPr>
        <p:spPr>
          <a:xfrm rot="16200000" flipH="1">
            <a:off x="4947049" y="875091"/>
            <a:ext cx="2643208" cy="4322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Process 25"/>
          <p:cNvSpPr/>
          <p:nvPr/>
        </p:nvSpPr>
        <p:spPr>
          <a:xfrm>
            <a:off x="2285984" y="4500570"/>
            <a:ext cx="2357454" cy="5715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ИНОВАТИВНОСТ</a:t>
            </a:r>
            <a:endParaRPr lang="sr-Cyrl-CS" dirty="0" smtClean="0">
              <a:solidFill>
                <a:srgbClr val="C00000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4286248" y="3429000"/>
            <a:ext cx="2357454" cy="857256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ОБЕЗБЕЂИВАЊЕ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РЕСУРСА</a:t>
            </a:r>
            <a:endParaRPr lang="sr-Cyrl-CS" dirty="0" smtClean="0">
              <a:solidFill>
                <a:srgbClr val="C00000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>
            <a:stCxn id="4" idx="2"/>
            <a:endCxn id="26" idx="0"/>
          </p:cNvCxnSpPr>
          <p:nvPr/>
        </p:nvCxnSpPr>
        <p:spPr>
          <a:xfrm rot="5400000">
            <a:off x="2393141" y="2786058"/>
            <a:ext cx="278608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" idx="2"/>
            <a:endCxn id="28" idx="0"/>
          </p:cNvCxnSpPr>
          <p:nvPr/>
        </p:nvCxnSpPr>
        <p:spPr>
          <a:xfrm rot="16200000" flipH="1">
            <a:off x="3929058" y="1893083"/>
            <a:ext cx="1714512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A659AC5-E82B-43AD-86F2-A94C0BD7B6B8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20" y="1357296"/>
          <a:ext cx="2143140" cy="411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3140"/>
              </a:tblGrid>
              <a:tr h="501809">
                <a:tc>
                  <a:txBody>
                    <a:bodyPr/>
                    <a:lstStyle/>
                    <a:p>
                      <a:r>
                        <a:rPr lang="sr-Cyrl-C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ЉУДСКИ</a:t>
                      </a:r>
                    </a:p>
                    <a:p>
                      <a:r>
                        <a:rPr lang="sr-Cyrl-C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РЕСУРСИ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01809">
                <a:tc>
                  <a:txBody>
                    <a:bodyPr/>
                    <a:lstStyle/>
                    <a:p>
                      <a:r>
                        <a:rPr lang="sr-Cyrl-CS" dirty="0" smtClean="0"/>
                        <a:t>МАТЕРИЈАЛНИ</a:t>
                      </a:r>
                    </a:p>
                    <a:p>
                      <a:r>
                        <a:rPr lang="sr-Cyrl-CS" baseline="0" dirty="0" smtClean="0"/>
                        <a:t> РЕСУРСИ</a:t>
                      </a:r>
                      <a:endParaRPr lang="en-US" dirty="0"/>
                    </a:p>
                  </a:txBody>
                  <a:tcPr/>
                </a:tc>
              </a:tr>
              <a:tr h="573496">
                <a:tc>
                  <a:txBody>
                    <a:bodyPr/>
                    <a:lstStyle/>
                    <a:p>
                      <a:r>
                        <a:rPr lang="sr-Cyrl-CS" dirty="0" smtClean="0"/>
                        <a:t>ОРГАНИЗАЦИОНИ </a:t>
                      </a:r>
                    </a:p>
                    <a:p>
                      <a:r>
                        <a:rPr lang="sr-Cyrl-CS" dirty="0" smtClean="0"/>
                        <a:t>РЕСУРСИ</a:t>
                      </a:r>
                      <a:endParaRPr lang="en-US" dirty="0"/>
                    </a:p>
                  </a:txBody>
                  <a:tcPr/>
                </a:tc>
              </a:tr>
              <a:tr h="573496">
                <a:tc>
                  <a:txBody>
                    <a:bodyPr/>
                    <a:lstStyle/>
                    <a:p>
                      <a:r>
                        <a:rPr lang="sr-Cyrl-CS" dirty="0" smtClean="0"/>
                        <a:t>ФИНАНСИЈСКИ </a:t>
                      </a:r>
                    </a:p>
                    <a:p>
                      <a:r>
                        <a:rPr lang="sr-Cyrl-CS" dirty="0" smtClean="0"/>
                        <a:t>РЕСУРСИ</a:t>
                      </a:r>
                      <a:endParaRPr lang="en-US" dirty="0"/>
                    </a:p>
                  </a:txBody>
                  <a:tcPr/>
                </a:tc>
              </a:tr>
              <a:tr h="430122">
                <a:tc>
                  <a:txBody>
                    <a:bodyPr/>
                    <a:lstStyle/>
                    <a:p>
                      <a:r>
                        <a:rPr lang="sr-Cyrl-CS" dirty="0" smtClean="0"/>
                        <a:t>НЕМАТЕРИЈАЛНИ</a:t>
                      </a:r>
                    </a:p>
                    <a:p>
                      <a:r>
                        <a:rPr lang="sr-Cyrl-CS" dirty="0" smtClean="0"/>
                        <a:t> РЕСУРСИ</a:t>
                      </a:r>
                      <a:endParaRPr lang="en-US" dirty="0"/>
                    </a:p>
                  </a:txBody>
                  <a:tcPr/>
                </a:tc>
              </a:tr>
              <a:tr h="848295">
                <a:tc>
                  <a:txBody>
                    <a:bodyPr/>
                    <a:lstStyle/>
                    <a:p>
                      <a:r>
                        <a:rPr lang="sr-Cyrl-CS" dirty="0" smtClean="0"/>
                        <a:t>ДРУШТВЕНА ОДГОВОРНОСТ</a:t>
                      </a:r>
                    </a:p>
                    <a:p>
                      <a:r>
                        <a:rPr lang="sr-Cyrl-CS" dirty="0" smtClean="0"/>
                        <a:t>КАО РЕСУРС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500430" y="2643182"/>
            <a:ext cx="2214578" cy="1357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(иновативно)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комбиновање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ресурса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3702" y="2428868"/>
            <a:ext cx="2214578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РЕЗУЛТАТ: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нова вредност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(нови производ,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нова услуга)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2357422" y="1785926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28860" y="2357430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28860" y="3071810"/>
            <a:ext cx="107157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28860" y="3500438"/>
            <a:ext cx="107157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428860" y="3643314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2357422" y="3929066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3"/>
            <a:endCxn id="7" idx="1"/>
          </p:cNvCxnSpPr>
          <p:nvPr/>
        </p:nvCxnSpPr>
        <p:spPr>
          <a:xfrm>
            <a:off x="5715008" y="3321843"/>
            <a:ext cx="92869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2844" y="285728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</a:t>
            </a:r>
            <a:r>
              <a:rPr lang="sr-Cyrl-C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КОМБИНОВАЊЕ (МИКС) РЕСУРСА </a:t>
            </a:r>
            <a:r>
              <a:rPr lang="sr-Cyrl-C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У ЦИЉУ</a:t>
            </a:r>
          </a:p>
          <a:p>
            <a:r>
              <a:rPr lang="sr-Cyrl-C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ОСТВАРИЈАЊА ПРЕДУЗЕТН. ПОДУХВАТА</a:t>
            </a: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0797C1A-D4B7-4A9F-8977-4FA2691E945E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3.4.   П РЕ Д У З Е Т Н И Ч К И   Т И М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КЉУЧНИ ДЕО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ПРЕДУЗЕТНИЧКОГ ПРОЦЕСА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НЕОПХОДНИ КВАЛИТЕТИ ЗА УСПЕШАН ТИМ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СТРУЧНОСТ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ИСКУСТВО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МОТИВИСАНОСТ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ИСТРАЈНОСТ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СПРЕМНОСТ НА ТИМСКИ РАД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КРЕАТИВНОСТ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ЛОЈАЛНОСТ ПРЕМА ТИМУ И ПРЕДУЗЕЋУ...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t="22522" b="25754"/>
          <a:stretch>
            <a:fillRect/>
          </a:stretch>
        </p:blipFill>
        <p:spPr bwMode="auto">
          <a:xfrm>
            <a:off x="1285852" y="5357826"/>
            <a:ext cx="2786082" cy="129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528" b="33893"/>
          <a:stretch>
            <a:fillRect/>
          </a:stretch>
        </p:blipFill>
        <p:spPr bwMode="auto">
          <a:xfrm>
            <a:off x="4929190" y="5404054"/>
            <a:ext cx="2500330" cy="123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428868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0797C1A-D4B7-4A9F-8977-4FA2691E945E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АПОЛО СИНДРОМ !!!!!!!!!!!!!!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ТИМ САСТАВЉЕН ОД ВРХУНСКИ СТРУЧНИХ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ПОЈЕДИНАЦА КОЈИ МЕЂУТИМ, КАО ТИМ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ЈАКО ЛОШЕ ФУНКЦИОНИШУ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зашто?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наметање свог мишљења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прецењивање сопствене улоге и значаја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понашање само у складу са личним интерес.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стварају се безизлазне ситуације кроз без-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успешне покушаје да се остали чланови тима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убеде у исправност свог мишљења (тзв.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“самртнички загрљај”)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 губљење времена на “празне приче”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098" name="AutoShape 2" descr="&amp;Rcy;&amp;iecy;&amp;zcy;&amp;ucy;&amp;lcy;&amp;tcy;&amp;acy;&amp;tcy; &amp;scy;&amp;lcy;&amp;icy;&amp;kcy;&amp;acy; &amp;zcy;&amp;acy; &amp;scy;&amp;vcy;&amp;acy;&amp;dj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0797C1A-D4B7-4A9F-8977-4FA2691E945E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 решити </a:t>
            </a: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такву ситуацију?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изоставити доминантне и сујетне појединце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из тима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посебним начином вођења тима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(вођа тима мора да постави циљеве,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приоритете и да уобличава дискусију)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125954" name="Picture 2" descr="&amp;Rcy;&amp;iecy;&amp;zcy;&amp;ucy;&amp;lcy;&amp;tcy;&amp;acy;&amp;tcy; &amp;scy;&amp;lcy;&amp;icy;&amp;kcy;&amp;acy; &amp;zcy;&amp;acy; &amp;Acy;&amp;Pcy;&amp;Ocy;&amp;Lcy;&amp;Ocy; &amp;Scy;&amp;Icy;&amp;Ncy;&amp;Dcy;&amp;Rcy;&amp;Ocy;&amp;Mcy;"/>
          <p:cNvPicPr>
            <a:picLocks noChangeAspect="1" noChangeArrowheads="1"/>
          </p:cNvPicPr>
          <p:nvPr/>
        </p:nvPicPr>
        <p:blipFill>
          <a:blip r:embed="rId3"/>
          <a:srcRect l="68276" t="17923" r="4827" b="32444"/>
          <a:stretch>
            <a:fillRect/>
          </a:stretch>
        </p:blipFill>
        <p:spPr bwMode="auto">
          <a:xfrm>
            <a:off x="285720" y="3500438"/>
            <a:ext cx="2071702" cy="286851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514351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6" name="Picture 4" descr="&amp;Rcy;&amp;iecy;&amp;zcy;&amp;ucy;&amp;lcy;&amp;tcy;&amp;acy;&amp;tcy; &amp;scy;&amp;lcy;&amp;icy;&amp;kcy;&amp;acy; &amp;zcy;&amp;acy; &amp;Acy;&amp;Pcy;&amp;Ocy;&amp;Lcy;&amp;Ocy; &amp;Scy;&amp;Icy;&amp;Ncy;&amp;Dcy;&amp;Rcy;&amp;Ocy;&amp;Mcy;"/>
          <p:cNvPicPr>
            <a:picLocks noChangeAspect="1" noChangeArrowheads="1"/>
          </p:cNvPicPr>
          <p:nvPr/>
        </p:nvPicPr>
        <p:blipFill>
          <a:blip r:embed="rId5" cstate="print"/>
          <a:srcRect l="5201" r="3259" b="9007"/>
          <a:stretch>
            <a:fillRect/>
          </a:stretch>
        </p:blipFill>
        <p:spPr bwMode="auto">
          <a:xfrm>
            <a:off x="3143240" y="3214686"/>
            <a:ext cx="2143140" cy="1607355"/>
          </a:xfrm>
          <a:prstGeom prst="rect">
            <a:avLst/>
          </a:prstGeom>
          <a:noFill/>
        </p:spPr>
      </p:pic>
      <p:pic>
        <p:nvPicPr>
          <p:cNvPr id="125958" name="Picture 6" descr="&amp;Rcy;&amp;iecy;&amp;zcy;&amp;ucy;&amp;lcy;&amp;tcy;&amp;acy;&amp;tcy; &amp;scy;&amp;lcy;&amp;icy;&amp;kcy;&amp;acy; &amp;zcy;&amp;acy; &amp;Acy;&amp;Pcy;&amp;Ocy;&amp;Lcy;&amp;Ocy; &amp;Scy;&amp;Icy;&amp;Ncy;&amp;Dcy;&amp;Rcy;&amp;Ocy;&amp;Mcy;"/>
          <p:cNvPicPr>
            <a:picLocks noChangeAspect="1" noChangeArrowheads="1"/>
          </p:cNvPicPr>
          <p:nvPr/>
        </p:nvPicPr>
        <p:blipFill>
          <a:blip r:embed="rId6"/>
          <a:srcRect l="12812" r="9329" b="11764"/>
          <a:stretch>
            <a:fillRect/>
          </a:stretch>
        </p:blipFill>
        <p:spPr bwMode="auto">
          <a:xfrm>
            <a:off x="5929321" y="3571876"/>
            <a:ext cx="2882077" cy="23348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7B31C07-95D9-4481-9252-5520468F0ED9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ВАЖНО ПИТАЊЕ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 ОТПОЧИЊАЊА СВАКЕ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ПОСЛОВНЕ АКТИВНОСТИ: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КАКВО ЈЕ ОКРУЖЕЊЕ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(ЕКОНОМСКО, ПОЛИТ.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И ДРУШТВЕНО);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КОЈИ НАЧИН </a:t>
            </a: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КОЛИКО МОЖЕ ДА УТИЧЕ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НА ПРЕДУЗЕТНИЧКИ ПРОЦЕС И ДОНОШЕЊЕ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ОДЛУКА?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40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4.   УЛОГА  О К Р У Ж Е Њ А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40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У  РАЗВОЈУ ПРЕДУЗЕТНИШТВА</a:t>
            </a:r>
            <a:endParaRPr lang="en-US" sz="40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4282" y="5143512"/>
            <a:ext cx="8786874" cy="157163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dirty="0" smtClean="0"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АНАЛИЗА И ПОЗНАВАЊЕ ОКРУЖЕЊА ЈЕ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dirty="0" smtClean="0"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      </a:t>
            </a:r>
            <a:r>
              <a:rPr lang="sr-Cyrl-CS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ВАЖНА ПОЧЕТНА АКТИВНОСТ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dirty="0" smtClean="0"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     ОД КОЈЕ ДОСТА </a:t>
            </a:r>
            <a:r>
              <a:rPr lang="sr-Cyrl-CS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ЗАВИСИ И УСПЕХ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dirty="0" smtClean="0"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СВАКЕ ПРЕДУЗЕТНИЧКЕ ИПОСЛОВНЕ АКТИВНОСТИ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331E41-CFCE-4BF4-B034-DA74F43623BC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4.1.     ШТА СВЕ  СПАДА У ОКРУЖЕЊЕ ОД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ЗНАЧАЈА ЗА ПРЕДУЗЕТНИЧКУ АКТИВНОСТ?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ИНТЕРНО ОКРУЖЕЊЕ (само предузеће)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ПРОИЗВОДЊА, ФИНАНСИЈЕ, КАДРОВИ,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РУКОВОДСТВО, НАБАВКА...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ПОД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КОНТРОЛОМ ПРЕДУЗЕТНИКА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ИНТЕРАКТИВНИ ОДНОС ИЗМЕЂУ ПОСЛОВНИХ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ФУНКЦИЈА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МИКРООКРУЖЕЊЕ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ДОБАВЉАЧИ,ПОТРОШАЧИ,ДИСТРИБУТЕРИ;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ПРИВ. КОМОРЕ,ЛОКАЛНА ВЛАСТ, ДЕОНИЧАРИ... </a:t>
            </a: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САМО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ДЕЛИМ. ПОД КОНТРОЛОМ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ПРЕДУЗЕТНИК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7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331E41-CFCE-4BF4-B034-DA74F43623BC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МАКРООКРУЖЕЊЕ (општи фактори)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-ЕКОНОМСКО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(инфлација,инвестиције,платни биланс),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ЗАКОНОДАВНО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ТЕХНОЛОШКО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(развој нових технологија,улагања у науку)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ПОЛИТИЧКО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(политички систем,политичка стабилност...)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СОЦИО-КУЛТУРОЛОШКО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(навике,обичаји,друштвене  вредности од утицаја на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облике потрошње и понашање потрошача)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7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331E41-CFCE-4BF4-B034-DA74F43623BC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...наставак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ДЕМОГРАФСКО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(структура-старосна, образовна, полна...)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ПРИРОДНО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(природна богатства, заштита животне средине)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НИКАКО ИЛИ ВРЛО МАЛО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ПОД УТИЦАЈЕМ ПРЕДУЗЕЋА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АЛИ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ЗАТО МАКРООКРУЖЕЊЕ ИМА</a:t>
            </a:r>
            <a:endParaRPr lang="sr-Cyrl-CS" sz="1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ЗНАЧАЈАН УТИЦАЈ НА ПОСЛОВАЊЕ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ПРЕДУЗЕЋА/ПРЕДУЗЕТНИКА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7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331E41-CFCE-4BF4-B034-DA74F43623BC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47500" lnSpcReduction="20000"/>
          </a:bodyPr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7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5720" y="714356"/>
            <a:ext cx="8572560" cy="478634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sz="4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ПРЕДУЗЕТНИК МОРА ДА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4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     </a:t>
            </a:r>
            <a:r>
              <a:rPr lang="sr-Cyrl-CS" sz="44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ПРАТИ,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44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АНАЛИЗИРА,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44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   РЕАГУЈЕ И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44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ПРИЛАГОЂАВА</a:t>
            </a:r>
            <a:r>
              <a:rPr lang="sr-Cyrl-CS" sz="4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4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СЕ СВОМ ОКРУЖЕЊУ</a:t>
            </a:r>
            <a:endParaRPr lang="en-US" sz="44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331E41-CFCE-4BF4-B034-DA74F43623BC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643709"/>
          </a:xfrm>
        </p:spPr>
        <p:txBody>
          <a:bodyPr>
            <a:normAutofit lnSpcReduction="10000"/>
          </a:bodyPr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sr-Cyrl-C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нивои окружења </a:t>
            </a:r>
            <a:endParaRPr lang="sr-Cyrl-C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МАКРО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ОКРУЖЕЊЕ:                                                                     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2400" b="1" dirty="0" smtClean="0">
                <a:solidFill>
                  <a:srgbClr val="BE7C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политичко</a:t>
            </a:r>
            <a:r>
              <a:rPr lang="sr-Cyrl-CS" b="1" dirty="0" smtClean="0">
                <a:solidFill>
                  <a:srgbClr val="BE7C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</a:t>
            </a:r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МИКРО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2400" b="1" dirty="0" smtClean="0">
                <a:solidFill>
                  <a:srgbClr val="BE7C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законодав.</a:t>
            </a:r>
            <a:r>
              <a:rPr lang="sr-Cyrl-C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</a:t>
            </a:r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ОКРУЖЕЊЕ: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2400" b="1" dirty="0" smtClean="0">
                <a:solidFill>
                  <a:srgbClr val="BE7C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технол.                                                                     </a:t>
            </a:r>
            <a:r>
              <a:rPr lang="sr-Cyrl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добављачи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2400" b="1" dirty="0" smtClean="0">
                <a:solidFill>
                  <a:srgbClr val="BE7C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демограф.                                                               </a:t>
            </a:r>
            <a:r>
              <a:rPr lang="sr-Cyrl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купци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2400" b="1" dirty="0" smtClean="0">
                <a:solidFill>
                  <a:srgbClr val="BE7C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природно</a:t>
            </a: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</a:t>
            </a:r>
            <a:r>
              <a:rPr lang="sr-Cyrl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конкуренција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</a:t>
            </a: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2400" b="1" dirty="0" smtClean="0">
                <a:solidFill>
                  <a:srgbClr val="BE7C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социокултур</a:t>
            </a: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                                                         </a:t>
            </a:r>
            <a:r>
              <a:rPr lang="sr-Cyrl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посредници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</a:t>
            </a: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</a:t>
            </a:r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ИНТЕРНО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ОКРУЖЕЊЕ</a:t>
            </a:r>
          </a:p>
        </p:txBody>
      </p:sp>
      <p:sp>
        <p:nvSpPr>
          <p:cNvPr id="4" name="Oval 3"/>
          <p:cNvSpPr/>
          <p:nvPr/>
        </p:nvSpPr>
        <p:spPr>
          <a:xfrm>
            <a:off x="2428860" y="4143380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28794" y="1142984"/>
            <a:ext cx="4714908" cy="5000660"/>
          </a:xfrm>
          <a:prstGeom prst="ellipse">
            <a:avLst/>
          </a:prstGeom>
          <a:solidFill>
            <a:srgbClr val="BE7C7C"/>
          </a:solidFill>
          <a:ln>
            <a:solidFill>
              <a:srgbClr val="BE7C7C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500298" y="1857364"/>
            <a:ext cx="3571900" cy="364333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дддддддаааааааа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71802" y="2643182"/>
            <a:ext cx="2500330" cy="214314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000" dirty="0" smtClean="0">
                <a:solidFill>
                  <a:schemeClr val="bg1"/>
                </a:solidFill>
              </a:rPr>
              <a:t>производња</a:t>
            </a:r>
          </a:p>
          <a:p>
            <a:pPr algn="ctr"/>
            <a:r>
              <a:rPr lang="sr-Cyrl-CS" sz="2000" dirty="0" smtClean="0">
                <a:solidFill>
                  <a:schemeClr val="bg1"/>
                </a:solidFill>
              </a:rPr>
              <a:t>набавка,</a:t>
            </a:r>
          </a:p>
          <a:p>
            <a:pPr algn="ctr"/>
            <a:r>
              <a:rPr lang="sr-Cyrl-CS" sz="2000" dirty="0" smtClean="0">
                <a:solidFill>
                  <a:schemeClr val="bg1"/>
                </a:solidFill>
              </a:rPr>
              <a:t>финансије,</a:t>
            </a:r>
          </a:p>
          <a:p>
            <a:pPr algn="ctr"/>
            <a:r>
              <a:rPr lang="sr-Cyrl-CS" sz="2000" dirty="0" smtClean="0">
                <a:solidFill>
                  <a:schemeClr val="bg1"/>
                </a:solidFill>
              </a:rPr>
              <a:t>истраживање,</a:t>
            </a:r>
          </a:p>
          <a:p>
            <a:pPr algn="ctr"/>
            <a:r>
              <a:rPr lang="sr-Cyrl-CS" sz="2000" dirty="0" smtClean="0">
                <a:solidFill>
                  <a:schemeClr val="bg1"/>
                </a:solidFill>
              </a:rPr>
              <a:t>кадрови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4643438" y="4357694"/>
            <a:ext cx="1643074" cy="16430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5715008" y="2428868"/>
            <a:ext cx="1571636" cy="6429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00166" y="1500174"/>
            <a:ext cx="2000264" cy="21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0BDC271-AAD8-4693-8447-C1E595E6C69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ПРЕДУЗЕТНИШВО ЧИНЕ:</a:t>
            </a:r>
            <a:endParaRPr lang="sr-Cyrl-C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ЉУДИ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ОДЛУКЕ КОЈЕ ДОНОСЕ</a:t>
            </a: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КОРАЦИ ПРЕДУЗЕТИ ПРИЛИКОМ ПОКРЕТАЊА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ПОСЛА И УПРАВЉАЊА ПРЕДУЗЕЋЕМ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001158" y="2285198"/>
            <a:ext cx="142876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965439" y="4535495"/>
            <a:ext cx="1500198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7A93C7A-8FC9-4DB2-AE5F-C18866D142D7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71604" y="1142984"/>
            <a:ext cx="1928826" cy="9286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СКЕНИРАЊЕ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ПРОМЕНА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5008" y="1142984"/>
            <a:ext cx="2571768" cy="9286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МОНИТОРИНГ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РАЗВОЈНОГ ТОКА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348" y="5143512"/>
            <a:ext cx="3286148" cy="10715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ПРОГНОЗИРАЊЕ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БУДУЋИХ ПРОЈЕКЦИЈА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57884" y="5143512"/>
            <a:ext cx="2428892" cy="6429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ПРОЦЕЊИВАЊЕ</a:t>
            </a:r>
          </a:p>
        </p:txBody>
      </p:sp>
      <p:sp>
        <p:nvSpPr>
          <p:cNvPr id="10" name="Oval 9"/>
          <p:cNvSpPr/>
          <p:nvPr/>
        </p:nvSpPr>
        <p:spPr>
          <a:xfrm>
            <a:off x="3286116" y="2928934"/>
            <a:ext cx="2786082" cy="135732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АНАЛИЗА 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ОКРУЖЕЊА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stCxn id="10" idx="1"/>
          </p:cNvCxnSpPr>
          <p:nvPr/>
        </p:nvCxnSpPr>
        <p:spPr>
          <a:xfrm rot="16200000" flipV="1">
            <a:off x="2569199" y="2002778"/>
            <a:ext cx="1056031" cy="11938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7"/>
            <a:endCxn id="6" idx="2"/>
          </p:cNvCxnSpPr>
          <p:nvPr/>
        </p:nvCxnSpPr>
        <p:spPr>
          <a:xfrm rot="5400000" flipH="1" flipV="1">
            <a:off x="5804523" y="1931341"/>
            <a:ext cx="1056031" cy="13367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5"/>
            <a:endCxn id="8" idx="0"/>
          </p:cNvCxnSpPr>
          <p:nvPr/>
        </p:nvCxnSpPr>
        <p:spPr>
          <a:xfrm rot="16200000" flipH="1">
            <a:off x="5840242" y="3911423"/>
            <a:ext cx="1056031" cy="14081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</p:cNvCxnSpPr>
          <p:nvPr/>
        </p:nvCxnSpPr>
        <p:spPr>
          <a:xfrm rot="5400000">
            <a:off x="2426323" y="3875705"/>
            <a:ext cx="1056031" cy="14795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85786" y="21429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4.2.  А Н А Л И З А  ОКРУЖЕЊА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FA4ABDD-1E0E-42AD-BFCA-C169AB9A6EEC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4.2.1.</a:t>
            </a: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СКЕНИРАЊЕ ПРОМЕНА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ОСМАТРАЊЕ ОКРУЖЕЊА, 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ИДЕНТИФИКОВАЊЕ  КЉУЧНИХ ЕЛЕМЕНАТА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 ЊИХОВИХ КАРАКТЕРИСТИКА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ЦИЉ: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УОЧИТИ ПРОМЕНЕ КОЈЕ СУ У ТОКУ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КАКО БИ ИМ СЕ ПРЕДУЗЕТНИК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БЛАГОВРЕМЕНО ПРИЛАГОДИО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FA4ABDD-1E0E-42AD-BFCA-C169AB9A6EEC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ПРЕДУЗЕТНИК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СИСТЕМАТИЧНО ПРАТИ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ВИШЕ ИЗВОРА ПОДАТАКА: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БЕРЗАНСКЕ ИЗВЕШТАЈЕ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- СТРУЧНЕ ПУБЛИКАЦИЈЕ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- ИЗВЕШТАЈЕ И АНАЛИЗЕ ЦЕНТРАЛНЕ БАНКЕ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- МАТЕРИЈАЛЕ ПРИВРЕДНИХ КОМОРА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- МАТЕРИЈАЛЕ ОСТАЛИХ ИНСТИТУЦИЈА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- ИНФОРМАЦИЈЕ КРОЗ ЛИЧНЕ КОНТАКТЕ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- МЕДИЈЕ...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ПРЕДУЗЕТНИК  ТРЕБА ДА ЈЕ У КОНТАКТУ И СА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КОНСУЛТАНТСКИМ КУЋАМА И СТРУЧЊАЦИМА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ОДРЕЂЕНОГ ПРОФИЛА !!!!!!!!!!!!!!!!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786190"/>
            <a:ext cx="153352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C3A36DC-10C9-4077-BE30-0F24FE501A61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</a:t>
            </a: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 Р Е Н Д О В И 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 ЗНАЧАЈА ЗА ПОКРЕТАЊЕ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И РАЗВОЈ ПОСЛОВНЕ АКТИВНОСТИ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 ЗНАЧАЈА ДРУШТВЕНЕ ОДГОВОРНОСТИ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ЗАРАДА НЕ СМЕ ДА БУДЕ ЈЕДИНИ И НАЈВАЖ-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НИЈИ КРИТЕРИЈУМ. БРИГА О ОКРУЖЕЊУ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МОРА ДА БУДЕ САСТАВНИ ДЕО ПОСЛОВАЊА.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СЕМ ТОГА, ТАКО СЕ ГРАДИ ПОЗИТИВАН ИМИЏ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ПРЕДУЗЕЋА.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7" descr="j02932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929198"/>
            <a:ext cx="15652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Program Files (x86)\Microsoft Office\MEDIA\CAGCAT10\j029323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857760"/>
            <a:ext cx="1750162" cy="1292047"/>
          </a:xfrm>
          <a:prstGeom prst="rect">
            <a:avLst/>
          </a:prstGeom>
          <a:noFill/>
        </p:spPr>
      </p:pic>
      <p:pic>
        <p:nvPicPr>
          <p:cNvPr id="6" name="Picture 3" descr="j02853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500570"/>
            <a:ext cx="1474787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5" descr="&amp;Rcy;&amp;iecy;&amp;zcy;&amp;ucy;&amp;lcy;&amp;tcy;&amp;acy;&amp;tcy; &amp;scy;&amp;lcy;&amp;icy;&amp;kcy;&amp;acy; &amp;zcy;&amp;acy; odgovorno poslova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C3A36DC-10C9-4077-BE30-0F24FE501A61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РАД ОД (КОД, ИЗ) КУЋЕ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ИНФОРМАТИВНА ДЕЛАТНОСТ,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ИНТЕЛЕКТУАЛНЕ УСЛУГЕ-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ПРЕВОЂЕЊЕ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ЛЕКТОРИСАЊЕ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ЧАСОВИ ЈЕЗИКА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ЧУВАЊЕ ДЕЦЕ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КЊИГОВОДСТВО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ИЗРАДА ПРОЈЕКАТА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ВЕШТАЧЕЊА...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/>
          <a:srcRect l="29687" r="31250" b="9218"/>
          <a:stretch>
            <a:fillRect/>
          </a:stretch>
        </p:blipFill>
        <p:spPr bwMode="auto">
          <a:xfrm>
            <a:off x="6572264" y="785794"/>
            <a:ext cx="171451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6" name="Picture 2" descr="&amp;Rcy;&amp;iecy;&amp;zcy;&amp;ucy;&amp;lcy;&amp;tcy;&amp;acy;&amp;tcy; &amp;scy;&amp;lcy;&amp;icy;&amp;kcy;&amp;acy; &amp;zcy;&amp;acy; &amp;Rcy;&amp;Acy;&amp;Dcy; &amp;Ocy;&amp;Dcy; &amp;Kcy;&amp;Ucy;&amp;TSHcy;&amp;IEcy;"/>
          <p:cNvPicPr>
            <a:picLocks noChangeAspect="1" noChangeArrowheads="1"/>
          </p:cNvPicPr>
          <p:nvPr/>
        </p:nvPicPr>
        <p:blipFill>
          <a:blip r:embed="rId4"/>
          <a:srcRect l="2138" r="5931"/>
          <a:stretch>
            <a:fillRect/>
          </a:stretch>
        </p:blipFill>
        <p:spPr bwMode="auto">
          <a:xfrm>
            <a:off x="357158" y="4786322"/>
            <a:ext cx="2714644" cy="1830806"/>
          </a:xfrm>
          <a:prstGeom prst="rect">
            <a:avLst/>
          </a:prstGeom>
          <a:noFill/>
        </p:spPr>
      </p:pic>
      <p:pic>
        <p:nvPicPr>
          <p:cNvPr id="108548" name="Picture 4" descr="&amp;Rcy;&amp;iecy;&amp;zcy;&amp;ucy;&amp;lcy;&amp;tcy;&amp;acy;&amp;tcy; &amp;scy;&amp;lcy;&amp;icy;&amp;kcy;&amp;acy; &amp;zcy;&amp;acy; &amp;Rcy;&amp;Acy;&amp;Dcy; &amp;Ocy;&amp;Dcy; &amp;Kcy;&amp;Ucy;&amp;TSH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786322"/>
            <a:ext cx="2786082" cy="1854012"/>
          </a:xfrm>
          <a:prstGeom prst="rect">
            <a:avLst/>
          </a:prstGeom>
          <a:noFill/>
        </p:spPr>
      </p:pic>
      <p:sp>
        <p:nvSpPr>
          <p:cNvPr id="108550" name="AutoShape 6" descr="&amp;Rcy;&amp;iecy;&amp;zcy;&amp;ucy;&amp;lcy;&amp;tcy;&amp;acy;&amp;tcy; &amp;scy;&amp;lcy;&amp;icy;&amp;kcy;&amp;acy; &amp;zcy;&amp;acy; &amp;CHcy;&amp;Ucy;&amp;Vcy;&amp;Acy;&amp;NJcy;&amp;IEcy; &amp;Dcy;&amp;IE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552" name="Picture 8" descr="&amp;Rcy;&amp;iecy;&amp;zcy;&amp;ucy;&amp;lcy;&amp;tcy;&amp;acy;&amp;tcy; &amp;scy;&amp;lcy;&amp;icy;&amp;kcy;&amp;acy; &amp;zcy;&amp;acy; &amp;CHcy;&amp;Ucy;&amp;Vcy;&amp;Acy;&amp;NJcy;&amp;IEcy; &amp;Dcy;&amp;IEcy;&amp;TScy;&amp;IEcy;"/>
          <p:cNvPicPr>
            <a:picLocks noChangeAspect="1" noChangeArrowheads="1"/>
          </p:cNvPicPr>
          <p:nvPr/>
        </p:nvPicPr>
        <p:blipFill>
          <a:blip r:embed="rId6"/>
          <a:srcRect l="5528" t="2885" r="11547"/>
          <a:stretch>
            <a:fillRect/>
          </a:stretch>
        </p:blipFill>
        <p:spPr bwMode="auto">
          <a:xfrm>
            <a:off x="3357554" y="4786322"/>
            <a:ext cx="2578151" cy="1928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0AA271A-D021-48DC-A9FA-9AA0A4937B62}" type="slidenum">
              <a:rPr lang="en-US" smtClean="0"/>
              <a:pPr/>
              <a:t>115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...наставак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ЗДРАВЉЕ, ФИТНЕС, ТУРИЗАМ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СПОРТ,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РЕКРЕАЦИЈА,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РАЗОНОДА,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ТУРИЗАМ,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ПУТОВАЊА,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СПА И ФИТНЕС,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ЗДРАВА ХРАНА,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ПРАВИЛНА ИСХРАНА...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СУ  ИЗВОР  НОВИХ ИДЕЈА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(КАО ПОСЛЕДИЦА  ПОВЕЋАНЕ БРИГЕ О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ЉУДСКОМ ЗДРАВЉУ)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106498" name="AutoShape 2" descr="&amp;Rcy;&amp;iecy;&amp;zcy;&amp;ucy;&amp;lcy;&amp;tcy;&amp;acy;&amp;tcy; &amp;scy;&amp;lcy;&amp;icy;&amp;kcy;&amp;acy; &amp;zcy;&amp;acy; &amp;Fcy;&amp;Icy;&amp;Tcy;&amp;Ncy;&amp;IEcy;&amp;S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0AA271A-D021-48DC-A9FA-9AA0A4937B62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106498" name="AutoShape 2" descr="&amp;Rcy;&amp;iecy;&amp;zcy;&amp;ucy;&amp;lcy;&amp;tcy;&amp;acy;&amp;tcy; &amp;scy;&amp;lcy;&amp;icy;&amp;kcy;&amp;acy; &amp;zcy;&amp;acy; &amp;Fcy;&amp;Icy;&amp;Tcy;&amp;Ncy;&amp;IEcy;&amp;S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500" name="Picture 4" descr="&amp;Rcy;&amp;iecy;&amp;zcy;&amp;ucy;&amp;lcy;&amp;tcy;&amp;acy;&amp;tcy; &amp;scy;&amp;lcy;&amp;icy;&amp;kcy;&amp;acy; &amp;zcy;&amp;acy; &amp;Fcy;&amp;Icy;&amp;Tcy;&amp;Ncy;&amp;IEcy;&amp;Scy;"/>
          <p:cNvPicPr>
            <a:picLocks noChangeAspect="1" noChangeArrowheads="1"/>
          </p:cNvPicPr>
          <p:nvPr/>
        </p:nvPicPr>
        <p:blipFill>
          <a:blip r:embed="rId3"/>
          <a:srcRect l="2116" t="13720" r="2679" b="3963"/>
          <a:stretch>
            <a:fillRect/>
          </a:stretch>
        </p:blipFill>
        <p:spPr bwMode="auto">
          <a:xfrm>
            <a:off x="142844" y="142852"/>
            <a:ext cx="3690964" cy="2214578"/>
          </a:xfrm>
          <a:prstGeom prst="rect">
            <a:avLst/>
          </a:prstGeom>
          <a:noFill/>
        </p:spPr>
      </p:pic>
      <p:pic>
        <p:nvPicPr>
          <p:cNvPr id="11" name="Picture 6" descr="&amp;Rcy;&amp;iecy;&amp;zcy;&amp;ucy;&amp;lcy;&amp;tcy;&amp;acy;&amp;tcy; &amp;scy;&amp;lcy;&amp;icy;&amp;kcy;&amp;acy; &amp;zcy;&amp;acy; &amp;bcy;&amp;acy;&amp;njcy;&amp;scy;&amp;kcy;&amp;icy; &amp;tcy;&amp;ucy;&amp;rcy;&amp;icy;&amp;zcy;&amp;acy;&amp;m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57166"/>
            <a:ext cx="4586293" cy="1448303"/>
          </a:xfrm>
          <a:prstGeom prst="rect">
            <a:avLst/>
          </a:prstGeom>
          <a:noFill/>
        </p:spPr>
      </p:pic>
      <p:pic>
        <p:nvPicPr>
          <p:cNvPr id="317442" name="Picture 2" descr="&amp;Rcy;&amp;iecy;&amp;zcy;&amp;ucy;&amp;lcy;&amp;tcy;&amp;acy;&amp;tcy; &amp;scy;&amp;lcy;&amp;icy;&amp;kcy;&amp;acy; &amp;zcy;&amp;acy; &amp;Zcy;&amp;Dcy;&amp;Rcy;&amp;Acy;&amp;Vcy;&amp;Acy; &amp;KHcy;&amp;Rcy;&amp;Acy;&amp;Ncy;&amp;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071678"/>
            <a:ext cx="2905097" cy="2179825"/>
          </a:xfrm>
          <a:prstGeom prst="rect">
            <a:avLst/>
          </a:prstGeom>
          <a:noFill/>
        </p:spPr>
      </p:pic>
      <p:pic>
        <p:nvPicPr>
          <p:cNvPr id="317444" name="Picture 4" descr="&amp;Rcy;&amp;iecy;&amp;zcy;&amp;ucy;&amp;lcy;&amp;tcy;&amp;acy;&amp;tcy; &amp;scy;&amp;lcy;&amp;icy;&amp;kcy;&amp;acy; &amp;zcy;&amp;acy; &amp;Zcy;&amp;Dcy;&amp;Rcy;&amp;Acy;&amp;Vcy;&amp;Acy; &amp;KHcy;&amp;Rcy;&amp;Acy;&amp;Ncy;&amp;Acy;"/>
          <p:cNvPicPr>
            <a:picLocks noChangeAspect="1" noChangeArrowheads="1"/>
          </p:cNvPicPr>
          <p:nvPr/>
        </p:nvPicPr>
        <p:blipFill>
          <a:blip r:embed="rId6" cstate="print"/>
          <a:srcRect t="30769"/>
          <a:stretch>
            <a:fillRect/>
          </a:stretch>
        </p:blipFill>
        <p:spPr bwMode="auto">
          <a:xfrm>
            <a:off x="2857487" y="5072074"/>
            <a:ext cx="2748813" cy="1428760"/>
          </a:xfrm>
          <a:prstGeom prst="rect">
            <a:avLst/>
          </a:prstGeom>
          <a:noFill/>
        </p:spPr>
      </p:pic>
      <p:pic>
        <p:nvPicPr>
          <p:cNvPr id="317446" name="Picture 6" descr="&amp;Rcy;&amp;iecy;&amp;zcy;&amp;ucy;&amp;lcy;&amp;tcy;&amp;acy;&amp;tcy; &amp;scy;&amp;lcy;&amp;icy;&amp;kcy;&amp;acy; &amp;zcy;&amp;acy; &amp;Tcy;&amp;Ucy;&amp;Rcy;&amp;Icy;&amp;Zcy;&amp;Acy;&amp;M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2571744"/>
            <a:ext cx="2760192" cy="2157392"/>
          </a:xfrm>
          <a:prstGeom prst="rect">
            <a:avLst/>
          </a:prstGeom>
          <a:noFill/>
        </p:spPr>
      </p:pic>
      <p:sp>
        <p:nvSpPr>
          <p:cNvPr id="317448" name="AutoShape 8" descr="&amp;Rcy;&amp;iecy;&amp;zcy;&amp;ucy;&amp;lcy;&amp;tcy;&amp;acy;&amp;tcy; &amp;scy;&amp;lcy;&amp;icy;&amp;kcy;&amp;acy; &amp;zcy;&amp;acy; &amp;Dcy;&amp;Ocy;&amp;Kcy;&amp;Tcy;&amp;O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50" name="Picture 10" descr="&amp;Rcy;&amp;iecy;&amp;zcy;&amp;ucy;&amp;lcy;&amp;tcy;&amp;acy;&amp;tcy; &amp;scy;&amp;lcy;&amp;icy;&amp;kcy;&amp;acy; &amp;zcy;&amp;acy; &amp;Dcy;&amp;Ocy;&amp;Kcy;&amp;Tcy;&amp;Ocy;&amp;Rcy;"/>
          <p:cNvPicPr>
            <a:picLocks noChangeAspect="1" noChangeArrowheads="1"/>
          </p:cNvPicPr>
          <p:nvPr/>
        </p:nvPicPr>
        <p:blipFill>
          <a:blip r:embed="rId8"/>
          <a:srcRect l="6098" r="14633"/>
          <a:stretch>
            <a:fillRect/>
          </a:stretch>
        </p:blipFill>
        <p:spPr bwMode="auto">
          <a:xfrm>
            <a:off x="285720" y="2786058"/>
            <a:ext cx="2143140" cy="3275134"/>
          </a:xfrm>
          <a:prstGeom prst="rect">
            <a:avLst/>
          </a:prstGeom>
          <a:noFill/>
        </p:spPr>
      </p:pic>
      <p:sp>
        <p:nvSpPr>
          <p:cNvPr id="317452" name="AutoShape 12" descr="&amp;Rcy;&amp;iecy;&amp;zcy;&amp;ucy;&amp;lcy;&amp;tcy;&amp;acy;&amp;tcy; &amp;scy;&amp;lcy;&amp;icy;&amp;kcy;&amp;acy; &amp;zcy;&amp;acy; &amp;Vcy;&amp;IEcy;&amp;Tcy;&amp;IEcy;&amp;Rcy;&amp;Icy;&amp;Ncy;&amp;A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54" name="Picture 14" descr="&amp;Rcy;&amp;iecy;&amp;zcy;&amp;ucy;&amp;lcy;&amp;tcy;&amp;acy;&amp;tcy; &amp;scy;&amp;lcy;&amp;icy;&amp;kcy;&amp;acy; &amp;zcy;&amp;acy; &amp;Vcy;&amp;IEcy;&amp;Tcy;&amp;IEcy;&amp;Rcy;&amp;Icy;&amp;Ncy;&amp;Acy;&amp;Rcy;"/>
          <p:cNvPicPr>
            <a:picLocks noChangeAspect="1" noChangeArrowheads="1"/>
          </p:cNvPicPr>
          <p:nvPr/>
        </p:nvPicPr>
        <p:blipFill>
          <a:blip r:embed="rId9" cstate="print"/>
          <a:srcRect t="9651" r="3492" b="14521"/>
          <a:stretch>
            <a:fillRect/>
          </a:stretch>
        </p:blipFill>
        <p:spPr bwMode="auto">
          <a:xfrm>
            <a:off x="6072198" y="4551597"/>
            <a:ext cx="2571768" cy="2020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0AA271A-D021-48DC-A9FA-9AA0A4937B62}" type="slidenum">
              <a:rPr lang="en-US" smtClean="0"/>
              <a:pPr/>
              <a:t>117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ОРИЈЕНТАЦИЈА НА ГЛОБАЛНО ТРЖИШТЕ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РАСТ ИЗВОЗА КАО ФАКТОР ОЧУВАЊА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СОПСТВЕНЕ КОНКУРЕНТСКЕ ПОЗИЦИЈЕ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106498" name="AutoShape 2" descr="&amp;Rcy;&amp;iecy;&amp;zcy;&amp;ucy;&amp;lcy;&amp;tcy;&amp;acy;&amp;tcy; &amp;scy;&amp;lcy;&amp;icy;&amp;kcy;&amp;acy; &amp;zcy;&amp;acy; &amp;gcy;&amp;lcy;&amp;ocy;&amp;bcy;&amp;ucy;&amp;s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0" name="AutoShape 4" descr="&amp;Rcy;&amp;iecy;&amp;zcy;&amp;ucy;&amp;lcy;&amp;tcy;&amp;acy;&amp;tcy; &amp;scy;&amp;lcy;&amp;icy;&amp;kcy;&amp;acy; &amp;zcy;&amp;acy; &amp;gcy;&amp;lcy;&amp;ocy;&amp;bcy;&amp;ucy;&amp;s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502" name="Picture 6" descr="&amp;Rcy;&amp;iecy;&amp;zcy;&amp;ucy;&amp;lcy;&amp;tcy;&amp;acy;&amp;tcy; &amp;scy;&amp;lcy;&amp;icy;&amp;kcy;&amp;acy; &amp;zcy;&amp;acy; &amp;gcy;&amp;lcy;&amp;ocy;&amp;bcy;&amp;ucy;&amp;s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3116"/>
            <a:ext cx="3000396" cy="2123876"/>
          </a:xfrm>
          <a:prstGeom prst="rect">
            <a:avLst/>
          </a:prstGeom>
          <a:noFill/>
        </p:spPr>
      </p:pic>
      <p:pic>
        <p:nvPicPr>
          <p:cNvPr id="106504" name="Picture 8" descr="&amp;Rcy;&amp;iecy;&amp;zcy;&amp;ucy;&amp;lcy;&amp;tcy;&amp;acy;&amp;tcy; &amp;scy;&amp;lcy;&amp;icy;&amp;kcy;&amp;acy; &amp;zcy;&amp;acy; &amp;icy;&amp;zcy;&amp;vcy;&amp;ocy;&amp;z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643446"/>
            <a:ext cx="2286016" cy="1897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0AA271A-D021-48DC-A9FA-9AA0A4937B62}" type="slidenum">
              <a:rPr lang="en-US" smtClean="0"/>
              <a:pPr/>
              <a:t>118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КУЋНА РАДИНОСТ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(ПОСЕБНО ИНТЕРЕСАНТНО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У ТУРИЗМУ И РУРАЛНИМ ПОДРУЧЈИМА-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ИЗДАВАЊЕ СМЕШТАЈА ТУРИСТИМА И СЕОСКИ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ТУРИЗАМ)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14554"/>
            <a:ext cx="2071702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t="47059" r="47619" b="2941"/>
          <a:stretch>
            <a:fillRect/>
          </a:stretch>
        </p:blipFill>
        <p:spPr bwMode="auto">
          <a:xfrm>
            <a:off x="4000496" y="2000240"/>
            <a:ext cx="2000264" cy="2060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071678"/>
            <a:ext cx="1928826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Untitled-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799" t="72917" r="41198" b="5208"/>
          <a:stretch>
            <a:fillRect/>
          </a:stretch>
        </p:blipFill>
        <p:spPr bwMode="auto">
          <a:xfrm>
            <a:off x="785786" y="5000636"/>
            <a:ext cx="1785950" cy="150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2" descr="SEOSKI TURIZAM  PETROV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64" y="4500570"/>
            <a:ext cx="5715040" cy="21431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0894E2A-3890-4FB8-AF26-DA1272EAAA32}" type="slidenum">
              <a:rPr lang="en-US" smtClean="0"/>
              <a:pPr/>
              <a:t>119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4.2. 2. ПОСМАТРАЊЕ-МОНИТОРИНГ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ПРАЋЕЊЕ КЉУЧНИХ ЕЛЕМЕНАТА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КОЈИ СУ ОДЗНАЧАЈА  ЗА ОПСТАНАК 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ПРОФИТАБИЛНОСТ НОВОГ ПОСЛА.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ЦИЉ: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САЗНАТИ КАКО ЋЕ РАЗЛИЧИТИ ЕЛЕМЕНТИ ИЗ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 МАКРО ОКРУЖЕЊА ДА УТИЧУ НА ПРЕДУЗЕТ.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ОДНОСНО НА НОВУ ПОСЛОВНУ АКТИВНОСТ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ОВА ФАЗА ЈЕ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МАЊЕ УОПШТЕНА ОД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ПРЕДХОДНЕ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ВИШЕ ЈЕ ФОКУСИРАНА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(НА ЕЛЕМЕНТЕ ИЗ ОКРУЖЕЊА)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0BDC271-AAD8-4693-8447-C1E595E6C69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sr-Cyrl-CS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 ЧЕГА НЕМА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ПРЕДУЗЕТНИШТВА???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БЕЗ ПРАВА НА </a:t>
            </a:r>
            <a:r>
              <a:rPr lang="sr-Cyrl-CS" sz="4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СВОЈИНУ</a:t>
            </a:r>
            <a:endParaRPr lang="sr-Cyrl-C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sr-Cyrl-C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БЕЗ ПРАВА НА </a:t>
            </a:r>
            <a:r>
              <a:rPr lang="sr-Cyrl-C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СЛОБОДНО ОБАВЉАЊЕ</a:t>
            </a:r>
            <a:endParaRPr lang="sr-Cyrl-C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4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ПРИВРЕДНЕ ДЕЛАТНОСТИ</a:t>
            </a:r>
            <a:endParaRPr lang="sr-Cyrl-C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БЕЗ ПРАВА НА </a:t>
            </a:r>
            <a:r>
              <a:rPr lang="sr-Cyrl-CS" sz="4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</a:t>
            </a:r>
            <a:r>
              <a:rPr lang="sr-Cyrl-CS" sz="3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ИТ</a:t>
            </a:r>
            <a:endParaRPr lang="sr-Cyrl-C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  <a:endParaRPr lang="sr-Cyrl-C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C936CE4-6CCB-4C0E-AD69-6D5D97150C58}" type="slidenum">
              <a:rPr lang="en-US" smtClean="0"/>
              <a:pPr/>
              <a:t>120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4.2.3.          ПРЕДВИЂАЊЕ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БУДУЋИХ ВРЕДНОСТИ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НИВОА ЦЕНА, ИНФЛАЦИЈЕ, КАМАТНИХ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СТОПА, ВРЕДНОСТИ ДОМАЋЕ ВАЛУТЕ...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4.2.4.        ПРОЦЕЊИВАЊЕ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НАЈВАЖНИЈИ И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НАЈТЕЖИ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ДЕО АНАЛИЗЕ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ОКРУЖЕЊА.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0034" y="5072074"/>
            <a:ext cx="8358246" cy="150019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000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000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000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СУДБИНА ПОСЛОВНОГ ПРОЈЕКТА </a:t>
            </a:r>
            <a:r>
              <a:rPr lang="sr-Cyrl-CS" sz="2800" dirty="0" smtClean="0">
                <a:ln w="50800"/>
                <a:solidFill>
                  <a:srgbClr val="FF0000"/>
                </a:solidFill>
              </a:rPr>
              <a:t>ЗАВИСИ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dirty="0" smtClean="0">
                <a:ln w="50800"/>
                <a:solidFill>
                  <a:srgbClr val="FF0000"/>
                </a:solidFill>
              </a:rPr>
              <a:t>       ОД ИСПРАВНЕ ПРОЦЕНЕ ОКРУЖЕЊА</a:t>
            </a:r>
            <a:r>
              <a:rPr lang="sr-Cyrl-CS" sz="28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</a:t>
            </a:r>
            <a:r>
              <a:rPr lang="sr-Cyrl-CS" sz="2800" dirty="0" smtClean="0">
                <a:ln w="50800"/>
                <a:solidFill>
                  <a:srgbClr val="FF0000"/>
                </a:solidFill>
              </a:rPr>
              <a:t>АДЕКВАТНОГ</a:t>
            </a:r>
            <a:r>
              <a:rPr lang="sr-Cyrl-CS" sz="28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sr-Cyrl-CS" sz="2800" dirty="0" smtClean="0">
                <a:ln w="50800"/>
                <a:solidFill>
                  <a:srgbClr val="FF0000"/>
                </a:solidFill>
              </a:rPr>
              <a:t>ОДГОВОРА</a:t>
            </a:r>
            <a:r>
              <a:rPr lang="sr-Cyrl-CS" sz="28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ПРЕДУЗЕТНИКА</a:t>
            </a:r>
            <a:endParaRPr lang="sr-Cyrl-CS" sz="2800" dirty="0" smtClean="0">
              <a:ln w="50800"/>
              <a:solidFill>
                <a:srgbClr val="FF0000"/>
              </a:solidFill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9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en-US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77AE915-FFF7-48B1-A306-B6B1E205C6BD}" type="slidenum">
              <a:rPr lang="en-US" smtClean="0"/>
              <a:pPr/>
              <a:t>121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14313" y="0"/>
            <a:ext cx="9358313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...наставак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ТРАЖИ СЕ ОДГОВОР НА ПИТАЊЕ: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ШТА СВЕ ОВО ЗНАЧИ?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АСПЕКТА: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АНАЛИЗА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ПОЛИТИЧКОГ СТАЊА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АНАЛИЗА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ИНТЕРЕСНИХ ГРУПА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(ПОЈЕДИНЦИ И ГРУПЕ КОЈИ ИМАЈУ ОДРЕЂЕНЕ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ИНТЕРЕСЕ,ЗАХТЕВЕ ИЛИ УДЕО У УПРАВЉАЊУ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И ВЛАСНИШТВУ ПРИВРЕДНОГ СУБЈЕКТА)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СПОЉНИ СТЕЈКХОЛДЕРИ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ИНТЕРНИ СТЕЈКХОЛДЕРИ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(ДЕОНИЧАРИ, ЗАПОСЛЕНИ, МЕНАЏЕРИ)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77AE915-FFF7-48B1-A306-B6B1E205C6BD}" type="slidenum">
              <a:rPr lang="en-US" smtClean="0"/>
              <a:pPr/>
              <a:t>122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14313" y="0"/>
            <a:ext cx="9358313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...наставак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ПРЕДУЗЕТНИК  МОРА ДА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sr-Cyrl-CS" sz="1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ВОДИ РАЧУНА О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ИНТЕРЕСИМА И ЗАХТЕВИМА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РАЗЛИЧИТИХ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ИНТЕРЕСНИХ ГРУПА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БИЋЕ И У СИТУАЦИЈИ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 БИРА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ИЗМЕЂУ  ЊИХОВИХ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РАЗЛИЧИТИХ И МЕЂУСОБНО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СУПРОСТАВЉЕНИХ ИНТЕРЕСА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C118D65-DF72-495E-BC10-FE0A14D5D702}" type="slidenum">
              <a:rPr lang="en-US" smtClean="0"/>
              <a:pPr/>
              <a:t>123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АНАЛИЗА СТЕЈКОЛДЕРА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ТРЕБА ДА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ПРЕДУЗЕТНИЦИМА ПРУЖИ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ОДГОВОРЕ НА СЛЕДЕЋА ПИТАЊА: </a:t>
            </a: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СУ СТЕЈКХОЛДЕРИ?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ШТА СУ ЊИХОВИ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ИНТЕРЕСИ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КОЛИКИ ЈЕ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ЗНАЧАЈ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СВАКОГ ОД ЊИХ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C118D65-DF72-495E-BC10-FE0A14D5D702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КАКВЕ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ЗАХТЕВЕ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ИМАЈУ ПРЕМА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ПРЕДУЗЕТНИКУ ОДНОСНО ПРЕМА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ОДРЕЂЕНОЈ ПОСЛОВНОЈ ИДЕЈИ?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 СУ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НАЈВАЖНИЈИ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СТЕЈКХОЛДЕРИ СА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АСПЕКТА РЕАЛИЗАЦИЈЕ ПОСЛОВНЕ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ИДЕЈЕ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75BA983-C8D5-4A7C-B15D-825F376B9C2A}" type="slidenum">
              <a:rPr lang="en-US" smtClean="0"/>
              <a:pPr/>
              <a:t>125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СТРАТЕГИЈЕ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ПЛАНСКА ОДЛУКА КОЈОМ СЕ ДЕФИНИШУ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БАЗИЧНИ НАЧИНИ ОСТВАРЕЊА ЦИЉЕВА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ИЗБОР ОСНОВНИХ НАЧИНА ОСТВАР. ЦИЉЕВА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ЦИЉ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СТАЊЕ-СИТУАЦИЈА КА КОЈИМА ЈЕ УСМЕ-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РЕНА ПЛАНСКА АКТИВНОСТ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ОДРАЖАВА 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АСПИРАЦИЈЕ  ПРЕДУЗЕТНИКА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И ПРИВРЕДНОГ СУБЈЕКТА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000" dirty="0" smtClean="0">
                <a:solidFill>
                  <a:schemeClr val="bg1"/>
                </a:solidFill>
              </a:rPr>
              <a:t>5.  ПРЕДУЗЕТНИЧКЕ  С Т Р А Т Е Г ИЈ Е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04A5239-6144-447A-BDB5-98561D8FC7B5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4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5.1.  НАЧИНИ  </a:t>
            </a:r>
            <a:r>
              <a:rPr lang="sr-Cyrl-CS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Л А С К А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sr-Cyrl-CS" sz="4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ТРЖИШТЕ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sz="4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sz="4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4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28662" y="1428736"/>
            <a:ext cx="7572428" cy="264320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dirty="0" smtClean="0"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</a:t>
            </a:r>
            <a:r>
              <a:rPr lang="sr-Cyrl-CS" sz="3200" dirty="0" smtClean="0"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НА </a:t>
            </a: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ПОЧЕТКУ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             ПОСЛОВНОГ ПОДУХВАТА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            ОСНОВНО ПИТАЊЕ ГЛАСИ: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dirty="0" smtClean="0"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       </a:t>
            </a:r>
            <a:r>
              <a:rPr lang="sr-Cyrl-CS" sz="4800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КАКО</a:t>
            </a:r>
            <a:r>
              <a:rPr lang="sr-Cyrl-CS" sz="4000" dirty="0" smtClean="0"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sr-Cyrl-CS" sz="3200" dirty="0" smtClean="0"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И   </a:t>
            </a:r>
            <a:r>
              <a:rPr lang="sr-Cyrl-CS" sz="4800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СА ЧИМЕ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                       </a:t>
            </a:r>
            <a:r>
              <a:rPr lang="sr-Cyrl-CS" sz="3200" dirty="0" smtClean="0"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ДА ПОЧНЕМ ?</a:t>
            </a:r>
          </a:p>
        </p:txBody>
      </p:sp>
      <p:pic>
        <p:nvPicPr>
          <p:cNvPr id="5" name="Picture 2" descr="&amp;Rcy;&amp;iecy;&amp;zcy;&amp;ucy;&amp;lcy;&amp;tcy;&amp;acy;&amp;tcy; &amp;scy;&amp;lcy;&amp;icy;&amp;kcy;&amp;acy; &amp;zcy;&amp;acy; &amp;scy;&amp;tcy;&amp;acy;&amp;rcy;&amp;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256"/>
            <a:ext cx="3786214" cy="2396433"/>
          </a:xfrm>
          <a:prstGeom prst="rect">
            <a:avLst/>
          </a:prstGeom>
          <a:noFill/>
        </p:spPr>
      </p:pic>
      <p:sp>
        <p:nvSpPr>
          <p:cNvPr id="2050" name="AutoShape 2" descr="&amp;Rcy;&amp;iecy;&amp;zcy;&amp;ucy;&amp;lcy;&amp;tcy;&amp;acy;&amp;tcy; &amp;scy;&amp;lcy;&amp;icy;&amp;kcy;&amp;acy; &amp;zcy;&amp;acy; &amp;scy;&amp;tcy;&amp;acy;&amp;r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&amp;Rcy;&amp;iecy;&amp;zcy;&amp;ucy;&amp;lcy;&amp;tcy;&amp;acy;&amp;tcy; &amp;scy;&amp;lcy;&amp;icy;&amp;kcy;&amp;acy; &amp;zcy;&amp;acy; &amp;scy;&amp;tcy;&amp;acy;&amp;rcy;&amp;t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291971"/>
            <a:ext cx="4071966" cy="22803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04A5239-6144-447A-BDB5-98561D8FC7B5}" type="slidenum">
              <a:rPr lang="en-US" smtClean="0"/>
              <a:pPr/>
              <a:t>127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sr-Cyrl-C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ГЛАВНИ НАЧИНИ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УЛАСКА НА ТРЖИШТЕ: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нови производ / нова услуга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паралелна конкуренција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4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франшизинг</a:t>
            </a:r>
            <a:endParaRPr lang="sr-Cyrl-CS" sz="4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0114" name="Picture 2" descr="&amp;Rcy;&amp;iecy;&amp;zcy;&amp;ucy;&amp;lcy;&amp;tcy;&amp;acy;&amp;tcy; &amp;scy;&amp;lcy;&amp;icy;&amp;kcy;&amp;acy; &amp;zcy;&amp;acy; &amp;pcy;&amp;rcy;&amp;icy;&amp;vcy;&amp;rcy;&amp;iecy;&amp;dcy;&amp;ncy;&amp;icy; &amp;rcy;&amp;acy;&amp;scy;&amp;tcy;"/>
          <p:cNvPicPr>
            <a:picLocks noChangeAspect="1" noChangeArrowheads="1"/>
          </p:cNvPicPr>
          <p:nvPr/>
        </p:nvPicPr>
        <p:blipFill>
          <a:blip r:embed="rId2"/>
          <a:srcRect l="7700" r="9525"/>
          <a:stretch>
            <a:fillRect/>
          </a:stretch>
        </p:blipFill>
        <p:spPr bwMode="auto">
          <a:xfrm>
            <a:off x="2714612" y="4286256"/>
            <a:ext cx="3429024" cy="23232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04A5239-6144-447A-BDB5-98561D8FC7B5}" type="slidenum">
              <a:rPr lang="en-US" smtClean="0"/>
              <a:pPr/>
              <a:t>128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9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5.1.1. НОВИ ПРОИЗВОД / НОВА УСЛУГА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9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sr-Cyrl-CS" sz="9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(БИТИ ПРВИ АЛИ И НАБОЉИ)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sz="90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9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9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ОФАНЗИВНА</a:t>
            </a:r>
            <a:r>
              <a:rPr lang="sr-Cyrl-CS" sz="9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СТРАТЕГИЈА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ПОКУШАЈ </a:t>
            </a:r>
            <a:r>
              <a:rPr lang="sr-Cyrl-CS" sz="9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ЗАУЗИМАЊА ВОДЕЋЕ ИЛИ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ДОМИНАНТНЕ</a:t>
            </a:r>
            <a:r>
              <a:rPr lang="sr-Cyrl-CS" sz="9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9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ПОЗИЦИЈЕ НА ТРЖИШТУ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9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sr-Cyrl-CS" sz="9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ПРЕДНОСТ СТАРТА,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НИЖА ЦЕНА ПРОИЗВОДА ЗБОГ ПРИМЕНЕ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НОВИХ ТЕХНОЛОГИЈА,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sr-Cyrl-CS" sz="9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ПРЕПОЗНАТЉИВОСТ</a:t>
            </a:r>
            <a:r>
              <a:rPr lang="sr-Cyrl-CS" sz="9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У ЈАВНОСТИ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9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04A5239-6144-447A-BDB5-98561D8FC7B5}" type="slidenum">
              <a:rPr lang="en-US" smtClean="0"/>
              <a:pPr/>
              <a:t>129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РИЗИЧНА СТРАТЕГИЈА АЛИ АКО УСПЕ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МОЖЕ ДОНЕТИ ЗНАТАН ПОСЛОВНИ УСПЕХ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5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5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ПЕРМАНЕНТНА  ВОДЕЋА ПОЗИЦИЈА </a:t>
            </a:r>
            <a:r>
              <a:rPr lang="sr-Cyrl-CS" sz="5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ЗАХТЕВА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5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СТАЛНУ ИНОВАТИВНОСТ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5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ВОДИТИ РАЧУНА О:НИЖИМ </a:t>
            </a:r>
            <a:r>
              <a:rPr lang="sr-Cyrl-CS" sz="5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ТРОШКОВИМА,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БОЉЕМ </a:t>
            </a:r>
            <a:r>
              <a:rPr lang="sr-Cyrl-CS" sz="5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КВАЛИТЕТУ</a:t>
            </a: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САВРЕМОНОМ  </a:t>
            </a:r>
            <a:r>
              <a:rPr lang="sr-Cyrl-CS" sz="5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ДИЗАЈНУ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sz="5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ЗАХТЕВА БРЗО РЕАГОВАЊЕ НА: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ПРОМЕНЕ У ОКРУЖЕЊУ 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НОВЕ ПОТРЕБЕ КУПАЦА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3CF509A-DDE0-48AE-A3FA-73DFDF0355C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1.4.  ШТА ЈЕ  Р  Е  З  У  Л  Т  А  Т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ПРЕДУЗЕТНИШТВА?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3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НОВА </a:t>
            </a:r>
            <a:r>
              <a:rPr lang="sr-Cyrl-CS" sz="3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РАДНА МЕСТА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3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ЕКОНОМСКИ </a:t>
            </a:r>
            <a:r>
              <a:rPr lang="sr-Cyrl-CS" sz="3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 И РАЗВОЈ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9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3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(МИКРО И МАКРО НИВОИ)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ЈАЧАЊЕ </a:t>
            </a:r>
            <a:r>
              <a:rPr lang="sr-Cyrl-CS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КОНКУРЕНТСКЕ СПОСОБНОСТИ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( НА НИВОУ ПОЈЕДИНАЧНИХ ПРИВРЕДНИХ СУБЈЕКАТА АЛИ И НАЦИОНАЛНЕ ЕКОНОМИЈЕ)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D9C0351-54BB-4C99-814E-39DDB3DDC1DE}" type="slidenum">
              <a:rPr lang="en-US" smtClean="0"/>
              <a:pPr/>
              <a:t>130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5.1.2. ПАРАЛЕЛНА КОНКУРЕНЦИЈА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(“ЈА ТАКОЂЕ”)</a:t>
            </a: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УВОЂЕЊЕ “ДУПЛИКАТА” НА ТРЖИШТЕ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НА ТРЖИШТЕ СЕ УЛАЗИ СА ПРОИЗВОДОМ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КОЈИ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НИЈЕ ИСТИ СА ПОСТОЈЕЋИМ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ВЕЋ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ИМА НЕКЕ РАЗЛИКЕ И  ВАРИЈАЦИЈЕ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:НЕЗАДОВОЉСТВО КУПЦА НЕКИМ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СВОЈСТВОМ ПОСТОЈЕЋЕГ ПРОИЗВОДА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D9C0351-54BB-4C99-814E-39DDB3DDC1DE}" type="slidenum">
              <a:rPr lang="en-US" smtClean="0"/>
              <a:pPr/>
              <a:t>131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5722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algn="just"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НАПАДАЈУ СЕ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СЛАБЕ ТАЧКЕ ПОСТОЈЕЋЕГ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ПРОИЗВОДА / УСЛУГЕ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(предузетник уочава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слабе тачке конкурента и својим новим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производом покушава да их “исправи”)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РЕЛАТИВНО ЛАК НАЧИН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(због ниских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улазних баријера) АЛИ...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algn="just" eaLnBrk="1" hangingPunct="1">
              <a:buClr>
                <a:schemeClr val="tx1"/>
              </a:buClr>
              <a:buFontTx/>
              <a:buChar char="-"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ПОСТОЈИ И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“КРЕАТИВНА ИМИТАЦИЈА”: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ИМИТИРАНИ ДЕО + КРЕАТИВНИ ДЕО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4177186-09F1-4ACF-9D0F-F700572EA88B}" type="slidenum">
              <a:rPr lang="en-US" smtClean="0"/>
              <a:pPr/>
              <a:t>132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5722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5.1.3. ФРАНШИЗИНГ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ПОСЛОВНИ ОДНОС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 КОЈЕ ЈЕДНА СТРАНА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(ВЛАСНИК-ДАВАЛАЦ ФРАНШИЗЕ)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ДОДЕЉУЈЕ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ПРАВО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ДРУГОЈ СТРАНИ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(КОРИСНИК- ПРИМА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ЛАЦ ФРАНШИЗЕ)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ДА ПРАВИ ИЛИ ПРОДАЈЕ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ПРОИЗВОДЕ И/ИЛИ УСЛУГЕ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(ПРЕДМЕТ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ФРАНШИЗЕ)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КОЈЕ ЈЕ ПРОИЗВЕО ДАВАЛАЦ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ФРАНШИЗЕ,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СКЛАДУ СА ЊЕГОВИМ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ПРАВИЛИМА ПОСЛОВАЊА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ПОД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ЗАШТИЋЕНИМ КОМЕРЦИЈАЛНИМ ИМЕНОМ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ДАВАОЦА ФРАНШИЗЕ.   </a:t>
            </a: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8620613-A0D9-4775-84C0-93F595BA24C6}" type="slidenum">
              <a:rPr lang="en-US" smtClean="0"/>
              <a:pPr/>
              <a:t>133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5722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...наставак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КОЈА ЈЕ КОРИСТ ЗА ПРИМАОЦА ФРАНШИЗЕ?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ДОБИЈА ГОТОВО ЗНАЊЕ, ПОДРШКУ (ОБУКЕ,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ПРОЦЕДУРЕ, МАРКЕТИНГ), ИСКУСТВО 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ЧЕСТО И РОБУ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СМАЊУЈЕ РИЗИК ОД НЕУСПЕХА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СИГУРНИЈИ НАЧИН ЗАПОЧИЊАЊА ПОСЛА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ЗАКЉУЧУЈЕ СЕ ФРАНШИЗНИ УГОВОР</a:t>
            </a: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КОЈА ЈЕ КОРИСТ ЗА ДАВАОЦА ФРАНШИЗЕ?</a:t>
            </a: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ГЕОГРАФСКО ШИРЕЊЕ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“УНОВЧАВАЊЕ” СВОЈИХ ПОСЛОВНИХ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ВЕШТИНА И ЗНАЊА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0F98631-2B35-4A9A-A3DE-168387041B7C}" type="slidenum">
              <a:rPr lang="en-US" smtClean="0"/>
              <a:pPr/>
              <a:t>134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5.2.   КАКО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 А Ш Т И Т И Т И СВОЈУ ПОЗИЦИЈУ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(ИЗОЛАЦИОНИ МЕХАНИЗМИ)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ЗАШТИТА ПРАВА СВОЈИНЕ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ПАТЕНТИ, ЗАШТИТНИ ЗНАК, ВЛАСНИЧКА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ТЕХНОЛОГИЈА... АЛИ ОВИ МЕХАНИЗМИ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НИСУ ТРАЈНИ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ПРВИ ПОКРЕТАЧ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РАЗВОЈНА И ИСТАЖИВАЧКА КОМПОНЕНТА,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СТАЛНА ПОБОЉШАЊА И ИНОВАЦИЈЕ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ОПАСНОСТ: ОПУШТАЊЕ, ПРЕПУСТИТИ СЕ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САМОЗАДОВОЉСТВУ, ОТПОР ПРОМЕНАМА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ПРЕПОЗНАТИ ТРЕНУТАК КАДА ТРЕБА ДА СЕ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МЕЊА ПОСТОЈЕЋА СТРАТЕГИЈА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AEAFDCF-F30C-4C19-91FB-876A405810BF}" type="slidenum">
              <a:rPr lang="en-US" smtClean="0"/>
              <a:pPr/>
              <a:t>135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5.3.    СТРАТЕГИЈЕ  Р А С Т 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3214686"/>
            <a:ext cx="2928958" cy="20002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rgbClr val="C00000"/>
                </a:solidFill>
              </a:rPr>
              <a:t>ПРАВЦИ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раста</a:t>
            </a: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ЕКСПАНЗИЈА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ДИВЕРСИФИКАЦИЈА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8992" y="3286124"/>
            <a:ext cx="2643206" cy="2286016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rgbClr val="C00000"/>
                </a:solidFill>
              </a:rPr>
              <a:t>МЕТОДИ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раста</a:t>
            </a: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ИНТЕРНИ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ЕКСТЕРНИ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КОМБИНОВАНИ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2264" y="3286124"/>
            <a:ext cx="2214578" cy="20002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rgbClr val="C00000"/>
                </a:solidFill>
              </a:rPr>
              <a:t>ТЕМПО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 раста</a:t>
            </a: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ОФАНЗИВНИ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ДЕФАНЗИВ.</a:t>
            </a:r>
          </a:p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28596" y="4143380"/>
            <a:ext cx="2214578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71868" y="4214818"/>
            <a:ext cx="2214578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15140" y="4214818"/>
            <a:ext cx="17859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2" name="AutoShape 2" descr="&amp;Rcy;&amp;iecy;&amp;zcy;&amp;ucy;&amp;lcy;&amp;tcy;&amp;acy;&amp;tcy; &amp;scy;&amp;lcy;&amp;icy;&amp;kcy;&amp;acy; &amp;zcy;&amp;acy; &amp;pcy;&amp;rcy;&amp;icy;&amp;vcy;&amp;rcy;&amp;iecy;&amp;dcy;&amp;ncy;&amp;icy; &amp;rcy;&amp;acy;&amp;s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24" name="Picture 4" descr="&amp;Rcy;&amp;iecy;&amp;zcy;&amp;ucy;&amp;lcy;&amp;tcy;&amp;acy;&amp;tcy; &amp;scy;&amp;lcy;&amp;icy;&amp;kcy;&amp;acy; &amp;zcy;&amp;acy; &amp;pcy;&amp;rcy;&amp;icy;&amp;vcy;&amp;rcy;&amp;iecy;&amp;dcy;&amp;ncy;&amp;icy; &amp;rcy;&amp;acy;&amp;s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736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AEAFDCF-F30C-4C19-91FB-876A405810BF}" type="slidenum">
              <a:rPr lang="en-US" smtClean="0"/>
              <a:pPr/>
              <a:t>136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3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ПРАВЦИ РАСТА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- ЕКСПАНЗИЈА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(у оквирима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постојећег тржишта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побољшања производа)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ДИВЕРСИФИКАЦИЈА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(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раст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изван основне делатности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па се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производи и услуге међусобно знатно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разликују)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- хоризонтална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- вертикална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- конгломератска 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F25DB56-A096-4A1F-88D4-B3BB2C7C1C7A}" type="slidenum">
              <a:rPr lang="en-US" smtClean="0"/>
              <a:pPr/>
              <a:t>137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</a:t>
            </a:r>
            <a:r>
              <a:rPr lang="sr-Cyrl-C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ТРЖИШТЕ</a:t>
            </a:r>
            <a:r>
              <a:rPr lang="sr-Cyrl-C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sr-Cyrl-C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постојећи </a:t>
            </a:r>
            <a:r>
              <a:rPr lang="sr-Cyrl-C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</a:t>
            </a:r>
            <a:r>
              <a:rPr lang="sr-Cyrl-C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постојеће</a:t>
            </a:r>
            <a:r>
              <a:rPr lang="sr-Cyrl-C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пенетрација тржишта          развој тржишта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ново </a:t>
            </a:r>
            <a:r>
              <a:rPr lang="sr-Cyrl-C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проширив. тржишта           диверсификација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822300" y="2178040"/>
            <a:ext cx="192882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4500"/>
            <a:ext cx="892968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0" y="3143248"/>
            <a:ext cx="8929718" cy="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858550" y="2428070"/>
            <a:ext cx="1428750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143125"/>
            <a:ext cx="892968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85918" y="1214422"/>
            <a:ext cx="7143770" cy="16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7966091" y="2178065"/>
            <a:ext cx="1928812" cy="15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2571750"/>
            <a:ext cx="892968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TextBox 26"/>
          <p:cNvSpPr txBox="1">
            <a:spLocks noChangeArrowheads="1"/>
          </p:cNvSpPr>
          <p:nvPr/>
        </p:nvSpPr>
        <p:spPr bwMode="auto">
          <a:xfrm>
            <a:off x="357188" y="3714750"/>
            <a:ext cx="8501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3429000"/>
            <a:ext cx="90011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1163" indent="-179388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МАТРИЦА ПРОИЗВОД / ТРЖИШТЕ</a:t>
            </a:r>
            <a:r>
              <a:rPr lang="sr-Cyrl-C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411163" indent="-179388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ПОСТОЈЕЋИ</a:t>
            </a:r>
            <a:r>
              <a:rPr lang="sr-Cyrl-C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ПРОИЗВОД/ </a:t>
            </a:r>
            <a:r>
              <a:rPr lang="sr-Cyrl-C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ПОСТОЈЕЋЕ</a:t>
            </a:r>
            <a:r>
              <a:rPr lang="sr-Cyrl-C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ТРЖ.           </a:t>
            </a:r>
            <a:r>
              <a:rPr lang="sr-Cyrl-C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sr-Cyrl-C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НАЈМАЊИ РИЗИК</a:t>
            </a:r>
          </a:p>
          <a:p>
            <a:pPr marL="411163" indent="-179388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11163" indent="-179388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НОВИ</a:t>
            </a:r>
            <a:r>
              <a:rPr lang="sr-Cyrl-C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ПРОИЗВОД/ </a:t>
            </a:r>
            <a:r>
              <a:rPr lang="sr-Cyrl-C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НОВО</a:t>
            </a:r>
            <a:r>
              <a:rPr lang="sr-Cyrl-C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ТРЖИШТЕ                            </a:t>
            </a:r>
            <a:r>
              <a:rPr lang="sr-Cyrl-C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НАЈВЕЋИ </a:t>
            </a:r>
            <a:r>
              <a:rPr lang="sr-Cyrl-C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РИЗИК</a:t>
            </a:r>
          </a:p>
          <a:p>
            <a:pPr marL="411163" indent="-179388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11163" indent="-179388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ПОСТОЈЕЋИ</a:t>
            </a:r>
            <a:r>
              <a:rPr lang="sr-Cyrl-C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ПРОИЗВОД/ </a:t>
            </a:r>
            <a:r>
              <a:rPr lang="sr-Cyrl-C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НОВО</a:t>
            </a:r>
            <a:r>
              <a:rPr lang="sr-Cyrl-C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ТРЖИШТЕ             </a:t>
            </a:r>
            <a:r>
              <a:rPr lang="sr-Cyrl-C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РАЗВОЈ </a:t>
            </a:r>
            <a:r>
              <a:rPr lang="sr-Cyrl-C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ТРЖИШТА</a:t>
            </a:r>
          </a:p>
          <a:p>
            <a:pPr marL="411163" indent="-179388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11163" indent="-179388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НОВИ</a:t>
            </a:r>
            <a:r>
              <a:rPr lang="sr-Cyrl-C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ПРОИЗВОД/  </a:t>
            </a:r>
            <a:r>
              <a:rPr lang="sr-Cyrl-C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ПОСТОЈЕЋЕ</a:t>
            </a:r>
            <a:r>
              <a:rPr lang="sr-Cyrl-C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ТРЖИШТЕ        </a:t>
            </a:r>
            <a:r>
              <a:rPr lang="sr-Cyrl-C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РАЗВОЈ </a:t>
            </a:r>
            <a:r>
              <a:rPr lang="sr-Cyrl-C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ПРОИЗВОДА</a:t>
            </a:r>
            <a:endParaRPr lang="en-US" sz="1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BE286CA-0F38-4502-A0A6-16BCB607E256}" type="slidenum">
              <a:rPr lang="en-US" smtClean="0"/>
              <a:pPr/>
              <a:t>138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...наставак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МЕТОДЕ РАСТА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ИНТЕРНИ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ОСЛОНАЦ НА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СОПСТВЕНИ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КАПИТАЛ И СНАГЕ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ЕКСТЕРНИ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СПАЈАЊЕ И УДРУЖИВ.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ДРУГИМ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ПРЕДУЗЕЋИМА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КОМБИНОВАНИ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ИНТЕРНИ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ЕКСТЕРНИ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ТЕМПО РАСТА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ОФАНЗИВНИ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ДЕФАНЗИВНИ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85320BE-858F-4629-AC1A-813A09453C9B}" type="slidenum">
              <a:rPr lang="en-US" smtClean="0"/>
              <a:pPr/>
              <a:t>139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indent="-157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r>
              <a:rPr lang="sr-Cyrl-C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</a:t>
            </a:r>
          </a:p>
          <a:p>
            <a:pPr indent="-157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5.4.      </a:t>
            </a:r>
            <a:r>
              <a:rPr lang="sr-Cyrl-C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 И Н А Н С И Р А Њ Е</a:t>
            </a:r>
          </a:p>
          <a:p>
            <a:pPr indent="-157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ПРЕДУЗЕТНИЧКОГ ПОДУХВАТА</a:t>
            </a:r>
          </a:p>
          <a:p>
            <a:pPr indent="-157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 ОТПОЧИЊАЊЕ АЛИ И “ОДРЖАВАЊЕ”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ПРЕДУЗЕТНИЧКОГ ПОДУХВАТА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НЕОПХОДАН ЈЕ ОДГОВАРАЈУЋИ КАПИТАЛ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  <a:r>
              <a:rPr lang="sr-Cyrl-C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</a:t>
            </a:r>
            <a:r>
              <a:rPr lang="sr-Cyrl-C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ОБЕЗБЕДИТИ </a:t>
            </a: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r>
              <a:rPr lang="sr-Cyrl-C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НЕОПХОДАН (ПОЧЕТНИ) КАПИТАЛ??</a:t>
            </a: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endParaRPr lang="sr-Cyrl-C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 НАЧИНА:</a:t>
            </a:r>
          </a:p>
          <a:p>
            <a:pPr marL="609600" indent="-609600" eaLnBrk="1" hangingPunct="1">
              <a:buFontTx/>
              <a:buNone/>
            </a:pPr>
            <a:r>
              <a:rPr lang="sr-Cyrl-CS" sz="2800" dirty="0" smtClean="0"/>
              <a:t>      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а) ПОСЕДОВАЊЕ </a:t>
            </a:r>
            <a:r>
              <a:rPr lang="sr-Cyrl-C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СОПСТВЕНОГ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КАПИТАЛА</a:t>
            </a:r>
            <a:endParaRPr lang="sr-Latn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FontTx/>
              <a:buNone/>
            </a:pPr>
            <a:r>
              <a:rPr lang="sr-Cyrl-CS" sz="2800" dirty="0" smtClean="0"/>
              <a:t>      </a:t>
            </a: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б) 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АНГАЖОВАЊЕ </a:t>
            </a:r>
            <a:r>
              <a:rPr lang="sr-Cyrl-C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ТУЂЕГ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КАПИТАЛА</a:t>
            </a:r>
            <a:endParaRPr lang="sr-Latn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1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indent="-157163" eaLnBrk="1" hangingPunct="1">
              <a:lnSpc>
                <a:spcPct val="80000"/>
              </a:lnSpc>
              <a:buClr>
                <a:srgbClr val="F8F8F8"/>
              </a:buClr>
              <a:buFont typeface="Wingdings" pitchFamily="2" charset="2"/>
              <a:buNone/>
              <a:defRPr/>
            </a:pPr>
            <a:endParaRPr lang="sr-Cyrl-CS" sz="1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331E41-CFCE-4BF4-B034-DA74F43623B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40000" lnSpcReduction="20000"/>
          </a:bodyPr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9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7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285852" y="1071546"/>
            <a:ext cx="5715040" cy="642942"/>
          </a:xfrm>
          <a:prstGeom prst="flowChartAlternateProcess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Р Е З У Л Т А Т  ПРЕДУЗЕТНИШТВА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7158" y="3500438"/>
            <a:ext cx="1643074" cy="1357322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НОВА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РАДНА 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МЕСТА</a:t>
            </a:r>
            <a:endParaRPr lang="sr-Cyrl-CS" dirty="0" smtClean="0">
              <a:solidFill>
                <a:srgbClr val="C00000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572264" y="4357694"/>
            <a:ext cx="2428892" cy="128588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ЈАЧАЊЕ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КОНКУРЕНТСКЕ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ПРЕДНОСТИ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>
            <a:endCxn id="6" idx="0"/>
          </p:cNvCxnSpPr>
          <p:nvPr/>
        </p:nvCxnSpPr>
        <p:spPr>
          <a:xfrm rot="10800000" flipV="1">
            <a:off x="1178696" y="1714486"/>
            <a:ext cx="3178993" cy="1785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0" idx="0"/>
          </p:cNvCxnSpPr>
          <p:nvPr/>
        </p:nvCxnSpPr>
        <p:spPr>
          <a:xfrm>
            <a:off x="4357686" y="1714488"/>
            <a:ext cx="3429024" cy="2643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Process 25"/>
          <p:cNvSpPr/>
          <p:nvPr/>
        </p:nvSpPr>
        <p:spPr>
          <a:xfrm>
            <a:off x="2857488" y="4500570"/>
            <a:ext cx="3071834" cy="92869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ЕКОНОМСКИ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РАСТ И РАЗВОЈ</a:t>
            </a:r>
            <a:endParaRPr lang="sr-Cyrl-CS" dirty="0" smtClean="0">
              <a:solidFill>
                <a:srgbClr val="C00000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>
            <a:endCxn id="26" idx="0"/>
          </p:cNvCxnSpPr>
          <p:nvPr/>
        </p:nvCxnSpPr>
        <p:spPr>
          <a:xfrm rot="16200000" flipH="1">
            <a:off x="2982504" y="3089669"/>
            <a:ext cx="278608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85320BE-858F-4629-AC1A-813A09453C9B}" type="slidenum">
              <a:rPr lang="en-US" smtClean="0"/>
              <a:pPr/>
              <a:t>140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indent="-157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r>
              <a:rPr lang="sr-Cyrl-C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</a:p>
          <a:p>
            <a:pPr indent="-157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а) АНГАЖОВАЊЕ </a:t>
            </a: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СОПСТВЕНОГ</a:t>
            </a:r>
          </a:p>
          <a:p>
            <a:pPr indent="-157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КАПИТАЛА (САМОФИНАНСИРАЊЕ)</a:t>
            </a:r>
          </a:p>
          <a:p>
            <a:pPr indent="-157163" eaLnBrk="1" hangingPunct="1">
              <a:lnSpc>
                <a:spcPct val="80000"/>
              </a:lnSpc>
              <a:buNone/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ИЗ:</a:t>
            </a:r>
            <a:r>
              <a:rPr lang="sr-Cyrl-C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ЛИЧНИХ ИЗВОРА,</a:t>
            </a:r>
          </a:p>
          <a:p>
            <a:pPr indent="-157163" eaLnBrk="1" hangingPunct="1">
              <a:lnSpc>
                <a:spcPct val="80000"/>
              </a:lnSpc>
              <a:buNone/>
              <a:defRPr/>
            </a:pP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- ПОРОДИЦА, ПРИЈАТАТЕЉИ</a:t>
            </a:r>
          </a:p>
          <a:p>
            <a:pPr indent="-157163" eaLnBrk="1" hangingPunct="1">
              <a:lnSpc>
                <a:spcPct val="80000"/>
              </a:lnSpc>
              <a:buNone/>
              <a:defRPr/>
            </a:pPr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- 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ТЕКУЋЕ ЗАРАДЕ</a:t>
            </a:r>
          </a:p>
          <a:p>
            <a:pPr indent="-157163"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indent="-157163"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СТОПА САМОФИНАНСИРАЊА ПРЕДУЗЕЋ</a:t>
            </a:r>
          </a:p>
          <a:p>
            <a:pPr indent="-157163"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ОДНОС СОПСТВЕНЕ НОВЧАНЕ АКУМУЛА-</a:t>
            </a:r>
          </a:p>
          <a:p>
            <a:pPr indent="-157163"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ЦИЈЕ И УКУПНИХ УЛАГАЊА У ИНВЕСТИ-</a:t>
            </a:r>
          </a:p>
          <a:p>
            <a:pPr indent="-157163"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ЦИЈЕ </a:t>
            </a:r>
            <a:r>
              <a:rPr lang="sr-Cyrl-C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(СТЕПЕН ПОКРИВЕНОСТИ УКУПНИХ</a:t>
            </a:r>
          </a:p>
          <a:p>
            <a:pPr indent="-157163"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ИНВЕСТИЦИЈА СОПСТВЕНОМ АКУМУЛА-</a:t>
            </a:r>
          </a:p>
          <a:p>
            <a:pPr indent="-157163"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ЦИЈОМ)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85320BE-858F-4629-AC1A-813A09453C9B}" type="slidenum">
              <a:rPr lang="en-US" smtClean="0"/>
              <a:pPr/>
              <a:t>141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indent="-157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r>
              <a:rPr lang="sr-Cyrl-C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</a:p>
          <a:p>
            <a:pPr indent="-157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б) АНГАЖОВАЊЕ </a:t>
            </a:r>
            <a:r>
              <a:rPr lang="sr-Cyrl-CS" sz="4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ТУЂЕГ</a:t>
            </a:r>
            <a:r>
              <a:rPr lang="sr-Cyrl-C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КАПИТАЛА</a:t>
            </a:r>
          </a:p>
          <a:p>
            <a:pPr indent="-157163" eaLnBrk="1" hangingPunct="1">
              <a:lnSpc>
                <a:spcPct val="80000"/>
              </a:lnSpc>
              <a:buNone/>
              <a:defRPr/>
            </a:pPr>
            <a:endParaRPr lang="sr-Cyrl-CS" sz="3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Tx/>
              <a:buChar char="-"/>
              <a:defRPr/>
            </a:pPr>
            <a:r>
              <a:rPr lang="sr-Cyrl-C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БАНКАРСКО ФИНАНСИРАЊЕ</a:t>
            </a:r>
          </a:p>
          <a:p>
            <a:pPr indent="-157163" eaLnBrk="1" hangingPunct="1">
              <a:lnSpc>
                <a:spcPct val="80000"/>
              </a:lnSpc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ЗАЈАМ У РАТАМА (МЕСЕЧНО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У  ОДРЕЂЕНОМ  ПЕРИОДУ)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sr-Cyrl-CS" sz="3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3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sr-Cyrl-CS" sz="3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3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ЗАЈАМ ЗАСНОВАН НА АКТИВИ 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(РОБА ИЛИ ОПРЕМА</a:t>
            </a: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sr-Cyrl-CS" sz="3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ОБРТНИ ВИД КРЕДИТА</a:t>
            </a: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пословање се финансира у потребном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моменту а враћа када је пословање стабилно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sr-Cyrl-CS" sz="3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3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indent="-157163"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2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21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indent="-157163" eaLnBrk="1" hangingPunct="1">
              <a:lnSpc>
                <a:spcPct val="80000"/>
              </a:lnSpc>
              <a:buClr>
                <a:srgbClr val="F8F8F8"/>
              </a:buClr>
              <a:buFont typeface="Wingdings" pitchFamily="2" charset="2"/>
              <a:buNone/>
              <a:defRPr/>
            </a:pPr>
            <a:endParaRPr lang="sr-Cyrl-CS" sz="21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73730" name="Picture 2" descr="&amp;Rcy;&amp;iecy;&amp;zcy;&amp;ucy;&amp;lcy;&amp;tcy;&amp;acy;&amp;tcy; &amp;scy;&amp;lcy;&amp;icy;&amp;kcy;&amp;acy; &amp;zcy;&amp;acy; &amp;Kcy;&amp;Rcy;&amp;IEcy;&amp;Dcy;&amp;I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854286"/>
            <a:ext cx="1714512" cy="2288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85320BE-858F-4629-AC1A-813A09453C9B}" type="slidenum">
              <a:rPr lang="en-US" smtClean="0"/>
              <a:pPr/>
              <a:t>142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indent="-157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r>
              <a:rPr lang="sr-Cyrl-C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Р Е Д И Т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ДУЖНИЧКО-ПОВЕРИЛАЧКИ ОДНОС У 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КОМЕ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БАНКА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УСТУПА НА КОРИШЋЕЊЕ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ДЕО СВОЈИХ РАСПОЛОЖИВИХ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СРЕДСТАВА  (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НОВАЦ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ОДРЕЂЕНОМ                                 </a:t>
            </a: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ПРИВРЕДНОМ СУБЈЕКТУ (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ПРЕДУЗЕЋУ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УЗ УНАПРЕД</a:t>
            </a: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ОДРЕЂЕНЕ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УСЛОВЕ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(КАМАТА,ГАРАНЦИЈА,РОК ОТПЛАТЕ...)</a:t>
            </a: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endParaRPr lang="sr-Cyrl-C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r>
              <a:rPr lang="sr-Cyrl-C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ПАЖЊА!!!!!!!!!</a:t>
            </a: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Колико су услови кредитирања повољни</a:t>
            </a: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 предузетника, посебно на самом почетку</a:t>
            </a: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предузетничког подухвата?????????</a:t>
            </a: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1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indent="-157163" eaLnBrk="1" hangingPunct="1">
              <a:lnSpc>
                <a:spcPct val="80000"/>
              </a:lnSpc>
              <a:buClr>
                <a:srgbClr val="F8F8F8"/>
              </a:buClr>
              <a:buFont typeface="Wingdings" pitchFamily="2" charset="2"/>
              <a:buNone/>
              <a:defRPr/>
            </a:pPr>
            <a:endParaRPr lang="sr-Cyrl-CS" sz="1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85320BE-858F-4629-AC1A-813A09453C9B}" type="slidenum">
              <a:rPr lang="en-US" smtClean="0"/>
              <a:pPr/>
              <a:t>143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indent="-157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r>
              <a:rPr lang="sr-Cyrl-C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sr-Cyrl-CS" sz="5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5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ДРУГИ ИЗВОРИ ФИНАНСИРАЊА</a:t>
            </a:r>
          </a:p>
          <a:p>
            <a:pPr indent="-157163" eaLnBrk="1" hangingPunct="1">
              <a:lnSpc>
                <a:spcPct val="80000"/>
              </a:lnSpc>
              <a:buNone/>
              <a:defRPr/>
            </a:pPr>
            <a:endParaRPr lang="sr-Cyrl-CS" sz="2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ЕМИТОВАЊЕМ </a:t>
            </a:r>
            <a:r>
              <a:rPr lang="sr-Cyrl-CS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ХАРТИЈА ОД ВРЕДНОСТИ</a:t>
            </a: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sr-Cyrl-CS" sz="4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ФИНАНСИРАЊЕ </a:t>
            </a:r>
            <a:r>
              <a:rPr lang="sr-Cyrl-CS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ФАКТУРАМА</a:t>
            </a: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са одложеним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роком плаћања,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sr-Cyrl-CS" sz="35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5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ЏОИНТ ВЕНЧР </a:t>
            </a: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ФИНАНСИРАЊЕ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sr-Cyrl-CS" sz="5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ФИНАНСИРАЊЕ </a:t>
            </a:r>
            <a:r>
              <a:rPr lang="sr-Cyrl-CS" sz="5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ЛИЗИНГОМ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РИЗИЧНИ КАПИТАЛ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sr-Cyrl-CS" sz="5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 </a:t>
            </a:r>
            <a:r>
              <a:rPr lang="sr-Cyrl-CS" sz="5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ИНСИТУЦИОНАЛНЕ ПОДРШКЕ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</a:t>
            </a: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indent="-157163"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1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indent="-157163" eaLnBrk="1" hangingPunct="1">
              <a:lnSpc>
                <a:spcPct val="80000"/>
              </a:lnSpc>
              <a:buClr>
                <a:srgbClr val="F8F8F8"/>
              </a:buClr>
              <a:buFont typeface="Wingdings" pitchFamily="2" charset="2"/>
              <a:buNone/>
              <a:defRPr/>
            </a:pPr>
            <a:endParaRPr lang="sr-Cyrl-CS" sz="1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57FDEBE-1666-41AD-AC58-4F2E5F14E1AB}" type="slidenum">
              <a:rPr lang="en-US" smtClean="0"/>
              <a:pPr/>
              <a:t>144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5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СПОСОБНОСТ ПРОИЗВОДА И УСЛУГА </a:t>
            </a:r>
            <a:r>
              <a:rPr lang="sr-Cyrl-CS" sz="6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ЗАДОВОЉИ</a:t>
            </a: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ПОТРЕБЕ КУПАЦА ИЛИ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КОРИСНИКА УСЛУГА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67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sr-Cyrl-CS" sz="6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УСАГЛАШЕНОСТ СА </a:t>
            </a: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ЗАХТЕВИМА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67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67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sr-Cyrl-CS" sz="6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ФАКТИЧКИ</a:t>
            </a: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КВАЛИТЕТ  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(испунити </a:t>
            </a:r>
            <a:r>
              <a:rPr lang="sr-Cyrl-CS" sz="6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обећано</a:t>
            </a:r>
            <a:r>
              <a:rPr lang="sr-Cyrl-CS" sz="67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sz="67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6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ПЕРЦИПИРАНИ </a:t>
            </a: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КВАЛИТЕТ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(добити </a:t>
            </a:r>
            <a:r>
              <a:rPr lang="sr-Cyrl-CS" sz="6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очекивано</a:t>
            </a:r>
            <a:r>
              <a:rPr lang="sr-Cyrl-CS" sz="67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sr-Cyrl-CS" sz="4000" dirty="0" smtClean="0"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6. К В А Л И Т Е Т И ПРЕДУЗЕТНИШВО</a:t>
            </a:r>
            <a:endParaRPr lang="en-US" sz="4000" dirty="0">
              <a:solidFill>
                <a:sysClr val="windowText" lastClr="0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57FDEBE-1666-41AD-AC58-4F2E5F14E1AB}" type="slidenum">
              <a:rPr lang="en-US" smtClean="0"/>
              <a:pPr/>
              <a:t>145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5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TQM  Total Quality Management  </a:t>
            </a:r>
            <a:endParaRPr lang="sr-Cyrl-CS" sz="35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(УПРАВЉАЊЕ УКУПНИМ КВАЛИТЕТОМ</a:t>
            </a:r>
            <a:r>
              <a:rPr lang="sr-Cyrl-CS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sr-Cyrl-C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НАПОР ПРЕДУЗЕТНИКА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НИЈЕ УСМЕРЕН САМО НА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КВАЛИТЕТ ПРОИЗВОДА / УСЛУГЕ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ВЕЋ  НА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КВАЛИТЕТ ПОСЛОВАЊА У ЦЕЛИНИ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C54BF0E-02AA-46A4-87D4-4D42E5D288D4}" type="slidenum">
              <a:rPr lang="en-US" smtClean="0"/>
              <a:pPr/>
              <a:t>146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ШТА ПРЕДХОДИ </a:t>
            </a:r>
            <a:r>
              <a:rPr lang="en-U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TQM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?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ПОЗНАВАЊЕ КУПАЦА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(ЊИХОВИХ ОЧЕКИВАЊА, ЗАХТЕВА,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ПОТРЕБА  И НАВИКА) И ТО КРОЗ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ИСТАЖИВАЊЕ ТРЖИШТА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ОРГАНИЗАЦИОНИ СИСТЕМ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У ОКВИРУ ПРЕДУЗЕЋА КОЈИ ЈЕ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СПРЕМАН И СПОСОБАН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ДА СЕ ПРИЛАГОДИ НОВИНАМА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24B688A-B960-49E8-8FA1-640ADD89B229}" type="slidenum">
              <a:rPr lang="en-US" smtClean="0"/>
              <a:pPr/>
              <a:t>147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</a:t>
            </a:r>
            <a:r>
              <a:rPr lang="sr-Cyrl-CS" sz="1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ПОСТИЋИ АЛИ И ОДРЖАТИ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ОДГОВАРАЈУЋИ КВАЛИТЕТ ?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6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КОНТИНУИРАНО ПОБОЉШАЊЕ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6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БЕНЧМАРКИНГ</a:t>
            </a: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6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6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АУТСОРСИНГ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24B688A-B960-49E8-8FA1-640ADD89B229}" type="slidenum">
              <a:rPr lang="en-US" smtClean="0"/>
              <a:pPr/>
              <a:t>148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sr-Cyrl-CS" sz="17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БЕНЧМАРКИНГ</a:t>
            </a: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ИДЕНТИФИКОВ. НАЈБОЉЕГ У ДЕЛАТНОСТИ-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“РЕПЕРА”,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ПОРЕЂЕЊЕ СА ЊИМ 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ПРИЛАЂАВАЊЕ СВОГ ПРОИЗВОДА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 ЊЕГОВ. (КОПИРАЊЕ И ИМИТИРАЊЕ  КОНКУРЕНЦИЈЕ)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8" descr="&amp;Rcy;&amp;iecy;&amp;zcy;&amp;ucy;&amp;lcy;&amp;tcy;&amp;acy;&amp;tcy; &amp;scy;&amp;lcy;&amp;icy;&amp;kcy;&amp;acy; &amp;zcy;&amp;acy; &amp;dcy;&amp;icy;&amp;lcy;&amp;iecy;&amp;m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214818"/>
            <a:ext cx="3370840" cy="2243142"/>
          </a:xfrm>
          <a:prstGeom prst="rect">
            <a:avLst/>
          </a:prstGeom>
          <a:noFill/>
        </p:spPr>
      </p:pic>
      <p:pic>
        <p:nvPicPr>
          <p:cNvPr id="5" name="Picture 10" descr="&amp;Rcy;&amp;iecy;&amp;zcy;&amp;ucy;&amp;lcy;&amp;tcy;&amp;acy;&amp;tcy; &amp;scy;&amp;lcy;&amp;icy;&amp;kcy;&amp;acy; &amp;zcy;&amp;acy; &amp;Ocy;&amp;Rcy;&amp;Icy;&amp;Gcy;&amp;Icy;&amp;Ncy;&amp;Acy;&amp;Lcy; &amp;Vcy;&amp;Scy; &amp;Kcy;&amp;Ocy;&amp;Pcy;&amp;Icy;&amp;Jser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214818"/>
            <a:ext cx="3855188" cy="23211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24B688A-B960-49E8-8FA1-640ADD89B229}" type="slidenum">
              <a:rPr lang="en-US" smtClean="0"/>
              <a:pPr/>
              <a:t>149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ПАЖЊА КОД ПРИМЕНЕ БЕНЧМАРКИНГА !!!!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НИЈЕ ЗА ПРЕДУЗЕЋА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КОЈА СЕ ВЕЋ ОДЛИКУЈУ КВАЛИТЕТОМ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НЕДОСТАТАК: МОГУЋЕ ЈЕ УТРОШИТИ 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ВРЕМЕ И НОВАЦ НА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ПОГРЕШНЕ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СТВАРИ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ПАЗИТИ НА КОГА СЕ УГЛЕДА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E665B87-DC1F-4328-B841-60DA2DB8328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5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1.5.                 КО  ИМА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5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К  О  Р  И  С  Т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5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ОД  ПРЕДУЗЕТНИШТВА?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0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</a:t>
            </a:r>
            <a:r>
              <a:rPr lang="sr-Cyrl-CS" sz="5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СВИ СУБЈЕКТИ</a:t>
            </a:r>
            <a:endParaRPr lang="sr-Cyrl-CS" sz="5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КОЈИ НА ПОСРЕДАН ИЛИ НЕПОСРЕДАН НАЧИН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УЧЕСТВУЈУ У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5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ЕКОНОМСКОМ</a:t>
            </a: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АЛИ 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5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ДРУШТВЕНОМ ЖИВОТУ </a:t>
            </a: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ЈЕДНЕ ДРЖАВЕ</a:t>
            </a:r>
            <a:endParaRPr lang="sr-Cyrl-CS" sz="45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24B688A-B960-49E8-8FA1-640ADD89B229}" type="slidenum">
              <a:rPr lang="en-US" smtClean="0"/>
              <a:pPr/>
              <a:t>150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  <a:r>
              <a:rPr lang="sr-Cyrl-CS" sz="1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АУТСОРСИНГ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ПРИБАВЉАЊЕ ВРХУНСКОГ КВАЛИТЕТА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ИЗВАН СВОГ ПРИВРЕДНОГ СУБЈЕКТА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F1F6A65-2173-436F-A255-F2266C6DC61C}" type="slidenum">
              <a:rPr lang="en-US" smtClean="0"/>
              <a:pPr/>
              <a:t>151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ПОСЛОВНА КОНЦЕПЦИЈА ПО КОЈОЈ СЕ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ПРЕДУЗЕЋА УСМЕРЕВАЈУ НА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ЗАДОВОЉЕЊЕ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ПОТРЕБА ПОТРОШАЧА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УЈЕДНО ПО ТОМ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ОСНОВУ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ОСТВАРЕЊЕ ДОХОТКА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ПРОЦЕС А НЕ ЧИН (СТАЛНО СЕ ОДВИЈА)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ЦЕНТРУ ПАЖЊЕ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ЉУДСКЕ ПОТРЕБЕ И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ЊИХОВО ЗАДОВОЉЕЊЕ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ЕКОНОМСКИ ПРОЦЕС  ЗАТО ШТО:</a:t>
            </a: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ПОВЕЗУЈЕ ПРОИЗВОДЊУ И ПОТРОШЊУ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ОЛАКШАВА РАЗМЕНУ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3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7.  ПРЕДУЗЕТНИШТВО  И  М А Р К Е Т И Н Г</a:t>
            </a:r>
            <a:endParaRPr lang="en-US" sz="36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145DDD-1EFC-4BAD-89D8-01498151EDE1}" type="slidenum">
              <a:rPr lang="en-US" smtClean="0"/>
              <a:pPr/>
              <a:t>152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МАРКЕТИНГ МИКС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КОМБИНАЦИЈА ИНСТУМЕНАТА МАРКЕТИНГА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ПРОИЗВОД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ЦЕНА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ПРОМОЦИЈА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КАНАЛИ ПРОДАЈЕ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ВАЖНА ЈЕ МЕЂУСОБНА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УСКЛАЂЕНОСТ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ТИХ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ИНСТРУМЕНАТА И ЊИХОВА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ОПТИМАЛНА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КОМБИНАЦИЈА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5FA7D1D-F9FE-4A42-ADE8-675FC042971A}" type="slidenum">
              <a:rPr lang="en-US" smtClean="0"/>
              <a:pPr/>
              <a:t>153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  <a:r>
              <a:rPr lang="sr-Cyrl-C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 А Ј Е Д Н И Ч К Е  ТАЧКЕ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МАРКЕТИНГА И ПРЕДУЗЕТНИШТВА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У ЦЕНТРУ ПАЖЊЕ: </a:t>
            </a: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ПОТРЕБЕ КУПАЦА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КОНТИНУИРАНО </a:t>
            </a: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ПОСМАТАЊЕ ОКРУЖЕЊА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СТАЛНА </a:t>
            </a: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ПРОЦЕНА ИНФОРМАЦИЈА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3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ОБА ПРОЦЕЊУЈУ НОВ ПРОИЗВОД/УСЛУГЕ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ОРИЈЕНТАЦИЈА НА </a:t>
            </a: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 И РАЗВОЈ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3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844" y="4500570"/>
            <a:ext cx="8858312" cy="207170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</a:t>
            </a:r>
            <a:r>
              <a:rPr lang="sr-Cyrl-CS" sz="32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ПОДЦЕЊИВАЊЕ МАРКЕТИНГА</a:t>
            </a:r>
            <a:r>
              <a:rPr lang="sr-Cyrl-CS" sz="28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sr-Cyrl-CS" sz="32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ОД СТРАНЕ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ПРЕДУЗЕТНИКА, ШТО УОПШТЕ НИЈЕ РЕТКА ПОЈАВА,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             ИМА ЗА РЕЗУЛТАТ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sr-Cyrl-CS" sz="32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ПОСЛОВНИ НЕУСПЕХ </a:t>
            </a: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И </a:t>
            </a:r>
            <a:r>
              <a:rPr lang="sr-Cyrl-CS" sz="32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НЕСТАНАК СА ТРЖИШТА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4BAFC34-5D41-41F2-9414-C0B01B5FE814}" type="slidenum">
              <a:rPr lang="en-US" smtClean="0"/>
              <a:pPr/>
              <a:t>154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lvl="1" indent="-179388" algn="just" eaLnBrk="1" hangingPunct="1">
              <a:buSzPct val="80000"/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8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5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ЕТИЧКО ПОНАШАЊЕ: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ПРАВНО ПОНАШАЊЕ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(У СКЛАДУ СА ВАЖЕЋИМ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ПРОПИСИМА,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СТАНДАРДИМА И ЗВАНИЧНИМ АКТИМА)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2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+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“НЕШТО ЈОШ”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(ПОНАШАЊЕ У СКЛАДУ СА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МОРАЛНИМ НОРМАМА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СТАНДАРДИМА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5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5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5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63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163" lvl="1" indent="-179388" algn="just" eaLnBrk="1" hangingPunct="1">
              <a:buSzPct val="80000"/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3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8.   </a:t>
            </a:r>
            <a:r>
              <a:rPr lang="sr-Cyrl-CS" sz="36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ДРУШТВЕНА</a:t>
            </a:r>
            <a:r>
              <a:rPr lang="sr-Cyrl-CS" sz="3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sr-Cyrl-CS" sz="36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О Д Г О В О Р Н О С Т </a:t>
            </a:r>
          </a:p>
          <a:p>
            <a:pPr marL="411163" lvl="1" indent="-179388" algn="just" eaLnBrk="1" hangingPunct="1">
              <a:buSzPct val="80000"/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36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sr-Cyrl-CS" sz="3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     И ПРЕДУЗЕТНИШТВО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2144879-3CCB-480A-90CF-7AF0BE938F00}" type="slidenum">
              <a:rPr lang="en-US" smtClean="0"/>
              <a:pPr/>
              <a:t>155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ОСИМ О ПРОФИТУ, ПРЕДУЗЕТНИК МОРА ДА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ВОДИ РАЧУНА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 ЋЕ ЊЕГОВО ПОСЛОВАЊЕ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 УТИЧЕ НА ОКРУЖЕЊЕ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ЗАПОШЉАВАЊЕ / ОТПУШТАЊЕ,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ОТВАРАЊЕ / ГАШЕЊЕ ПОГОНА,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УТИЦАЈ НА ЕКОЛОГИЈУ,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УТИЦАЈ ПРОИЗВОДА НА ЗДРАВЉЕ  ЉУДИ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ДОНАЦИЈЕ И ПОМОЋ ЛОКАЛАЛНОЈ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ЗАЈЕДНИЦИ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D85D44D-B9A3-4382-A83C-638497EC94ED}" type="slidenum">
              <a:rPr lang="en-US" smtClean="0"/>
              <a:pPr/>
              <a:t>156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МОРАЛНО ПОНАШАЊЕ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БРИГА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УЖОЈ И ШИРОЈ ДРУШТВЕНОЈ ЗАЈЕДНИЦИ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УТИЧУ И НА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ПОЗИТИВАН ИМИЏ ПРЕДУЗЕЋА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ИЗГУБЉЕНО И ИЗИГРАНО ПОВЕРЕЊЕ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СЕ ИЗУЗЕТНО ТЕШКО ИЛИ НИКАКО НЕ ВРАЋА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И  МОЖЕ ДА РЕЗУЛТИРА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ПОСЛОВНОИМ  КРАХОМ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68DD785-B92E-41B4-AA76-DBB9FC4E046C}" type="slidenum">
              <a:rPr lang="en-US" smtClean="0"/>
              <a:pPr/>
              <a:t>157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sr-Cyrl-C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ШТА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је пословни план?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КОМЕ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је намењен?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Која је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УЛОГА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пословног плана?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ЗАШТО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пословни план?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саставља пословни план?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Како треба да изгледа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САДРЖАЈ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посл. плана?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Које су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НАЈЧЕШЋЕ ГРЕШКЕ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 изради?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40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9.  П О С Л О В Н И  (БИЗНИС)  П Л А Н</a:t>
            </a:r>
            <a:endParaRPr lang="en-US" sz="4000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68DD785-B92E-41B4-AA76-DBB9FC4E046C}" type="slidenum">
              <a:rPr lang="en-US" smtClean="0"/>
              <a:pPr/>
              <a:t>158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sr-Cyrl-C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844" y="285728"/>
            <a:ext cx="8858312" cy="242889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ПИСАНИ ДОКУМЕНТ </a:t>
            </a: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У КОМЕ СЕ </a:t>
            </a: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ДЕТАЉНО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ПЛАНИРА, ОПИСУЈЕ, АНАЛИЗИРА И ПРОЦЕЊУЈЕ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ЕКОНОМСКА, ФИНАНСИЈСКА И ТРЖИШНА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ДИМЕНЗИЈА</a:t>
            </a: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ОДРЕЂЕНОГ ПРОЈЕКТА ИЛИ НОВЕ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    ПОСЛОВНЕ АКТИВНОСТИ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4282" y="3286124"/>
            <a:ext cx="8643998" cy="285752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tx1"/>
              </a:buClr>
              <a:defRPr/>
            </a:pPr>
            <a:endParaRPr lang="sr-Cyrl-CS" sz="3200" dirty="0" smtClean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</a:t>
            </a: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СВЕОБУХВАТНА РАЗРАДА </a:t>
            </a:r>
          </a:p>
          <a:p>
            <a:pPr>
              <a:buClr>
                <a:schemeClr val="tx1"/>
              </a:buClr>
              <a:defRPr/>
            </a:pP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ПОСЛОВНЕ ТЈ. ПРЕДУЗЕТНИЧКЕ АКТИВНОСТИ</a:t>
            </a:r>
          </a:p>
          <a:p>
            <a:pPr>
              <a:buClr>
                <a:schemeClr val="tx1"/>
              </a:buClr>
              <a:defRPr/>
            </a:pP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</a:t>
            </a: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СА ЦИЉЕМ ДА СЕ ДОКАЖЕ</a:t>
            </a:r>
          </a:p>
          <a:p>
            <a:pPr>
              <a:buClr>
                <a:schemeClr val="tx1"/>
              </a:buClr>
              <a:defRPr/>
            </a:pP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ДА ЛИ ВРЕДИ </a:t>
            </a: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ЗАПОЧЕТИ  УОЧЕНУ  </a:t>
            </a:r>
          </a:p>
          <a:p>
            <a:pPr>
              <a:buClr>
                <a:schemeClr val="tx1"/>
              </a:buClr>
              <a:defRPr/>
            </a:pP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ИДЕЈУ ОДНОСНО ПОСЛОВНУ ПРИЛИКУ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sr-Cyrl-C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68DD785-B92E-41B4-AA76-DBB9FC4E046C}" type="slidenum">
              <a:rPr lang="en-US" smtClean="0"/>
              <a:pPr/>
              <a:t>159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sr-Cyrl-C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ГАРАНЦИЈА ОЗБИЉНЕ И ОДГОВОРНЕ НАМЕРЕ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ДА СЕ РЕАЛИЗУЈЕ ПОСЛОВНИ ПОДУХВАТ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2844" y="285728"/>
            <a:ext cx="8858312" cy="500066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ДОКУМЕНТ </a:t>
            </a: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КОЈИ САДРЖИ ОСНОВНЕ ЕЛЕМЕНТЕ ЈЕДНОГ ПОСЛОВНОГ ПОДУХВАТА КОЈИ НАМЕРАВА ДА РЕАЛИЗУЈЕ ЈЕДАН ПРЕДУЗЕТНИК ИЛИ ПРЕДУЗЕЋЕ.</a:t>
            </a: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ОМОГУЋАВА ПОТЕНЦИЈАЛНИМ ИНВЕСТИТОРИМА</a:t>
            </a: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БРЖЕ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РАЗМАТРАЊЕ ПРЕЗЕНТИРАНОГ ПОДУХВАТА КАО И </a:t>
            </a: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ЛАКШЕ И ЕФИКАСНИЈЕ ОДЛУЧИВАЊЕ О ЕВЕНТУАЛНОМ ФИНАНСИРАЊУ ОДНОСНО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УЧЕШЋУ У РЕАЛИЗАЦИЈИ ИСТОГ.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E665B87-DC1F-4328-B841-60DA2DB8328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САМИ </a:t>
            </a:r>
            <a:r>
              <a:rPr lang="sr-Cyrl-C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ПРЕДУЗЕТНИЦИ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КРОЗ ЛИЧНУ САТИСФАКЦИЈУ,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ПРОФЕСИОНАЛНО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ОСТВАРЕЊЕ,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ДРУШТВЕНО ПРИЗНАЊЕ,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ФИНАНСИЈСКУ ДОБИТ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&amp;Rcy;&amp;iecy;&amp;zcy;&amp;ucy;&amp;lcy;&amp;tcy;&amp;acy;&amp;tcy; &amp;scy;&amp;lcy;&amp;icy;&amp;kcy;&amp;acy; &amp;zcy;&amp;acy; &amp;Lcy;&amp;Icy;&amp;CHcy;&amp;Ncy;&amp;Acy; &amp;Scy;&amp;Acy;&amp;Tcy;&amp;Icy;&amp;Scy;&amp;Fcy;&amp;Acy;&amp;Kcy;&amp;TScy;&amp;Icy;&amp;Jsercy;&amp;Acy;"/>
          <p:cNvPicPr>
            <a:picLocks noChangeAspect="1" noChangeArrowheads="1"/>
          </p:cNvPicPr>
          <p:nvPr/>
        </p:nvPicPr>
        <p:blipFill>
          <a:blip r:embed="rId2"/>
          <a:srcRect l="9091" r="12121"/>
          <a:stretch>
            <a:fillRect/>
          </a:stretch>
        </p:blipFill>
        <p:spPr bwMode="auto">
          <a:xfrm>
            <a:off x="214282" y="4572008"/>
            <a:ext cx="2071702" cy="2105670"/>
          </a:xfrm>
          <a:prstGeom prst="rect">
            <a:avLst/>
          </a:prstGeom>
          <a:noFill/>
        </p:spPr>
      </p:pic>
      <p:pic>
        <p:nvPicPr>
          <p:cNvPr id="1030" name="Picture 6" descr="http://www.dailyexpress.rs/files/images/dexpress/WP_20141029_21_07_21_P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714884"/>
            <a:ext cx="3857652" cy="1928827"/>
          </a:xfrm>
          <a:prstGeom prst="rect">
            <a:avLst/>
          </a:prstGeom>
          <a:noFill/>
        </p:spPr>
      </p:pic>
      <p:pic>
        <p:nvPicPr>
          <p:cNvPr id="1032" name="Picture 8" descr="&amp;Rcy;&amp;iecy;&amp;zcy;&amp;ucy;&amp;lcy;&amp;tcy;&amp;acy;&amp;tcy; &amp;scy;&amp;lcy;&amp;icy;&amp;kcy;&amp;acy; &amp;zcy;&amp;acy; &amp;ncy;&amp;ocy;&amp;vcy;&amp;acy;&amp;tscy;"/>
          <p:cNvPicPr>
            <a:picLocks noChangeAspect="1" noChangeArrowheads="1"/>
          </p:cNvPicPr>
          <p:nvPr/>
        </p:nvPicPr>
        <p:blipFill>
          <a:blip r:embed="rId4"/>
          <a:srcRect l="6897" t="12253" r="2660" b="10144"/>
          <a:stretch>
            <a:fillRect/>
          </a:stretch>
        </p:blipFill>
        <p:spPr bwMode="auto">
          <a:xfrm>
            <a:off x="6572264" y="4786322"/>
            <a:ext cx="2428892" cy="18629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1DF9903-5234-4F84-AB1E-2508274F1727}" type="slidenum">
              <a:rPr lang="en-US" smtClean="0"/>
              <a:pPr/>
              <a:t>160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К О М Е  </a:t>
            </a:r>
            <a:r>
              <a:rPr lang="sr-Cyrl-C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ЈЕ НАМЕЊЕН?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ЗА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УНУТРАШЊУ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СПОЉНУ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УПОТРЕБУ: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КРЕДИТОРИМА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(банке,развојни фондови),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ДАВАОЦИМА ПОДСТИЦАЈНИХ СРЕДСТАВА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(надлежне институције,општине и градови)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ИНВЕСТИТОРИМА,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ПОТЕНЦИЈАЛНИМ ПАРТНЕРИМА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1DF9903-5234-4F84-AB1E-2508274F1727}" type="slidenum">
              <a:rPr lang="en-US" smtClean="0"/>
              <a:pPr/>
              <a:t>161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43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sr-Cyrl-CS" sz="4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КОЈА Ј</a:t>
            </a:r>
            <a:r>
              <a:rPr lang="sr-Cyrl-CS" sz="43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  </a:t>
            </a:r>
            <a:r>
              <a:rPr lang="sr-Cyrl-CS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Л О Г А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sr-Cyrl-CS" sz="4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ПОСЛОВНОГ ПЛАНА?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ПРОВЕРА РЕАЛНОСТИ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ПОСЛ. ПРИЛИКЕ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ПРЕДУСЛОВ ЗА ДОБИЈАЊЕ КРЕДИТА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АНИМИРА ПОТЕНЦИЈАЛНЕ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СТРАТЕШКЕ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И ПОСЛОВНЕ ПАРТНЕРЕ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ПОМАЖЕ КОД УПРАВЉАЊА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ПРИМЕНЕ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ПОСЛОВНЕ ПОЛИТИКЕ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55BBA01-A013-4C82-8996-E7EBCC38CF77}" type="slidenum">
              <a:rPr lang="en-US" smtClean="0"/>
              <a:pPr/>
              <a:t>162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 А Ш Т О  </a:t>
            </a:r>
            <a:r>
              <a:rPr lang="sr-Cyrl-CS" sz="4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ПОСЛОВНИ ПЛАН?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БЕЗ ЊЕГА СЕ НЕ МОЖЕ ДА ДОБИЈЕ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БАНКАР.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КРЕДИТ ИЛИ ПОДСТИЦАЈНА СРЕДСТВА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ОД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НЕКЕ ДРЖАВНЕ ИЛИ ЛОКАЛНЕ ИНСТИТУЦ.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БЕЗ ЊЕГА НИКО НЕЋЕ ДА УЛОЖИ ФИНАНС.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ИЛИ ДРУГА СРЕДСВА У ПРЕДУЗЕЋЕ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ЊИМЕ СЕ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ДЕФИНИШЕ РАЗВОЈНИ ПЛАН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СЛУЖИ КАО ПУТОКАЗ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 СВАКОДНЕВНЕ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АКТИВНОСТИ ВЛАСНИКА И ЗАПОСЛЕНИХ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D1B1E6A-1F14-402E-921C-E9E3AE013F26}" type="slidenum">
              <a:rPr lang="en-US" smtClean="0"/>
              <a:pPr/>
              <a:t>163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...наставак</a:t>
            </a: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УЈЕДНО СЛУЖИ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ЗА ПРОМОЦИЈУ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ПРЕДУЗ.</a:t>
            </a: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МОЖЕ ДА ПОЗИТИВНО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УТИЧЕ И НА ИМИЏ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ОМОГУЋАВА ЕВЕНТУАЛНУ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САРАДЊУ  И СА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ИНОСТРАНИМ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ПАРТНЕРИМА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СЛУЖИ ЗА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РАНО ОТКРИВАЊЕ “УСКИХ ГРЛА”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У ПРОИЗВОДНОМ ПРОЦЕСУ И ОРГАНИЗА-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ЦИОНОЈ СТРУКТУРИ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2DFEE33-7C8F-4F83-A0C6-28615292CC74}" type="slidenum">
              <a:rPr lang="en-US" smtClean="0"/>
              <a:pPr/>
              <a:t>164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О САСТАВЉА </a:t>
            </a: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ПОСЛОВНИ ПЛАН?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ПРЕДСТАВНИК ПРЕДУЗЕЋА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(ПРЕДУЗЕТНИК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 / ИЛИ МЕНАЏМЕНТ И ЗАПОСЛЕНИ) ЗАТО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ШТО БИ ТРЕБАЛО ДА ОНИ НАЈБОЉЕ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ПОЗНАЈУ ПРОБЛЕМАТИКУ ПОСЛОВАЊА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</a:t>
            </a:r>
            <a:r>
              <a:rPr lang="sr-Cyrl-C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АЛИ 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СТРУЧНИ КОНСУЛТАНТ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ОВО ИЗ РАЗЛОГА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ОБЈЕКТИВНОСТИ, ПОГОТОВО АКО УНУТАР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ПРЕДУЗЕЋА НЕМА СТРУЧНИХ И ИСКУСНИХ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КАДРОВА ЗА ПИСАЊЕ ПОСЛОВНОГ ПЛАНА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ИЛИ СУ У ПИТАЊУ ПОЧЕТНИЦИ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55BBA01-A013-4C82-8996-E7EBCC38CF77}" type="slidenum">
              <a:rPr lang="en-US" smtClean="0"/>
              <a:pPr/>
              <a:t>165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Р С Т Е  </a:t>
            </a:r>
            <a:r>
              <a:rPr lang="sr-Cyrl-C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ПОСЛОВНОГ ПЛА</a:t>
            </a:r>
            <a:r>
              <a:rPr lang="sr-Cyrl-C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пословни план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БУДУЋЕГ ПРЕДУЗЕЋА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(од стране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потенцијалног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предузетника</a:t>
            </a:r>
            <a:r>
              <a:rPr lang="sr-Cyrl-CS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пословни план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ПОСТОЈЕЋЕГ ПРЕДУ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ЗЕЋА</a:t>
            </a: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ИНОВАТИВНИ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пословни план (којим се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елаборира идеја о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новим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производима,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услугама или нивом предузећу)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РЕПРОДУКТИВНИ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(којим се елаборира идеја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о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постојећем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производу или услузи)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7158" y="3571876"/>
            <a:ext cx="807249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55BBA01-A013-4C82-8996-E7EBCC38CF77}" type="slidenum">
              <a:rPr lang="en-US" smtClean="0"/>
              <a:pPr/>
              <a:t>166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sr-Cyrl-CS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НАЈЧЕШЋЕ Г Р Е Ш К Е </a:t>
            </a:r>
            <a:r>
              <a:rPr lang="sr-Cyrl-CS" sz="4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КОД САСТАВЉАНА ПОСЛОВНОГ ПЛАНА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ПРЕОПШИРАН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НЕМА ЛОГИЧКУ СТРУКТУРУ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НИЈЕ УРАЂЕН У ФОРМИ КОЈУ ЗАХТЕВА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ОНАЈ КОМЕ ЈЕ НАМЕЊЕН (банка,фондови...)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НЕЈАСАН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ТЕХНИЧКИ ЛОШЕ УРАЂЕН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НИЈЕ СТРАНИРАН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БЕЗ ТАБЕЛА, ГРАФИКА, ФОТОГРАФИЈА...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7F41D8A-0E13-45CF-B317-0B22CB7E5B86}" type="slidenum">
              <a:rPr lang="en-US" smtClean="0"/>
              <a:pPr/>
              <a:t>167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92500"/>
          </a:bodyPr>
          <a:lstStyle/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А Д Р Ж А Ј</a:t>
            </a:r>
            <a:r>
              <a:rPr lang="sr-Cyrl-CS" sz="43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4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ПОСЛОВ. ПЛАНА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НЕ ПОСТОЈИ САМО ЈЕДАН НАЧИН ИЗРАДЕ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КОЛИКО КОД ДА ЈЕ ВАЖАН САДРЖАЈ,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МОРА ДА СЕ ПОШТУЈЕ И ФОРМА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ДА ЈЕ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РАЗУМЉИВ И ЗА “ЛАИКЕ”</a:t>
            </a: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 СУВИШНИХ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ТЕХНИЧКИХ ДЕТАЉА</a:t>
            </a: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ПРЕМА ЗАХТЕВИМА ОНИХ КОЈИ ОДЛУЧУЈУ</a:t>
            </a: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УВЕРЉИВ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СВОЈИМ САДРЖАЈЕМ И ФОРМОМ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САДРЖИ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ДЕТАЉНО ОПИСАНЕ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ЦИЉЕВЕ,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ШАНСЕ И РИЗИКЕ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91A2B13-4820-448D-860F-DE326CD8905B}" type="slidenum">
              <a:rPr lang="en-US" smtClean="0"/>
              <a:pPr/>
              <a:t>168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МОГУЋИ САДРЖАЈ И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РЕДОСЛЕД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ПОГЛАВЉА ПОСЛОВНОГ ПЛАНА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1. ИЗВРШНИ РЕЗИМЕ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2. ПОСЛОВНА ОБЛАСТ 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3. ИСТРАЖИВАЊЕ И АНАЛИЗА ТРЖИШТА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4. ЕКОНОМИЈА ПОСЛОВАЊА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5. МАРКЕТИНГ ПЛАН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1B25185-99B8-4DBE-A280-B8D317959612}" type="slidenum">
              <a:rPr lang="en-US" smtClean="0"/>
              <a:pPr/>
              <a:t>169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6. ПРОЈЕКТИ И РАЗВОЈНИ ПЛАН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7. ПРОИЗВОДНИ И ОПЕРАТИВНИ ПЛАН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8. МЕНАЏМЕНТ ПЛАН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9. СВЕОБУХВАТНИ ПРОГРАМ РАДА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10. КЉУЧНИ РИЗИЦИ И ПРОБЛЕМИ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11. ФИНАНСИЈСКИ ПЛАН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12. ПРЕДЛОГ ЗАХТЕВА 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ПРИЛОЗИ !!!!!!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Plus 4"/>
          <p:cNvSpPr/>
          <p:nvPr/>
        </p:nvSpPr>
        <p:spPr>
          <a:xfrm>
            <a:off x="1714480" y="5500702"/>
            <a:ext cx="785818" cy="7143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E665B87-DC1F-4328-B841-60DA2DB8328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ВЛАСНИЦИ</a:t>
            </a: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ПРИВ. СУБЈЕКАТА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КРОЗ ПРОФИТ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143116"/>
            <a:ext cx="8429652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382588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  <a:defRPr/>
            </a:pPr>
            <a:r>
              <a:rPr lang="sr-Cyrl-C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АКЦИОНАРИ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КРОЗ ДИВИДЕНДЕ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47675" indent="-382588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  <a:defRPr/>
            </a:pPr>
            <a:r>
              <a:rPr lang="sr-Cyrl-C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ЗАПОСЛЕНИ</a:t>
            </a:r>
            <a:r>
              <a:rPr lang="sr-Cyrl-C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КРОЗ ПЛАТЕ 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“СИГУРНА” РАДНА МЕСТА</a:t>
            </a:r>
            <a:endParaRPr lang="sr-Cyrl-C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1080426-2C03-4DE9-BCD5-75D331B33010}" type="slidenum">
              <a:rPr lang="en-US" smtClean="0"/>
              <a:pPr/>
              <a:t>170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4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9.1.  ИЗВРШНИ РЕЗИМЕ</a:t>
            </a:r>
            <a:endParaRPr lang="sr-Cyrl-CS" sz="5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НАЛАЗИ СЕ </a:t>
            </a:r>
            <a:r>
              <a:rPr lang="sr-Cyrl-CS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ПОЧЕТКУ</a:t>
            </a:r>
            <a:endParaRPr lang="sr-Cyrl-CS" sz="33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САСТАВЉА СЕ НА КРАЈУ ПИСАЊА</a:t>
            </a: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КРАТКО И КОНЦИЗНО</a:t>
            </a: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1-2 СТРАНИЦЕ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ИНВЕСТИТОРИ И БАНКАРИ </a:t>
            </a:r>
            <a:r>
              <a:rPr lang="sr-Cyrl-CS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ПРВО ЧИТАЈУ </a:t>
            </a: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БАШ ОВО ПОГЛАВЉЕ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1080426-2C03-4DE9-BCD5-75D331B33010}" type="slidenum">
              <a:rPr lang="en-US" smtClean="0"/>
              <a:pPr/>
              <a:t>171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ОПИС ПОСЛОВНОГ КОНЦЕПТА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ПРИЛИКА И СТРАТЕГИЈА (тренд, окружење   мане конкуренције)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ЦИЉНО ТРЖИШТЕ (купци, тржиште,стопа раста,% удела)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КОНКУРЕНТСКЕ ПРЕДНОСТИ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ЕКОНОМСКИ ПОКАЗАТЕЉИ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ТИМ (знања, искуства 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ЗАХТЕВИ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E95B6BD-06D6-4651-BE4F-AFEE2999BE71}" type="slidenum">
              <a:rPr lang="en-US" smtClean="0"/>
              <a:pPr/>
              <a:t>172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9.2.  ПОСЛОВНА ОБЛАСТ ПРЕДУЗЕЋА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ГРАНА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ТРЕНУТНО СТАЊЕ У ГРАНИ,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ТРЕНДОВИ,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ВЕЛИЧИНА ТРЖИШТА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ПРЕДУЗЕЋЕ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ЊЕГОВ КОНЦЕПТ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E95B6BD-06D6-4651-BE4F-AFEE2999BE71}" type="slidenum">
              <a:rPr lang="en-US" smtClean="0"/>
              <a:pPr/>
              <a:t>173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 / УСЛУГЕ 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ОПИС,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ПРИМЕНА,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ПОСЕБНЕ КАРАКТЕРИСТИКЕ,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ПРЕДНОСТ У ОДНОСУ НА КОНКУРЕНТЕ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МОГУЋНОСТ ЗА ШИРЕЊЕ ПРОИЗВ. ПРОГРАМА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СТРАТЕГИЈЕ  УЛАСКА И РАСТА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КЉУЧНИФАКТОРИ УСПЕХА,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ДИНАМИКА РАСТА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9308F32-993A-4EEB-A0FE-CD9A1CB12D1E}" type="slidenum">
              <a:rPr lang="en-US" smtClean="0"/>
              <a:pPr/>
              <a:t>174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9.3.  ИСТРАЖИВАЊЕ И АНАЛИЗА ТРЖИШТА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КОРИСНИЦИ (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КУПЦИ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ВЕЛИЧИНА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ТРЖИШТА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ТРЕНДОВИ ( %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УЧЕШЋА И  ГОДИШЊИ РАСТ  ЗА 5 ГОДИНА)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КОНКУРЕНЦИЈА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(ПРЕДНОСТИ, МАНЕ, КО СУ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ЛИДЕРИ, СУПСТИТУТИ)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ПРОЦЕНА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УДЕЛА НА ТРЖИШТУ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ПРОДАЈА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ПРОЦЕНА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БУДУЋИХ ТРЖИШНИХ КРЕТАЊА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( КАКО ЋЕ СЕ ПРАТИТИ ТРЖ. КРЕТАЊА;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КАКО УНАПРЕДИТИ И ПРОШИРИТИ ПРОИЗ.)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3460566-F897-462E-8809-D7A97B5A29A2}" type="slidenum">
              <a:rPr lang="en-US" smtClean="0"/>
              <a:pPr/>
              <a:t>175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9.4.  ЕКОНОМИЈА ПОСЛОВАЊА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БРУТО МАРГИНА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(ПРОДАЈНА ЦЕНА- ВАРИЈАБИЛНИ ТРОШК.)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ПРОФИТНИ ПОТЕНЦИЈАЛ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(ВЕЛИЧ. ПРОФИТА,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СА/БЕЗ ПОРЕЗА, МОГУЋИ ПОРЕМЕЋАЈИ)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ФИКСНИ И ВАРИЈАБИЛНИ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ТРОШКОВИ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ВРЕМЕ ПРЕЛОМНЕ ТАЧКЕ ПРОФИТАБ.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ВРЕМЕ  ДОСТИЗАЊА ПОЗИТИВ. ТОКА НОВЦА</a:t>
            </a: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B1D3732-58B2-4DD6-A4B2-624C1B32F850}" type="slidenum">
              <a:rPr lang="en-US" smtClean="0"/>
              <a:pPr/>
              <a:t>176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9.5.  МАРКЕТИНГ ПЛАН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ЦЕНЕ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НАЧИН ФОРМИРАЊА,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УПОРЕДИТИ СА КОНКУРЕНТСКИМ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ОДНОС:ЦЕНЕ/ТРЖИШ. %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ТАКТИКЕ ПРОДАЈЕ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СОПСТВЕНА МРЕЖА,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ЗАСТУПНИЦИ;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МАРЖЕ,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НАЧИН ИЗБОРАДИСТИБУТЕРА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ОЧЕКИВАНА ПРОДАЈА ПО ПРОДАВЦУ / ГОДИШ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B1D3732-58B2-4DD6-A4B2-624C1B32F850}" type="slidenum">
              <a:rPr lang="en-US" smtClean="0"/>
              <a:pPr/>
              <a:t>177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ГАРАНЦИЈЕ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ГАРАНТНИ РОК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ОБУХВАТ ГАРАНЦИЈЕ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ПОРЕЂЕЊЕ СА КОНКУРЕНЦИЈОМ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ПРОМОЦИЈА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ИНСТРУМЕНТИ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ПРОМОТИВНИ МИКС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ПЛАН,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ТРОШКОВИ, СТРУКТУРА ТРОШКОВА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ДИСТИБУЦИЈА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% ТРАНСПОРТНИХ ТРОШКОВА,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ПРЕПРЕКЕ,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ШТА АКО СЕ ИЗВОЗИ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BBC3638-D22B-434E-9F13-EA14F210DB1F}" type="slidenum">
              <a:rPr lang="en-US" smtClean="0"/>
              <a:pPr/>
              <a:t>178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9.6.  ПРОЈЕКТНИ И РАЗВОЈНИ ПЛАН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ИНЖЕЊЕРСКИ ПРИСТУП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СТАЊЕ РАЗВОЈА И ЗАДАЦИ (ШТА ЈОШ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НЕДОСТАЈЕ  ДА БИ СЕ ПОЈАВИТИ НА ТРЖ.)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СМЕТЊЕ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ОПАСНОСТИ (УТИЦАЈ РАЗВОЈА И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ПРОЈЕКТОВАЊА НА ТРОШКОВЕ)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УНАПРЕЂЊЕЊЕ ПОСТОЈЕЋИХ ПРОИЗВОДА И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НОВИ ПРОИЗВОДИ  (НАРЕДНИ ПРОЈЕКТИ)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ТРОШКОВИ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ЗАШТИТА ИНТЕЛЕКТ. СВОЈИНЕ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(ПАТЕНТИ,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СПОРАЗУМИ, НЕРЕШЕНА ПИТАЊА)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326D2E8-DA3A-44FC-A7DB-8CC95CC40707}" type="slidenum">
              <a:rPr lang="en-US" smtClean="0"/>
              <a:pPr/>
              <a:t>179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9.7.  ПРОИЗВОДНИ И ОПЕРАТИВНИ ПЛАН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ЛОКАЦИЈА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ОПРЕМА, ПРОСТОР, ИНВЕНТАР...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ОПЕРАТИВНИ ЦИКЛУС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ГЕОГРАФСКО ПОДРУЧЈЕ ПРОИЗВОДЊЕ (+/-)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УРЕЂАЈИ (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ОПРЕМА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СКЛАДИШТЕ,КАНЦЕЛАР;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КУПИТИ/ИЗНАЈМИТИ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ПОТРЕБА ЗА ОПРЕМОМ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У НАРЕДНЕ 3 ГОДИНЕ, ПРОШИРИВАЊЕ КАП.)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СТРАТЕГИЈА (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КУПИТИ/НАПРАВИТИ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; УСПОРУ-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ЧИОЦИ, УПРАВЉАЊЕ КВАЛИТЕТОМ И ИНВ)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ПРАВНА РЕГУЛАТИВА (ПРОПИСИ, ДОЗВОЛЕ,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ОГРАНИЧЕЊА, ЗАКОН О ДЕЛАТНОСТИ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DA95067-E707-4939-8C96-52E7F693C0C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ДОБАВЉАЧИ, КУПЦИ,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None/>
              <a:defRPr/>
            </a:pP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ПОСЛОВНИ ПАРТНЕРИ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ДОБАВЉАЧИ ДОБИЈАЈУ ПОУЗДАНЕ КУПЦЕ И ТАКО СЕБИ ОБЕЗБЕЂУЈУ ПОСАО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844" y="2428868"/>
            <a:ext cx="90011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sz="30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sz="30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ГРАЂАНИ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КРОЗ НОВЕ ПРОИЗВОДЕ,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КРОЗ</a:t>
            </a:r>
            <a:r>
              <a:rPr lang="sr-Cyrl-C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НОВЕ УСЛУГЕ,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НИЖЕ ЦЕНЕ ПРОИЗВОДА И УСЛУГА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(због иновација и конкуренције)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49C9C62-5F93-4A86-83AC-EF662E349987}" type="slidenum">
              <a:rPr lang="en-US" smtClean="0"/>
              <a:pPr/>
              <a:t>180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1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9.8.   МЕНАЏМЕНТ  ТИМ       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ОРГАНИЗАЦИЈА (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ОРГ. ШЕМА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КЉУЧНИ ЧЛАНОВИ ( ОПИС ОДГОВОРНОСТИ)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ПЛАТЕ И ДРУГА ПРИМАЊА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ОСТАЛИ ИНВЕСТИТОРИ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ЗАПОШЉАВАЊЕ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(ТРЕНУТНО И ПЛАНОВИ)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УПРАВНИ ОДБОР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ОСТАЛИ ДЕОНИЧАРИ (ПРАВА И ОГРАНИЧЕЊА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САВЕТНИЦИ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ДРУГЕ УСЛУГЕ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E4E6093-379C-44DE-B42C-F5EFF54A4A03}" type="slidenum">
              <a:rPr lang="en-US" smtClean="0"/>
              <a:pPr/>
              <a:t>181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9.9. СВЕОБУХВАТАН ПРОГРАМ РАДА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ВРЕМЕНСКА КОМПОНЕНТА, РОКОВИ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ЦИКЛУС КОНВЕРЗИЈЕ НОВЦА (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 СИРОВИНЕ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ДО НАПЛАТЕ ПРОДАЈЕ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КРАЈЊИ РОКОВИ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ПРЕЛОМНЕ  ТАЧКЕ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КРИТИЧНЕ ЗА УСПЕХ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ПОТРЕБАН БРОЈ ЉУДИ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(И ЊИХОВ ОДНОС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ПРЕМА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РАЗВИЈАЊУ ПОСЛА)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МОГУЋА “ИСКАКАЊА”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ОД ПЛАНИРАНОГ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( КАКО ИЗБЕЋИ, МИНИМИЗИРАТИ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НЕГАТИВНИ УТИЦАЈ)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879188C-0729-476E-8D40-89EC65C3C198}" type="slidenum">
              <a:rPr lang="en-US" smtClean="0"/>
              <a:pPr/>
              <a:t>182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sz="1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9.10.   КЉУЧНИ РИЗИЦИ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РИЗИК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МОГУЋНОСТ ДА СЕ ДЕСЕ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НЕПРЕДВИЂЕНИ И НЕЖЕЉЕНИ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ДОГАЂАЈИ СА ПОСЛЕДИЦАМА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МЕНАЏМЕНТ  РИЗИКОМ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ДЕО УКУПНОГ СИСТЕМА УПРАВЉАЊА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ЈЕДНОГ ПРЕДУЗЕЋА / ОРГАНИЗАЦИЈЕ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80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</a:t>
            </a: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21506" name="Picture 2" descr="&amp;Rcy;&amp;iecy;&amp;zcy;&amp;ucy;&amp;lcy;&amp;tcy;&amp;acy;&amp;tcy; &amp;scy;&amp;lcy;&amp;icy;&amp;kcy;&amp;acy; &amp;zcy;&amp;acy; &amp;Rcy;&amp;Icy;&amp;Zcy;&amp;Icy;&amp;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714356"/>
            <a:ext cx="3214710" cy="22217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879188C-0729-476E-8D40-89EC65C3C198}" type="slidenum">
              <a:rPr lang="en-US" smtClean="0"/>
              <a:pPr/>
              <a:t>183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РАСТОМ И РАЗВОЈЕМ ПРЕДУЗЕЋА,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ПРОБЛЕМИ СА КОЈИМ СЕ СУСРЕЋУ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(САМИМ ТИМ И РИЗИЦИ) СУ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СВЕ ОБИМНИЈИ И СЛОЖЕНИЈИ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РИЗИЧНИ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ДОГАЂАЈ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ВЕРОВАТНОЋ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ДОГАЂАЈА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ВЕЛИЧИНА УЛОГА (ЧИТАЈ: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ВИСИНА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ГУБИТКА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endParaRPr lang="sr-Cyrl-CS" sz="1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80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</a:t>
            </a: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323586" name="Picture 2" descr="&amp;Rcy;&amp;iecy;&amp;zcy;&amp;ucy;&amp;lcy;&amp;tcy;&amp;acy;&amp;tcy; &amp;scy;&amp;lcy;&amp;icy;&amp;kcy;&amp;acy; &amp;zcy;&amp;acy; &amp;Kcy;&amp;Rcy;&amp;IEcy;&amp;Dcy;&amp;Icy;&amp;Tcy;&amp;Ncy;&amp;Icy; &amp;Rcy;&amp;Icy;&amp;Zcy;&amp;Icy;&amp;Kcy;"/>
          <p:cNvPicPr>
            <a:picLocks noChangeAspect="1" noChangeArrowheads="1"/>
          </p:cNvPicPr>
          <p:nvPr/>
        </p:nvPicPr>
        <p:blipFill>
          <a:blip r:embed="rId3"/>
          <a:srcRect l="16875" t="5000" r="11874"/>
          <a:stretch>
            <a:fillRect/>
          </a:stretch>
        </p:blipFill>
        <p:spPr bwMode="auto">
          <a:xfrm>
            <a:off x="6215074" y="3357562"/>
            <a:ext cx="2643206" cy="26431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442FF0C-72CF-45B4-9C2C-1E62E37AF89D}" type="slidenum">
              <a:rPr lang="en-US" smtClean="0"/>
              <a:pPr/>
              <a:t>184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(...НАСТАВАК)                                                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ИЗБОР: </a:t>
            </a: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РИЗИЧНИЈА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0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ИЛИ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СИГУРНИЈА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ВАРИЈАНТА?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ОДЛУКА ЗАВИСИ ОД</a:t>
            </a: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АТРАКТИВНОСТИ СВАКЕ ВАРИЈАНТЕ</a:t>
            </a: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НИВОА ГУБИТКА КОЈЕ  ЈЕ ПРЕДУЗЕЋЕ  СПРЕМНО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ДА ПОДНЕСЕ </a:t>
            </a: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ВЕРОВАТНОЋЕ УСПЕХА      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ВРСТЕ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РИЗИКА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ОПЕРАТИВНИ због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НЕДОСТАТКА  ПРЕДУЗЕТНИЧКИХ  ВЕШТИНА,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НЕДОВОЉНОГ ЗНАЊА У ВЕЗИ БИЗНИС ПЛАНА,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НЕДОСТАТКА  ПОСЛОВНИХ ИФОРМАЦИЈА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ТРЖИШНИ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ИНФЛАТОРНА  КРЕТАЊА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НЕСТАБИЛНИ ДЕВИЗНИ  КУРС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80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</a:t>
            </a: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9CF18E6-94D9-4E91-B4B0-EC1D644887AE}" type="slidenum">
              <a:rPr lang="en-US" smtClean="0"/>
              <a:pPr/>
              <a:t>185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...наставак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ПОСТОЈАЊЕ СИВЕ ЕКОНОМИЈЕ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ПОЈАВА НОВИХ КОНКУРЕНАТА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ПОГРЕШНОГ ИЗБОРА ПАРТНЕРА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ПОНАШАЊА ПОТРОШАЧА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КРЕДИТНИ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КАКО ИЗВРШИТИ КРЕДИТНЕ ОБАВЕЗЕ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ВАЖНО: </a:t>
            </a:r>
            <a:r>
              <a:rPr lang="sr-Cyrl-CS" sz="10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ОПРЕЗ КОД ЗАДУЖИВАЊА!!!!!!!!!!!!!!!!!!!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КУЛТУРОЛОШКИ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ПОЛИТИЧКИ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ОСНОВНО ПИТАЊЕ:</a:t>
            </a: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КАКО УТИЦАТИ </a:t>
            </a: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ВЕЋ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КАКО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ОДГОВОРИТИ-РЕАГОВАТИ НА ОВУ ВРСТУ РИЗИК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80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</a:t>
            </a: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5F9A7F1-5547-4D30-9B23-24274E9E403B}" type="slidenum">
              <a:rPr lang="en-US" smtClean="0"/>
              <a:pPr/>
              <a:t>186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...НАСТАВАК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ПРЕПОЗНАТИ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МОГУЋЕ РИЗИКЕ, ПРЕПРЕКЕ 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ПРОДИСКУТОВАТИ О: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- </a:t>
            </a: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ПАДУ  ЦЕНА 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СВОЈИХ ПРОИЗВОДА/УСЛУГА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- НЕОСТВАРЕНОМ </a:t>
            </a: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ОБИМУ ПРОДАЈЕ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- НЕПОЖЕЉНИМ ПОСЛОВНИМ ТРЕНДОВИМА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- </a:t>
            </a: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ПРЕКОРАЧЕЊУ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РАЗВОЈНИХ ТРОШКОВА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- ПРОБИЈАЊУ </a:t>
            </a: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РОКОВА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- НЕДОБИЈАЊУ БАНКАРСКОГ КРЕДИТА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- </a:t>
            </a: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НЕДОСТАТКУ НОВЦА 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 ОБЕЗБЕЂЕНЕ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НАРУЏБИНЕ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- НЕДОСТАТКУ НОВЦА ПОСЛЕ ДОБИЈАЊА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НАРУЏБЕ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80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</a:t>
            </a: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5F9A7F1-5547-4D30-9B23-24274E9E403B}" type="slidenum">
              <a:rPr lang="en-US" smtClean="0"/>
              <a:pPr/>
              <a:t>187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ВАЖНО!!!!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sr-Cyrl-CS" sz="10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ЈАСНО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ИСТАЋИ КЉУЧНЕ РИЗИКЕ</a:t>
            </a:r>
            <a:endParaRPr lang="sr-Cyrl-CS" sz="14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ЗА ПОСЛОВАЊЕ / ПОЧЕТАК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ДАТИ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ПЛАН ЗА ПРЕВАЗИЛАЖЕЊЕ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РИЗИКА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80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</a:t>
            </a: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321538" name="AutoShape 2" descr="&amp;Rcy;&amp;iecy;&amp;zcy;&amp;ucy;&amp;lcy;&amp;tcy;&amp;acy;&amp;tcy; &amp;scy;&amp;lcy;&amp;icy;&amp;kcy;&amp;acy; &amp;zcy;&amp;acy; &amp;Rcy;&amp;Icy;&amp;Zcy;&amp;Icy;&amp;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1542" name="Picture 6" descr="&amp;Rcy;&amp;iecy;&amp;zcy;&amp;ucy;&amp;lcy;&amp;tcy;&amp;acy;&amp;tcy; &amp;scy;&amp;lcy;&amp;icy;&amp;kcy;&amp;acy; &amp;zcy;&amp;acy; &amp;Rcy;&amp;Icy;&amp;Zcy;&amp;Icy;&amp;Kcy;"/>
          <p:cNvPicPr>
            <a:picLocks noChangeAspect="1" noChangeArrowheads="1"/>
          </p:cNvPicPr>
          <p:nvPr/>
        </p:nvPicPr>
        <p:blipFill>
          <a:blip r:embed="rId3"/>
          <a:srcRect l="1050" t="8396" r="1260" b="7649"/>
          <a:stretch>
            <a:fillRect/>
          </a:stretch>
        </p:blipFill>
        <p:spPr bwMode="auto">
          <a:xfrm>
            <a:off x="2428860" y="3500438"/>
            <a:ext cx="4650612" cy="30003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C5268D1-4762-4B88-9D85-1537FDBAA5F1}" type="slidenum">
              <a:rPr lang="en-US" smtClean="0"/>
              <a:pPr/>
              <a:t>188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1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9.11.  ФИНАНСИЈСКИ ПЛАН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ИСТАЋИ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ПОТЕНЦИЈАЛ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ПОСЛОВНЕ ПРИЛИКЕ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ВРЕМЕНСКУ ДИМЕНЗИЈУ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ФИНАНС. ТОКА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ПОТРЕБЕ ЗА ГОТОВИНОМ, АНАЛИЗА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ТОКОВА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НОВЦА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ОЧЕКИВАНЕ ЗАРАДЕ И ДАВАЊА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СТВАРНИ БИЛАНС УСПЕХА И БИЛАНС СТАЊА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(ТЕКУЋА И ПРЕДХОДНЕ 2 ГОДИНЕ)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ПРОЈЕКЦИЈА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БИЛАНСА УСПЕХА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ПРОЈЕКЦИЈА БИЛАНСА СТАЊА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5FFFD63-83A6-48BA-8014-DD1A60192C61}" type="slidenum">
              <a:rPr lang="en-US" smtClean="0"/>
              <a:pPr/>
              <a:t>189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...наставак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ПРОЈЕКЦИЈА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АНАЛИЗЕ ТОКА НОВЦА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(МЕСЕЧНО ЗА ПРВУ ГОДИНУ, КВАРТАЛНО ЗА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НАРЕДНЕ ДВЕ...)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ДИЈАГРАМ ПРЕЛОМНЕ ТАЧКЕ РЕНТАБИЛИТ.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КОНТРОЛА ТРОШКОВА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(КО ЈЕ ОДГОВОРАН,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УЧЕСТАЛОСТ  И НАЧИН КОНТРОЛЕ)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КЉУЧНИ ЕЛЕМЕНТИ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(МАКСИМУМ ПОТРЕБНОГ ГОТОВОГ НОВЦА,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БРЗИНА НАПЛАТЕ ДУГОВА...)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E257DF4-B9AC-443D-9784-C61E1920C82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ДРЖАВА и ЛОКАЛНИ НИВО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КРОЗ ВЕЋЕ ПОРЕСКЕ ПРИХОДЕ,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ВЕЋИ ИЗВОЗ,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ВЕЋУ ЗАПОСЛЕНОСТ (а самим тим  и социјални мир)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ЛОКАЛНИ ЕКОНОМСКИ РАЗВОЈ</a:t>
            </a: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F93F6E7-1D73-43C4-987A-61CE42DD0B61}" type="slidenum">
              <a:rPr lang="en-US" smtClean="0"/>
              <a:pPr/>
              <a:t>190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9.12.  ПРЕДЛОГ ЗАХТЕВА ПРЕДУЗЕЋА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sr-Cyrl-CS" sz="16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СУШТИНСКО ПИТАЊЕ: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6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  <a:r>
              <a:rPr lang="sr-Cyrl-CS" sz="1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ШТА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6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ПРЕДУЗЕЋЕ  КОНКРЕТНО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6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r>
              <a:rPr lang="sr-Cyrl-CS" sz="1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ТРАЖИ </a:t>
            </a:r>
            <a:r>
              <a:rPr lang="sr-Cyrl-CS" sz="16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6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ШТА </a:t>
            </a:r>
            <a:r>
              <a:rPr lang="sr-Cyrl-CS" sz="1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НУДИ???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F93F6E7-1D73-43C4-987A-61CE42DD0B61}" type="slidenum">
              <a:rPr lang="en-US" smtClean="0"/>
              <a:pPr/>
              <a:t>191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ЖЕЉЕНО ФИНАНСИРАЊЕ (ПОТРЕБНА КОЛИ-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ЧИНА НОВЦА У НАРЕДНЕ НПР. 3 ГОДИНЕ)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ПОНУДА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ИНВЕСТИТОРУ ( ДЕОНИОЦЕ, ДУГ СА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ГАРАНЦИЈОМ...)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КАПИТАЛИЗАЦИЈА (ТРЕНУТНО И БУДУЋЕ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СТАЊЕ СА ДЕОНИЦАМА...)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УПОТРЕБА ПОЗАЈМЉЕНОГ НОВЦА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(ОПИС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НАМЕНЕ И СТРУКТУРЕ)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CE84E95-15F4-42E6-936B-65E0DEB2E03C}" type="slidenum">
              <a:rPr lang="en-US" smtClean="0"/>
              <a:pPr/>
              <a:t>192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9.13.  ПРИЛОЗИ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ИЗВЕШТАЈИ КОНСУЛТАНАТА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ФОТОГРАФИЈЕ (ПРОИЗВОДА, ОПРЕМЕ,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ЛОКАЦИЈЕ, ПРОСТОРА...)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ТЕХНИЧКЕ  АНАЛИЗЕ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РЕФЕРЕНЦ ЛИСТЕ, ПРЕПОРУКЕ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ФОТОКОПИЈЕ ЗАКОНА И ПРОПИСА, ЛИЦЕНЦИ...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4118112-42D0-4857-8BB4-19A4457B900B}" type="slidenum">
              <a:rPr lang="en-US" smtClean="0"/>
              <a:pPr/>
              <a:t>193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ПРЕЛОМНА ТАЧКА РЕНТАБИЛИТЕТА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(ПТР)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ПОКАЗУЈЕ ОНАЈ </a:t>
            </a: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ОБИМ ПРОИЗВОДЊЕ 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ГДЕ СУ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УКУПНИ ПРИХОДИ ЈЕДНАКИ УКУПНИМ РАСХОДИМА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ПТР = ФТ/ 1- (ВТ/УТ)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ФТ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ФИКСНИ ТРОШКОВИ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ВТ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ВАРИЈАБИЛНИ ТРОШКОВИ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УТ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УКУПНИ ТРОШКОВИ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1CDBB0B-0D4A-44BA-89B3-E0369D8A51B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  <a:r>
              <a:rPr lang="sr-Cyrl-C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В О Д</a:t>
            </a:r>
            <a:endParaRPr lang="sr-Cyrl-C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-  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ПОЈМОВНО ОДРЕЂЕНЕ 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предузетништва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основни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ЕЛЕМЕНТИ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предузетништва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шта је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РЕЗУЛТАТ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предузетништва?</a:t>
            </a:r>
          </a:p>
          <a:p>
            <a:pPr marL="411163" indent="-179388" algn="just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каква је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КОРИСТ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од предузетништва?</a:t>
            </a:r>
          </a:p>
          <a:p>
            <a:pPr marL="411163" indent="-179388" algn="just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ГДЕ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се јавља предузетништво?</a:t>
            </a:r>
          </a:p>
          <a:p>
            <a:pPr marL="411163" indent="-179388" algn="just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ПРЕДУСЛОВИ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за развој предузетништва</a:t>
            </a:r>
          </a:p>
          <a:p>
            <a:pPr marL="411163" indent="-179388" algn="just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ПРЕПРЕКЕ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за развој предузетништва</a:t>
            </a:r>
          </a:p>
          <a:p>
            <a:pPr marL="411163" indent="-179388" algn="just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посебне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ВРСТЕ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предузетништва</a:t>
            </a:r>
          </a:p>
          <a:p>
            <a:pPr marL="411163" indent="-179388" algn="just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290818" name="AutoShape 2" descr="&amp;Rcy;&amp;iecy;&amp;zcy;&amp;ucy;&amp;lcy;&amp;tcy;&amp;acy;&amp;tcy; &amp;scy;&amp;lcy;&amp;icy;&amp;kcy;&amp;acy; &amp;zcy;&amp;acy; &amp;icy;&amp;zcy;&amp;lcy;&amp;acy;&amp;z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822" name="AutoShape 6" descr="&amp;Rcy;&amp;iecy;&amp;zcy;&amp;ucy;&amp;lcy;&amp;tcy;&amp;acy;&amp;tcy; &amp;scy;&amp;lcy;&amp;icy;&amp;kcy;&amp;acy; &amp;zcy;&amp;acy; &amp;icy;&amp;zcy;&amp;lcy;&amp;acy;&amp;z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826" name="AutoShape 10" descr="&amp;Rcy;&amp;iecy;&amp;zcy;&amp;ucy;&amp;lcy;&amp;tcy;&amp;acy;&amp;tcy; &amp;scy;&amp;lcy;&amp;icy;&amp;kcy;&amp;acy; &amp;zcy;&amp;acy; &amp;icy;&amp;zcy;&amp;lcy;&amp;acy;&amp;z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828" name="AutoShape 12" descr="&amp;Rcy;&amp;iecy;&amp;zcy;&amp;ucy;&amp;lcy;&amp;tcy;&amp;acy;&amp;tcy; &amp;scy;&amp;lcy;&amp;icy;&amp;kcy;&amp;acy; &amp;zcy;&amp;acy; &amp;icy;&amp;zcy;&amp;lcy;&amp;acy;&amp;z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830" name="AutoShape 14" descr="&amp;Rcy;&amp;iecy;&amp;zcy;&amp;ucy;&amp;lcy;&amp;tcy;&amp;acy;&amp;tcy; &amp;scy;&amp;lcy;&amp;icy;&amp;kcy;&amp;acy; &amp;zcy;&amp;acy; &amp;icy;&amp;zcy;&amp;lcy;&amp;acy;&amp;z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836" name="AutoShape 20" descr="&amp;Rcy;&amp;iecy;&amp;zcy;&amp;ucy;&amp;lcy;&amp;tcy;&amp;acy;&amp;tcy; &amp;scy;&amp;lcy;&amp;icy;&amp;kcy;&amp;acy; &amp;zcy;&amp;acy; &amp;dcy;&amp;ocy;&amp;scy;&amp;tcy;&amp;acy;&amp;vcy;&amp;ncy;&amp;ocy; &amp;vcy;&amp;ocy;&amp;zcy;&amp;icy;&amp;l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331E41-CFCE-4BF4-B034-DA74F43623B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32500" lnSpcReduction="20000"/>
          </a:bodyPr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9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7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571736" y="5143512"/>
            <a:ext cx="2928958" cy="1357322"/>
          </a:xfrm>
          <a:prstGeom prst="flowChartAlternateProcess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К О Р И С Т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ОД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ПРЕДУЗЕТНИШТВА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42844" y="3857628"/>
            <a:ext cx="1714512" cy="1357322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држава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локални ниво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571472" y="2000240"/>
            <a:ext cx="1857388" cy="1071570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власници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привредних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субјеката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2786050" y="1428736"/>
            <a:ext cx="2143140" cy="571504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предузетници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5643570" y="1928802"/>
            <a:ext cx="1714512" cy="571504"/>
          </a:xfrm>
          <a:prstGeom prst="flowChartProcess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акционари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000760" y="2786058"/>
            <a:ext cx="2000264" cy="928694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запослени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6153160" y="4214818"/>
            <a:ext cx="2000264" cy="642942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грађани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5572132" y="571480"/>
            <a:ext cx="3214710" cy="642942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добављачи,пословни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партнери...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stCxn id="4" idx="0"/>
            <a:endCxn id="6" idx="3"/>
          </p:cNvCxnSpPr>
          <p:nvPr/>
        </p:nvCxnSpPr>
        <p:spPr>
          <a:xfrm rot="16200000" flipV="1">
            <a:off x="2643175" y="3750471"/>
            <a:ext cx="607223" cy="21788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0"/>
            <a:endCxn id="7" idx="2"/>
          </p:cNvCxnSpPr>
          <p:nvPr/>
        </p:nvCxnSpPr>
        <p:spPr>
          <a:xfrm rot="16200000" flipV="1">
            <a:off x="1732340" y="2839636"/>
            <a:ext cx="2071702" cy="25360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0"/>
          </p:cNvCxnSpPr>
          <p:nvPr/>
        </p:nvCxnSpPr>
        <p:spPr>
          <a:xfrm rot="16200000" flipV="1">
            <a:off x="2446720" y="3554016"/>
            <a:ext cx="3071834" cy="1071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" idx="0"/>
            <a:endCxn id="17" idx="1"/>
          </p:cNvCxnSpPr>
          <p:nvPr/>
        </p:nvCxnSpPr>
        <p:spPr>
          <a:xfrm rot="5400000" flipH="1" flipV="1">
            <a:off x="2678893" y="2250274"/>
            <a:ext cx="4250561" cy="15359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" idx="0"/>
            <a:endCxn id="9" idx="1"/>
          </p:cNvCxnSpPr>
          <p:nvPr/>
        </p:nvCxnSpPr>
        <p:spPr>
          <a:xfrm rot="5400000" flipH="1" flipV="1">
            <a:off x="3375413" y="2875356"/>
            <a:ext cx="2928958" cy="16073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" idx="0"/>
            <a:endCxn id="10" idx="1"/>
          </p:cNvCxnSpPr>
          <p:nvPr/>
        </p:nvCxnSpPr>
        <p:spPr>
          <a:xfrm rot="5400000" flipH="1" flipV="1">
            <a:off x="4071934" y="3214687"/>
            <a:ext cx="1893107" cy="19645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" idx="0"/>
            <a:endCxn id="15" idx="1"/>
          </p:cNvCxnSpPr>
          <p:nvPr/>
        </p:nvCxnSpPr>
        <p:spPr>
          <a:xfrm rot="5400000" flipH="1" flipV="1">
            <a:off x="4791076" y="3781429"/>
            <a:ext cx="607223" cy="21169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6963F19-B46B-47FB-A9C6-61A34B1D430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1.6.  Г Д Е  СЕ ЈАВЉА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ПРЕДУЗЕТНИШТВО?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80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5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7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СВИМ ДЕЛАТНОСТИМА-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ПРИВРЕДНИМ И НЕПРИВРЕДНИМ,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НЕЗАВИСНО ОД :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ВЕЛИЧИНЕ,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ВЛАСНИЧКЕ СТРУКТУРЕ ,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ЖИВОТНОГ ЦИКЛУСА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ПОСЛОВНОГ СУБЈЕКТА</a:t>
            </a:r>
            <a:endParaRPr lang="sr-Cyrl-CS" sz="1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5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5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5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6963F19-B46B-47FB-A9C6-61A34B1D430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5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6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</a:t>
            </a:r>
            <a:r>
              <a:rPr lang="sr-Cyrl-CS" sz="7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ПРЕДУЗЕЋА: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sr-Cyrl-CS" sz="7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ПРИВАТНА</a:t>
            </a: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7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ЈАВНА</a:t>
            </a: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sz="7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ПОРОДИЧНА</a:t>
            </a: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МЕЂУНАРОДНЕ </a:t>
            </a:r>
            <a:r>
              <a:rPr lang="sr-Cyrl-CS" sz="7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КОРПОРАЦИЈЕ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63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sr-Cyrl-CS" sz="7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НЕПРОФИТНЕ</a:t>
            </a:r>
            <a:r>
              <a:rPr lang="sr-Cyrl-CS" sz="7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7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ОРГАНИЗАЦИЈЕ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ЈАВНЕ </a:t>
            </a:r>
            <a:r>
              <a:rPr lang="sr-Cyrl-CS" sz="7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УСТАНОВЕ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060ECBA-B355-431D-B3E4-08491EDCEDC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предузетничко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размишљање и иновативност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на примеру  једног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јавног предузећа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Picture 4" descr="http://www.serbiaorganica.info/wp-content/uploads/2012/04/pijaca-sl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736"/>
            <a:ext cx="5439569" cy="1605120"/>
          </a:xfrm>
          <a:prstGeom prst="rect">
            <a:avLst/>
          </a:prstGeom>
          <a:noFill/>
        </p:spPr>
      </p:pic>
      <p:pic>
        <p:nvPicPr>
          <p:cNvPr id="6" name="Picture 2" descr="Beograd, 17. juna 2016.- Na pijaci Bajloni po prvi put je danas od 18 do 24 casa organizovana manifestacija Beogradski nocni market, pod sloganom &quot;Novo lice pijace&quot;. Cilj je da na savremen i zanimljiv nacin predstave proizvodjaci hrane i pica iz cele Srbije i da pijace postanu prepoznatljiva turisticka ponuda glavnog grada. FOTO TANJUG/ DRAGAN KUJUNDZIC/ nr"/>
          <p:cNvPicPr>
            <a:picLocks noChangeAspect="1" noChangeArrowheads="1"/>
          </p:cNvPicPr>
          <p:nvPr/>
        </p:nvPicPr>
        <p:blipFill>
          <a:blip r:embed="rId4"/>
          <a:srcRect l="23272" r="8462"/>
          <a:stretch>
            <a:fillRect/>
          </a:stretch>
        </p:blipFill>
        <p:spPr bwMode="auto">
          <a:xfrm>
            <a:off x="357158" y="3286124"/>
            <a:ext cx="3500462" cy="3420906"/>
          </a:xfrm>
          <a:prstGeom prst="rect">
            <a:avLst/>
          </a:prstGeom>
          <a:noFill/>
        </p:spPr>
      </p:pic>
      <p:pic>
        <p:nvPicPr>
          <p:cNvPr id="274434" name="Picture 2" descr="http://www.bgpijace.rs/view_image.php?id=1950&amp;cache=s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429000"/>
            <a:ext cx="4701092" cy="3071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38460D4-1A1D-430F-950B-E41C83B8B72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“ТРАДИЦИОНАЛНЕ” </a:t>
            </a: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ГРАНЕ И ДЕЛАТНОСТИ,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НОВЕ</a:t>
            </a: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ДЕЛАТНОСТИ И ВИСОКЕ ТЕХНОЛОГИЈЕ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508" name="Picture 2" descr="C:\Program Files\Microsoft Office\MEDIA\CAGCAT10\j014988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3571"/>
            <a:ext cx="2357454" cy="16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572008"/>
            <a:ext cx="2357454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357694"/>
            <a:ext cx="1357322" cy="218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C:\Program Files\Microsoft Office\MEDIA\CAGCAT10\j018742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536352"/>
            <a:ext cx="2071702" cy="214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1928802"/>
            <a:ext cx="2265401" cy="137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3" descr="C:\Program Files\Microsoft Office\MEDIA\CAGCAT10\j0215086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288073"/>
            <a:ext cx="1928826" cy="256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80D1845-D80A-4FEF-AD35-E47C436F9A8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ПРЕДУЗЕТНИЧКЕ </a:t>
            </a:r>
            <a:r>
              <a:rPr lang="sr-Cyrl-CS" sz="6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РАДЊЕ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6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МИКРО</a:t>
            </a: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6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МАЛА</a:t>
            </a: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sr-Cyrl-CS" sz="6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СРЕДЊА</a:t>
            </a: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sr-Cyrl-CS" sz="6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ВЕЛИКА</a:t>
            </a: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65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sr-Cyrl-CS" sz="6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“ЗРЕЛА” </a:t>
            </a: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sr-Cyrl-CS" sz="6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НОВООСНОВАНА</a:t>
            </a: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sr-Cyrl-CS" sz="6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“МЛАДА” </a:t>
            </a: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3E0846D-36D4-44F6-8425-276009DA084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92500"/>
          </a:bodyPr>
          <a:lstStyle/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А Ж Н О !!!!!!!!!!!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МЕЂУТИМ,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СВАКИ ПРЕДУЗЕТНИЧКИ ПОДУХВАТ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ЈЕСТЕ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УЈЕДНО И ПОСЛОВНА АКТИВНОСТ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(БИЗНИС, ПОСАО)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5720" y="1428736"/>
            <a:ext cx="8572560" cy="142876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НИЈЕ СВАКА ПОСЛОВНА  АКТИВНОСТ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ПРЕДУЗЕТНИШТВО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19E15C5-9F83-492F-8EC4-9898DF0253C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85000" lnSpcReduction="20000"/>
          </a:bodyPr>
          <a:lstStyle/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3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ПРЕДУЗЕТНИК ЈЕ:    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“пословно способно </a:t>
            </a:r>
            <a:r>
              <a:rPr lang="sr-Cyrl-C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физичко лице </a:t>
            </a:r>
            <a:r>
              <a:rPr lang="sr-Cyrl-C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које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обавља делатност </a:t>
            </a:r>
            <a:r>
              <a:rPr lang="sr-Cyrl-C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 циљу остваривања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прихода и које је као такво </a:t>
            </a:r>
            <a:r>
              <a:rPr lang="sr-Cyrl-C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регистрован</a:t>
            </a:r>
            <a:r>
              <a:rPr lang="sr-Cyrl-C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у складу са законом о регистрацији...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endParaRPr lang="sr-Cyrl-C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844" y="357166"/>
            <a:ext cx="8786874" cy="271464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r>
              <a:rPr lang="sr-Cyrl-CS" sz="3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појам “предузетник”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    треба шире схватити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  него што </a:t>
            </a:r>
            <a:r>
              <a:rPr lang="sr-Cyrl-CS" sz="3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га дефинише 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Закон о привредним друштвима</a:t>
            </a:r>
            <a:endParaRPr 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19E15C5-9F83-492F-8EC4-9898DF0253C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62500" lnSpcReduction="20000"/>
          </a:bodyPr>
          <a:lstStyle/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...наставак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Физичко лице уписано у посебан регистар</a:t>
            </a: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marL="579437" indent="-514350" algn="just" eaLnBrk="1" hangingPunct="1">
              <a:buClr>
                <a:schemeClr val="tx1"/>
              </a:buClr>
              <a:buNone/>
              <a:defRPr/>
            </a:pP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које обавља делатност слободне 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професије, уређену посебним  прописом,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сматра се предузетником у смислу овог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закона</a:t>
            </a: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ако је тим прописом то одређено”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4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79437" indent="-514350" algn="just" eaLnBrk="1" hangingPunct="1">
              <a:buClr>
                <a:schemeClr val="tx1"/>
              </a:buClr>
              <a:buNone/>
              <a:defRPr/>
            </a:pPr>
            <a:endParaRPr lang="sr-Cyrl-C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79437" indent="-514350" algn="just" eaLnBrk="1" hangingPunct="1">
              <a:buClr>
                <a:schemeClr val="tx1"/>
              </a:buClr>
              <a:buNone/>
              <a:defRPr/>
            </a:pP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(Сл. гласник Републике Србије </a:t>
            </a:r>
          </a:p>
          <a:p>
            <a:pPr marL="579437" indent="-514350" algn="just" eaLnBrk="1" hangingPunct="1">
              <a:buClr>
                <a:schemeClr val="tx1"/>
              </a:buClr>
              <a:buNone/>
              <a:defRPr/>
            </a:pP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36/2011, 99/2011, 83/2014, 5/2015)</a:t>
            </a:r>
          </a:p>
          <a:p>
            <a:pPr marL="579437" indent="-514350" algn="just" eaLnBrk="1" hangingPunct="1">
              <a:buClr>
                <a:schemeClr val="tx1"/>
              </a:buClr>
              <a:buNone/>
              <a:defRPr/>
            </a:pP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чланови од 83 до 92), 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endParaRPr lang="sr-Cyrl-C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5CD2A40-E5AE-440E-8910-09BE140281B3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1.7.  </a:t>
            </a: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  Р  Е  Д  У  С  Л  О  В  И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РАЗВОЈ ПРЕДУЗЕТНИШТВА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" pitchFamily="2" charset="2"/>
              <a:buChar char="v"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МАКРО НИВОУ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СЛОБОДНО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ТРЖИШТЕ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ИНОВАТИВНА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КЛИМА И КУЛТУРА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ТРАДИЦИЈА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ПРЕДУЗЕТНИШТВА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ПРАВНА СИГУРНОСТ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ЗАКОНСКА ЗАШТИТА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ИНТЕЛЕКТУАЛНЕ СВОЈИНЕ, ПРОНАЛАЗАКА,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ИНОВАЦИЈА, ПАТЕНАТА И  СЛ. 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ИНСТИТУЦИОНАЛНА ПОДРШКА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(ДРЖАВНИ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И ЛОКАЛНИ НИВО)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938A68-C167-4446-9A56-919872381A5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НАЧИН РАЗМИШЉАЊА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,ОДНОСНО ПРОЦЕС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СТВАРАЊА И РАЗВИЈАЊА ЕКОНОМСКИХ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АКТИВНОСТИ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КОМБИНОВАЊЕМ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РИЗИКА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КРЕАТИВНОСТИ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И/ИЛИ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ИНОВАТИВНОСТИ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УЗ ПОУЗДАНУ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УПРАВЉАЧКУ СТРУКТУРУ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УНУТАР НОВЕ ИЛИ ПОСТОЈЕЋЕ ОРГАНИ-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ЗАЦИЈЕ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(Зелена књига о предузетнишву у Европи,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Европска комисија 2003)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4000" dirty="0" smtClean="0">
                <a:solidFill>
                  <a:schemeClr val="bg1"/>
                </a:solidFill>
              </a:rPr>
              <a:t>1.  П  О  Ј  А  М   ПРЕДУЗЕТНИШТВА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03C1E21-A2A1-4915-981D-FF6ED70D359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" pitchFamily="2" charset="2"/>
              <a:buChar char="v"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МИКРО НИВОУ</a:t>
            </a:r>
          </a:p>
          <a:p>
            <a:pPr marL="411163" indent="-179388" algn="just" eaLnBrk="1" hangingPunct="1">
              <a:buFont typeface="Wingdings" pitchFamily="2" charset="2"/>
              <a:buChar char="v"/>
              <a:tabLst>
                <a:tab pos="2293938" algn="l"/>
              </a:tabLst>
              <a:defRPr/>
            </a:pPr>
            <a:endParaRPr lang="sr-Cyrl-CS" sz="1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НЕГОВАЊЕ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ПРЕДУЗЕТНИЧКОГ АМБИЈЕНТА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ДАТИ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ШАНСУ ЗАПОСЛЕНИМА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ДА ИСКАЖУ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СВОЈЕ ПРЕДУЗЕТНИЧКЕ И ИНОВАТИВНЕ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СПОСОБНОСТИ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МОТИВИСАТИ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ЗАПОСЛЕНЕ И МЕНАЏМЕНТ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СТИМУЛИСАТИ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НАГРАДИТИ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ЗАПОСЛЕНЕ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03C1E21-A2A1-4915-981D-FF6ED70D359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" pitchFamily="2" charset="2"/>
              <a:buChar char="v"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МИКРО НИВОУ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ПРИХВАТАЊЕ  И РАЗУМЕВАЊЕ ПРОМЕНА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У ГРАНИ И НА ТРЖИШТУ  У КОЈОЈ СЕ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ПОСЛУЈЕ И УОПШТЕ У ОКРУЖЕЊУ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4348" y="1500174"/>
            <a:ext cx="7572428" cy="314327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solidFill>
                  <a:srgbClr val="FF0000"/>
                </a:solidFill>
              </a:rPr>
              <a:t>ОДНОС ПРЕДУЗЕТНИК-ЗАПОСЛЕНИ</a:t>
            </a:r>
            <a:r>
              <a:rPr lang="sr-Cyrl-RS" sz="3200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sr-Cyrl-RS" sz="3200" dirty="0" smtClean="0">
                <a:solidFill>
                  <a:schemeClr val="bg1"/>
                </a:solidFill>
              </a:rPr>
              <a:t>ПРАВИ ПРЕДУЗЕТНИК</a:t>
            </a:r>
          </a:p>
          <a:p>
            <a:pPr algn="ctr"/>
            <a:r>
              <a:rPr lang="sr-Cyrl-RS" sz="3200" dirty="0" smtClean="0">
                <a:solidFill>
                  <a:schemeClr val="bg1"/>
                </a:solidFill>
              </a:rPr>
              <a:t>“ЧУВА И НЕГУЈЕ” </a:t>
            </a:r>
          </a:p>
          <a:p>
            <a:pPr algn="ctr"/>
            <a:r>
              <a:rPr lang="sr-Cyrl-RS" sz="3200" dirty="0" smtClean="0">
                <a:solidFill>
                  <a:schemeClr val="bg1"/>
                </a:solidFill>
              </a:rPr>
              <a:t>СВОЈЕ ЗАПОСЛЕНЕ</a:t>
            </a:r>
          </a:p>
          <a:p>
            <a:pPr algn="ctr"/>
            <a:r>
              <a:rPr lang="sr-Cyrl-RS" sz="3200" dirty="0" smtClean="0">
                <a:solidFill>
                  <a:schemeClr val="bg1"/>
                </a:solidFill>
              </a:rPr>
              <a:t>(ИСТО БИ ТРЕБАЛО ДА ВАЖИ </a:t>
            </a:r>
          </a:p>
          <a:p>
            <a:pPr algn="ctr"/>
            <a:r>
              <a:rPr lang="sr-Cyrl-RS" sz="3200" dirty="0" smtClean="0">
                <a:solidFill>
                  <a:schemeClr val="bg1"/>
                </a:solidFill>
              </a:rPr>
              <a:t>И ЗА ЗАПОСЛЕНЕ)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9AAEC71-9953-4DA1-909E-9F4ABFF8936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СПРЕМНОСТ ДА СЕ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ДЕО ПОСЛОВА ПОВЕРИ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ДРУГИМА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 ЦИЉУ ЊЕГОВЕ УСПЕШНИЈЕ И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КВАЛИТЕТНИЈЕ РЕАЛИЗАЦИЈЕ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ОТВОРЕНОСТ  ЗА САРАДЊУ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 ИНВЕСТИ-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ТОРИМА И КРЕДИТОРИМА, ДОБАВЉАЧИМА,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КУПЦИМА, ОБРАЗОВНИМ ИНСТИТУЦИЈАМА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И ДРЖАВНИМ ОРГАНИМА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СВЕСТ О НЕОПХОДНОСТИ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СТАЛНОГ  ОБРА-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ЗОВАЊА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(ФОРМАЛНОГ И НЕФОРМАЛНОГ)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И УСАВРШАВАЊА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9AAEC71-9953-4DA1-909E-9F4ABFF8936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309250" name="Picture 2" descr="&amp;Rcy;&amp;iecy;&amp;zcy;&amp;ucy;&amp;lcy;&amp;tcy;&amp;acy;&amp;tcy; &amp;scy;&amp;lcy;&amp;icy;&amp;kcy;&amp;acy; &amp;zcy;&amp;acy; &amp;Pcy;&amp;Rcy;&amp;IEcy;&amp;Dcy;&amp;Ucy;&amp;Zcy;&amp;IEcy;&amp;Tcy;&amp;Ncy;&amp;Icy;&amp;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928670"/>
            <a:ext cx="3925405" cy="2786082"/>
          </a:xfrm>
          <a:prstGeom prst="rect">
            <a:avLst/>
          </a:prstGeom>
          <a:noFill/>
        </p:spPr>
      </p:pic>
      <p:sp>
        <p:nvSpPr>
          <p:cNvPr id="309252" name="AutoShape 4" descr="&amp;Rcy;&amp;iecy;&amp;zcy;&amp;ucy;&amp;lcy;&amp;tcy;&amp;acy;&amp;tcy; &amp;scy;&amp;lcy;&amp;icy;&amp;kcy;&amp;acy; &amp;zcy;&amp;acy; &amp;Rcy;&amp;Ucy;&amp;Kcy;&amp;Ocy;&amp;Vcy;&amp;Acy;&amp;NJ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254" name="Picture 6" descr="&amp;Rcy;&amp;iecy;&amp;zcy;&amp;ucy;&amp;lcy;&amp;tcy;&amp;acy;&amp;tcy; &amp;scy;&amp;lcy;&amp;icy;&amp;kcy;&amp;acy; &amp;zcy;&amp;acy; &amp;Rcy;&amp;Ucy;&amp;Kcy;&amp;Ocy;&amp;Vcy;&amp;Acy;&amp;NJ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500570"/>
            <a:ext cx="3724275" cy="2133601"/>
          </a:xfrm>
          <a:prstGeom prst="rect">
            <a:avLst/>
          </a:prstGeom>
          <a:noFill/>
        </p:spPr>
      </p:pic>
      <p:sp>
        <p:nvSpPr>
          <p:cNvPr id="7" name="Правоугаоник 6"/>
          <p:cNvSpPr/>
          <p:nvPr/>
        </p:nvSpPr>
        <p:spPr>
          <a:xfrm>
            <a:off x="642910" y="285729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ОДНОС: ПРЕДУЗЕТНИК - ЗАПОСЛЕНИ</a:t>
            </a: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8" name="Правоугаоник 7"/>
          <p:cNvSpPr/>
          <p:nvPr/>
        </p:nvSpPr>
        <p:spPr>
          <a:xfrm>
            <a:off x="795310" y="3857628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                         ИЛИ</a:t>
            </a: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331E41-CFCE-4BF4-B034-DA74F43623B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4290"/>
            <a:ext cx="9144000" cy="6643710"/>
          </a:xfrm>
        </p:spPr>
        <p:txBody>
          <a:bodyPr>
            <a:normAutofit/>
          </a:bodyPr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28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2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28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4414" y="642918"/>
            <a:ext cx="5286412" cy="928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rgbClr val="FF0000"/>
                </a:solidFill>
              </a:rPr>
              <a:t>П  Р Е Д У С Л О В И  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ЗА РАЗВОЈ ПРЕДУЗЕТНИШТВА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8596" y="2500306"/>
            <a:ext cx="3286148" cy="35719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rgbClr val="C00000"/>
              </a:solidFill>
            </a:endParaRPr>
          </a:p>
          <a:p>
            <a:pPr algn="ctr"/>
            <a:r>
              <a:rPr lang="sr-Cyrl-CS" dirty="0" smtClean="0">
                <a:solidFill>
                  <a:srgbClr val="FF0000"/>
                </a:solidFill>
              </a:rPr>
              <a:t>НА   М А К Р О</a:t>
            </a:r>
          </a:p>
          <a:p>
            <a:pPr algn="ctr"/>
            <a:r>
              <a:rPr lang="sr-Cyrl-CS" dirty="0" smtClean="0">
                <a:solidFill>
                  <a:srgbClr val="FF0000"/>
                </a:solidFill>
              </a:rPr>
              <a:t>НИВОУ</a:t>
            </a: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слободно тржиште,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иновативна клима,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предузетн.традиција,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правна сигурност,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институционална подршка</a:t>
            </a: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4786314" y="2428868"/>
            <a:ext cx="4143404" cy="364333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rgbClr val="C00000"/>
              </a:solidFill>
            </a:endParaRPr>
          </a:p>
          <a:p>
            <a:pPr algn="ctr"/>
            <a:endParaRPr lang="sr-Cyrl-CS" dirty="0" smtClean="0">
              <a:solidFill>
                <a:srgbClr val="C00000"/>
              </a:solidFill>
            </a:endParaRPr>
          </a:p>
          <a:p>
            <a:pPr algn="ctr"/>
            <a:r>
              <a:rPr lang="sr-Cyrl-CS" dirty="0" smtClean="0">
                <a:solidFill>
                  <a:srgbClr val="FF0000"/>
                </a:solidFill>
              </a:rPr>
              <a:t>НА  М И К Р О</a:t>
            </a:r>
          </a:p>
          <a:p>
            <a:pPr algn="ctr"/>
            <a:r>
              <a:rPr lang="sr-Cyrl-CS" dirty="0" smtClean="0">
                <a:solidFill>
                  <a:srgbClr val="FF0000"/>
                </a:solidFill>
              </a:rPr>
              <a:t>НИВОУ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неговање предуз. амбијента,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дати шансу запосленим,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мотивисати запослене,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стимулисати запослене,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прихватање промена,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отвореност за сарадњу,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стално усавршавање</a:t>
            </a: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71472" y="3500438"/>
            <a:ext cx="2928958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14876" y="3143248"/>
            <a:ext cx="4000528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</p:cNvCxnSpPr>
          <p:nvPr/>
        </p:nvCxnSpPr>
        <p:spPr>
          <a:xfrm rot="5400000">
            <a:off x="2357429" y="928677"/>
            <a:ext cx="857257" cy="21431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2"/>
          </p:cNvCxnSpPr>
          <p:nvPr/>
        </p:nvCxnSpPr>
        <p:spPr>
          <a:xfrm rot="16200000" flipH="1">
            <a:off x="5036345" y="392887"/>
            <a:ext cx="785818" cy="31432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1.8.  </a:t>
            </a: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  Р  Е  П  Р  Е  К  Е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РАЗВОЈ ПРЕДУЗЕТНИШТВА</a:t>
            </a:r>
            <a:endParaRPr lang="sr-Cyrl-CS" sz="10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" pitchFamily="2" charset="2"/>
              <a:buChar char="v"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 НИВОУ ОКРУЖЕЊА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АДМИНИСТРАТИВНЕ И ПРАВНЕ БАРИЈЕРЕ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( НА ДРЖАВНОМ И ЛОКАЛНОМ  НИВОУ)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НЕДОВОЉНА ЗАШТИТА ИНТЕЛЕКТУАЛНЕ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СВОЈИНЕ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ПОСТОЈАЊЕ  “СИВЕ ЕКОНОМИЈЕ”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НЕСТИМУЛАТИВНА  ПОРЕСКА  И ЦАРИНСКА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ПОЛИТИКА 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НЕАДЕКВАТНА  ИНСТИТУЦ. ПОДРШКА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D26FDF-0EB1-4421-94B0-355E837B891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" pitchFamily="2" charset="2"/>
              <a:buChar char="v"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 НИВОУ ПРЕДУЗЕТНИКА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НЕДОСТАТАК  ПОСЛОВНИХ  ЗНАЊА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НЕДОСТ. СТРУЧНИХ ЗНАЊА И ВЕШТИНА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НЕСПРЕМНОСТ ЗА ПРИХВАТАЊЕ СТРУЧНИХ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МИШЉЕЊА И КОНСУЛТАНТСКИХ УСЛУГА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!!!!!!!!!!!!!!!!!!!!!!!!!!!!!!!!!!!!!!!!!!!!!!!!!!!!!!!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НЕДОСТАТАК  ПОЧЕТНОГ КАПИТАЛА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НЕАДЕКВАТНО ОБРАЗОВАЊЕ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УЛАЗАК У ПОСАО БЕЗ ПРЕДХОДНОГ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ИСПИТИВАЊА ТРЖИШТА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331E41-CFCE-4BF4-B034-DA74F43623B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4290"/>
            <a:ext cx="9144000" cy="6643710"/>
          </a:xfrm>
        </p:spPr>
        <p:txBody>
          <a:bodyPr>
            <a:normAutofit/>
          </a:bodyPr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28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2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28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4414" y="642918"/>
            <a:ext cx="5286412" cy="928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rgbClr val="FF0000"/>
                </a:solidFill>
              </a:rPr>
              <a:t>П  Р Е П Р Е К 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ЗА РАЗВОЈ ПРЕУЗЕТНИШТВА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8596" y="2500306"/>
            <a:ext cx="3857652" cy="3714776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rgbClr val="C00000"/>
              </a:solidFill>
            </a:endParaRPr>
          </a:p>
          <a:p>
            <a:pPr algn="ctr"/>
            <a:r>
              <a:rPr lang="sr-Cyrl-CS" dirty="0" smtClean="0">
                <a:solidFill>
                  <a:srgbClr val="FF0000"/>
                </a:solidFill>
              </a:rPr>
              <a:t>НА   НИВОУ</a:t>
            </a:r>
          </a:p>
          <a:p>
            <a:pPr algn="ctr"/>
            <a:r>
              <a:rPr lang="sr-Cyrl-CS" dirty="0" smtClean="0">
                <a:solidFill>
                  <a:srgbClr val="FF0000"/>
                </a:solidFill>
              </a:rPr>
              <a:t>О К Р У Ж Е Њ А</a:t>
            </a: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администрат.баријере,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“сива” економија,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нестимулативна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пореска политика,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неадекватна институц.подршка</a:t>
            </a: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4714876" y="2428868"/>
            <a:ext cx="4214842" cy="364333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rgbClr val="C00000"/>
              </a:solidFill>
            </a:endParaRPr>
          </a:p>
          <a:p>
            <a:pPr algn="ctr"/>
            <a:endParaRPr lang="sr-Cyrl-CS" dirty="0" smtClean="0">
              <a:solidFill>
                <a:srgbClr val="C00000"/>
              </a:solidFill>
            </a:endParaRPr>
          </a:p>
          <a:p>
            <a:pPr algn="ctr"/>
            <a:endParaRPr lang="sr-Cyrl-CS" dirty="0" smtClean="0">
              <a:solidFill>
                <a:srgbClr val="C00000"/>
              </a:solidFill>
            </a:endParaRPr>
          </a:p>
          <a:p>
            <a:pPr algn="ctr"/>
            <a:r>
              <a:rPr lang="sr-Cyrl-CS" dirty="0" smtClean="0">
                <a:solidFill>
                  <a:srgbClr val="FF0000"/>
                </a:solidFill>
              </a:rPr>
              <a:t>НА  НИВОУ</a:t>
            </a:r>
          </a:p>
          <a:p>
            <a:pPr algn="ctr"/>
            <a:r>
              <a:rPr lang="sr-Cyrl-CS" dirty="0" smtClean="0">
                <a:solidFill>
                  <a:srgbClr val="FF0000"/>
                </a:solidFill>
              </a:rPr>
              <a:t>П Р Е Д У З Е Т Н И К А</a:t>
            </a: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недостатак пословних знања,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недостатак вештина,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недостатак почет. капиталала,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неадекватно образовање,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неспремност за прихватање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стручних мишљења...</a:t>
            </a: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71472" y="3500438"/>
            <a:ext cx="35719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29190" y="3429000"/>
            <a:ext cx="3786214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</p:cNvCxnSpPr>
          <p:nvPr/>
        </p:nvCxnSpPr>
        <p:spPr>
          <a:xfrm rot="5400000">
            <a:off x="2357429" y="928677"/>
            <a:ext cx="857257" cy="21431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2"/>
          </p:cNvCxnSpPr>
          <p:nvPr/>
        </p:nvCxnSpPr>
        <p:spPr>
          <a:xfrm rot="16200000" flipH="1">
            <a:off x="5036345" y="392887"/>
            <a:ext cx="785818" cy="31432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1.9.  П О С Е Б Н И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ОБЛИЦИ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ПРЕДУЗЕТНИШТВА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" pitchFamily="2" charset="2"/>
              <a:buChar char="v"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ЖЕНСКО ПРЕДУЗЕТНИШТВО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ПРЕДУЗЕТНИЧКИ ПОДУХВАТ КОЈИ ЈЕ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ОСМИСЛИЛА И РЕАЛИЗОВАЛА ЖЕНА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СПЕЦИФИЧНЕ БАРИЈЕРЕ: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ОТЕЖАН ПРИСТУП ФИНАНСИЈАМА И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ДРУГИМ НЕОПХОДНИМ РЕСУРСИМА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УСКЛАЂИВАЊЕ ПОРОДИЦА-ПОСАО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СТЕРЕОТИПНА СХВАТАЊА О УЛОЗИ ЖЕНА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246786" name="Picture 2" descr="&amp;Rcy;&amp;iecy;&amp;zcy;&amp;ucy;&amp;lcy;&amp;tcy;&amp;acy;&amp;tcy; &amp;scy;&amp;lcy;&amp;icy;&amp;kcy;&amp;acy; &amp;zcy;&amp;acy; &amp;ZHcy;&amp;IEcy;&amp;Ncy;&amp;Scy;&amp;Kcy;&amp;Ocy; &amp;Pcy;&amp;Rcy;&amp;Dcy;&amp;Ucy;&amp;Zcy;&amp;IEcy;&amp;Tcy;&amp;Ncy;&amp;Icy;&amp;SHcy;&amp;Tcy;&amp;Vcy;&amp;Ocy;"/>
          <p:cNvPicPr>
            <a:picLocks noChangeAspect="1" noChangeArrowheads="1"/>
          </p:cNvPicPr>
          <p:nvPr/>
        </p:nvPicPr>
        <p:blipFill>
          <a:blip r:embed="rId3"/>
          <a:srcRect t="9524" r="21125"/>
          <a:stretch>
            <a:fillRect/>
          </a:stretch>
        </p:blipFill>
        <p:spPr bwMode="auto">
          <a:xfrm>
            <a:off x="6643702" y="176666"/>
            <a:ext cx="2143140" cy="16359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" pitchFamily="2" charset="2"/>
              <a:buChar char="v"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ОМЛАДИНСКО ПРЕДУЗЕТНИШТВО и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ЂАЧКО ПРЕДУЗЕТНИШТВО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ЗАПОШЉАВАЊЕ И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САМОЗАПОШЉАВАЊЕ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МЛАДИХ КРОЗ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ПОДСТИЦАЊЕ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РАЗВИЈАЊЕ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ЊИХОВИХ ПРЕДУЗЕТНИЧКИХ СПОСОБНОСТИ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ПОСЕБНО ВАЖНО У ЗЕМЉАМА СА ВЕЛИКИМ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ПРОЦЕНТОМ НЕЗАПОСЛЕНОСТИ МЕЂУ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МЛАЂИМ РАДНО СПОСОБНИМ СТАНОВНИШТ.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938A68-C167-4446-9A56-919872381A5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ПРОНАЛАЖЕЊЕ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ДОБРИХ ПОСЛОВНИХ ИДЕЈА И ЊИХОВО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ПРЕТВАРАЊЕ У</a:t>
            </a:r>
            <a:r>
              <a:rPr lang="sr-Cyrl-C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УСПЕШАН ИСХОД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КРОЗ ПРОИЗВОДЕ И УСЛУГЕ КОЈИМ ЋЕ СЕ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ЗАДОВОЉИТИ ПОТРЕБЕ ТРАЖЊЕ</a:t>
            </a:r>
            <a:r>
              <a:rPr lang="sr-Cyrl-C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(КУПАЦА И КОРИСНИКА УСЛУГА)  А ИСТОВРЕМЕНО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ДОНЕТИ ПРЕДУЗЕТНИКУ ЗАРАДУ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ДРУГЕ САТИСФАКЦИЈЕ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" pitchFamily="2" charset="2"/>
              <a:buChar char="v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СОЦИЈАЛНО ПРЕДУЗЕТНИШТВО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ИНОВАТИВАН НАЧИН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 РЕШАВАЊЕ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ЕКОНОМСКИХ,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ОБРАЗОВНИХ,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ЕКОЛОШКИХ 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ПРОБЛЕМА У СВОЈОЈ СРЕДИНИ КРОЗ СВОЈ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РАД- УДРУЖИВАЊЕМ И КОРИШЋЕЊЕМ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ОДРЖИВИХ ПОСЛОВНИХ МОДЕЛА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ПОСТОЈИ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ЈАСНА СОЦИЈАЛНА МИСИЈА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242690" name="AutoShape 2" descr="&amp;Rcy;&amp;iecy;&amp;zcy;&amp;ucy;&amp;lcy;&amp;tcy;&amp;acy;&amp;tcy; &amp;scy;&amp;lcy;&amp;icy;&amp;kcy;&amp;acy; &amp;zcy;&amp;acy; &amp;Scy;&amp;Ocy;&amp;TScy;&amp;Icy;&amp;Jsercy;&amp;Acy;&amp;Lcy;&amp;Ncy;&amp;Ocy; &amp;Pcy;&amp;Rcy;&amp;Dcy;&amp;Ucy;&amp;Zcy;&amp;IEcy;&amp;Tcy;&amp;Ncy;&amp;Icy;&amp;SHcy;&amp;Tcy;&amp;V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692" name="AutoShape 4" descr="&amp;Rcy;&amp;iecy;&amp;zcy;&amp;ucy;&amp;lcy;&amp;tcy;&amp;acy;&amp;tcy; &amp;scy;&amp;lcy;&amp;icy;&amp;kcy;&amp;acy; &amp;zcy;&amp;acy; &amp;Scy;&amp;Ocy;&amp;TScy;&amp;Icy;&amp;Jsercy;&amp;Acy;&amp;Lcy;&amp;Ncy;&amp;Ocy; &amp;Pcy;&amp;Rcy;&amp;Dcy;&amp;Ucy;&amp;Zcy;&amp;IEcy;&amp;Tcy;&amp;Ncy;&amp;Icy;&amp;SHcy;&amp;Tcy;&amp;V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2694" name="Picture 6" descr="&amp;Rcy;&amp;iecy;&amp;zcy;&amp;ucy;&amp;lcy;&amp;tcy;&amp;acy;&amp;tcy; &amp;scy;&amp;lcy;&amp;icy;&amp;kcy;&amp;acy; &amp;zcy;&amp;acy; &amp;Scy;&amp;Ocy;&amp;TScy;&amp;Icy;&amp;Jsercy;&amp;Acy;&amp;Lcy;&amp;Ncy;&amp;Ocy; &amp;Pcy;&amp;Rcy;&amp;Dcy;&amp;Ucy;&amp;Zcy;&amp;IEcy;&amp;Tcy;&amp;Ncy;&amp;Icy;&amp;SHcy;&amp;Tcy;&amp;V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929198"/>
            <a:ext cx="3643338" cy="1787514"/>
          </a:xfrm>
          <a:prstGeom prst="rect">
            <a:avLst/>
          </a:prstGeom>
          <a:noFill/>
        </p:spPr>
      </p:pic>
      <p:pic>
        <p:nvPicPr>
          <p:cNvPr id="248834" name="Picture 2" descr="https://mojavirtuelnaucionica.files.wordpress.com/2012/09/zajedno.jpg?w=645"/>
          <p:cNvPicPr>
            <a:picLocks noChangeAspect="1" noChangeArrowheads="1"/>
          </p:cNvPicPr>
          <p:nvPr/>
        </p:nvPicPr>
        <p:blipFill>
          <a:blip r:embed="rId4"/>
          <a:srcRect l="6073" t="6465" b="6250"/>
          <a:stretch>
            <a:fillRect/>
          </a:stretch>
        </p:blipFill>
        <p:spPr bwMode="auto">
          <a:xfrm>
            <a:off x="5072066" y="4786322"/>
            <a:ext cx="2209799" cy="1928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ЗАРАДА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СЛУЖИ ЗА УВЕЋАЊЕ ИМОВИНЕ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ПОЈЕДИНЦА ВЕЋ СЕ УЛАЖЕ У ДРУГЕ СВРХЕ: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ЗАПОШЉАВАЊЕ УГРОЖЕНИХ КАТЕГОРИЈА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СТАНОВНИШТВА,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СОЦИЈАЛНУ ЗАШТИТУ,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ЗДРАВСТВЕНУ ЗАШТИТУ,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ОБРАЗОВАЊЕ,КУЛТУРУ,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ЗАШТИТУ ЖИВОТНЕ СРЕДИНЕ У ЛОКАНОЈ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ЗАЈЕДНИЦИ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240642" name="AutoShape 2" descr="&amp;Rcy;&amp;iecy;&amp;zcy;&amp;ucy;&amp;lcy;&amp;tcy;&amp;acy;&amp;tcy; &amp;scy;&amp;lcy;&amp;icy;&amp;kcy;&amp;acy; &amp;zcy;&amp;acy; &amp;Scy;&amp;Ocy;&amp;TScy;&amp;Icy;&amp;Jsercy;&amp;Acy;&amp;Lcy;&amp;Ncy;&amp;Ocy; &amp;Pcy;&amp;Rcy;&amp;Dcy;&amp;Ucy;&amp;Zcy;&amp;IEcy;&amp;Tcy;&amp;Ncy;&amp;Icy;&amp;SHcy;&amp;Tcy;&amp;V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0644" name="Picture 4" descr="&amp;Rcy;&amp;iecy;&amp;zcy;&amp;ucy;&amp;lcy;&amp;tcy;&amp;acy;&amp;tcy; &amp;scy;&amp;lcy;&amp;icy;&amp;kcy;&amp;acy; &amp;zcy;&amp;acy; &amp;Scy;&amp;Ocy;&amp;TScy;&amp;Icy;&amp;Jsercy;&amp;Acy;&amp;Lcy;&amp;Ncy;&amp;Ocy; &amp;Pcy;&amp;Rcy;&amp;Dcy;&amp;Ucy;&amp;Zcy;&amp;IEcy;&amp;Tcy;&amp;Ncy;&amp;Icy;&amp;SHcy;&amp;Tcy;&amp;Vcy;&amp;Ocy;"/>
          <p:cNvPicPr>
            <a:picLocks noChangeAspect="1" noChangeArrowheads="1"/>
          </p:cNvPicPr>
          <p:nvPr/>
        </p:nvPicPr>
        <p:blipFill>
          <a:blip r:embed="rId3"/>
          <a:srcRect l="5212" t="7853" r="3581" b="9685"/>
          <a:stretch>
            <a:fillRect/>
          </a:stretch>
        </p:blipFill>
        <p:spPr bwMode="auto">
          <a:xfrm>
            <a:off x="714348" y="4357694"/>
            <a:ext cx="3786214" cy="2271729"/>
          </a:xfrm>
          <a:prstGeom prst="rect">
            <a:avLst/>
          </a:prstGeom>
          <a:noFill/>
        </p:spPr>
      </p:pic>
      <p:sp>
        <p:nvSpPr>
          <p:cNvPr id="240646" name="AutoShape 6" descr="&amp;Rcy;&amp;iecy;&amp;zcy;&amp;ucy;&amp;lcy;&amp;tcy;&amp;acy;&amp;tcy; &amp;scy;&amp;lcy;&amp;icy;&amp;kcy;&amp;acy; &amp;zcy;&amp;acy; &amp;Gcy;&amp;Rcy;&amp;Acy;&amp;Dcy;&amp;Scy;&amp;Kcy;&amp;Icy; &amp;TScy;&amp;IEcy;&amp;Ncy;&amp;Tcy;&amp;Acy;&amp;Rcy; &amp;Zcy;&amp;Acy; &amp;Scy;&amp;Ocy;&amp;TScy;&amp;Icy;&amp;Jsercy;&amp;Acy;&amp;Lcy;&amp;Ncy;&amp;Ocy; &amp;Pcy;&amp;Rcy;&amp;IEcy;&amp;Dcy;&amp;Ucy;&amp;Zcy;&amp;IEcy;&amp;Tcy;&amp;Ncy;&amp;Icy;&amp;SHcy;&amp;Tcy;&amp;V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0650" name="Picture 10" descr="slike_okrugli_sto16okt2015"/>
          <p:cNvPicPr>
            <a:picLocks noChangeAspect="1" noChangeArrowheads="1"/>
          </p:cNvPicPr>
          <p:nvPr/>
        </p:nvPicPr>
        <p:blipFill>
          <a:blip r:embed="rId4"/>
          <a:srcRect l="66052" t="20270" r="9557" b="6133"/>
          <a:stretch>
            <a:fillRect/>
          </a:stretch>
        </p:blipFill>
        <p:spPr bwMode="auto">
          <a:xfrm>
            <a:off x="4929189" y="3929066"/>
            <a:ext cx="3772819" cy="26828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ПОСЕБНО ВАЖНО ЗА: 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НЕЗАПОСЛЕНЕ,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ИНВАЛИДЕ,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ПОВРАТНИКЕ ИЗ ЗАТВОРА,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ИЗЛЕЧЕНА ЛИЦА,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САМОХРАНЕ РОДИТЕЉЕ...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ОБЕЗБЕЂУЈЕ ПРОФЕСИОНАЛНО И ДРУШТВ.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УКЉУЧИВАЊЕ ОДРЕЂЕНИХ КАТЕГОРИЈА: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 ПОДИЗАЊЕМ ОБРАЗОВНОГ НИВОА,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-  СТИЦАЊЕМ ОДРЕЂЕНИХ ВЕШТИНА,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-  ПРЕКВАЛИФИКАЦИЈОМ 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-  РАЗВИЈАЊЕМ ДРУШТВ. СОЛИДАРНОСТИ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574E600-9D6F-49A8-9F36-0B4C766DDDFA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КО ЈЕ ПРЕДУЗЕТНИК?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ПРЕДУЗЕТНИК ЈЕ ОСОБА КОЈА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ТРАГА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ПОВОЉНИМ ПОСЛОВНИМ </a:t>
            </a: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ПРИЛИКАМА,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КРЕИРА И СПРОВОДИ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ОДРЕЂЕНЕ АКТИВНОСТИ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ДА БИ СЕ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ОСТВАРИЛИ ПОСТАВЉЕНИ ЦИЉЕВИ,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А СВЕ ТО УЗ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ПУНУ СВЕСТ О ПОСТОЈАЊУ </a:t>
            </a: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РИЗИКА</a:t>
            </a: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4000" dirty="0" smtClean="0">
                <a:solidFill>
                  <a:sysClr val="windowText" lastClr="000000"/>
                </a:solidFill>
              </a:rPr>
              <a:t>2. ПРЕДУЗЕТНИК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221188" name="AutoShape 4" descr="&amp;Rcy;&amp;iecy;&amp;zcy;&amp;ucy;&amp;lcy;&amp;tcy;&amp;acy;&amp;tcy; &amp;scy;&amp;lcy;&amp;icy;&amp;kcy;&amp;acy; &amp;zcy;&amp;acy; &amp;Pcy;&amp;Ocy;&amp;Scy;&amp;Lcy;&amp;Ocy;&amp;Vcy;&amp;Ncy;&amp;Icy; &amp;LJcy;&amp;Ucy;&amp;D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0" name="AutoShape 6" descr="&amp;Rcy;&amp;iecy;&amp;zcy;&amp;ucy;&amp;lcy;&amp;tcy;&amp;acy;&amp;tcy; &amp;scy;&amp;lcy;&amp;icy;&amp;kcy;&amp;acy; &amp;zcy;&amp;acy; &amp;Mcy;&amp;Ocy;&amp;Lcy;&amp;IE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4" name="AutoShape 10" descr="&amp;Rcy;&amp;iecy;&amp;zcy;&amp;ucy;&amp;lcy;&amp;tcy;&amp;acy;&amp;tcy; &amp;scy;&amp;lcy;&amp;icy;&amp;kcy;&amp;acy; &amp;zcy;&amp;acy; &amp;Mcy;&amp;Ocy;&amp;Lcy;&amp;IEcy;&amp;Rcy; &amp;Fcy;&amp;Acy;&amp;Rcy;&amp;Bcy;&amp;A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6" name="AutoShape 12" descr="&amp;Rcy;&amp;iecy;&amp;zcy;&amp;ucy;&amp;lcy;&amp;tcy;&amp;acy;&amp;tcy; &amp;scy;&amp;lcy;&amp;icy;&amp;kcy;&amp;acy; &amp;zcy;&amp;acy; &amp;Pcy;&amp;IEcy;&amp;Kcy;&amp;A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574E600-9D6F-49A8-9F36-0B4C766DDDFA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КО ЈЕ ПРЕДУЗЕТНИК?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АЛИ И...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4000" dirty="0" smtClean="0">
                <a:solidFill>
                  <a:sysClr val="windowText" lastClr="000000"/>
                </a:solidFill>
              </a:rPr>
              <a:t>2. ПРЕДУЗЕТНИК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285698" name="AutoShape 2" descr="&amp;Rcy;&amp;iecy;&amp;zcy;&amp;ucy;&amp;lcy;&amp;tcy;&amp;acy;&amp;tcy; &amp;scy;&amp;lcy;&amp;icy;&amp;kcy;&amp;acy; &amp;zcy;&amp;acy; &amp;Pcy;&amp;Ocy;&amp;Scy;&amp;Lcy;&amp;Ocy;&amp;Vcy;&amp;Ncy;&amp;Icy; &amp;LJcy;&amp;Ucy;&amp;D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&amp;Rcy;&amp;iecy;&amp;zcy;&amp;ucy;&amp;lcy;&amp;tcy;&amp;acy;&amp;tcy; &amp;scy;&amp;lcy;&amp;icy;&amp;kcy;&amp;acy; &amp;zcy;&amp;acy; &amp;Pcy;&amp;Ocy;&amp;Scy;&amp;Lcy;&amp;Ocy;&amp;Vcy;&amp;Ncy;&amp;Icy; &amp;LJcy;&amp;Ucy;&amp;D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500306"/>
            <a:ext cx="4314834" cy="21574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574E600-9D6F-49A8-9F36-0B4C766DDDFA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221186" name="Picture 2" descr="&amp;Rcy;&amp;iecy;&amp;zcy;&amp;ucy;&amp;lcy;&amp;tcy;&amp;acy;&amp;tcy; &amp;scy;&amp;lcy;&amp;icy;&amp;kcy;&amp;acy; &amp;zcy;&amp;acy; instruktor skijanja jahor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183089" cy="2171990"/>
          </a:xfrm>
          <a:prstGeom prst="rect">
            <a:avLst/>
          </a:prstGeom>
          <a:noFill/>
        </p:spPr>
      </p:pic>
      <p:sp>
        <p:nvSpPr>
          <p:cNvPr id="285698" name="AutoShape 2" descr="&amp;Rcy;&amp;iecy;&amp;zcy;&amp;ucy;&amp;lcy;&amp;tcy;&amp;acy;&amp;tcy; &amp;scy;&amp;lcy;&amp;icy;&amp;kcy;&amp;acy; &amp;zcy;&amp;acy; &amp;Pcy;&amp;Ocy;&amp;Scy;&amp;Lcy;&amp;Ocy;&amp;Vcy;&amp;Ncy;&amp;Icy; &amp;LJcy;&amp;Ucy;&amp;D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4" descr="&amp;Rcy;&amp;iecy;&amp;zcy;&amp;ucy;&amp;lcy;&amp;tcy;&amp;acy;&amp;tcy; &amp;scy;&amp;lcy;&amp;icy;&amp;kcy;&amp;acy; &amp;zcy;&amp;acy; &amp;Tcy;&amp;Acy;&amp;Kcy;&amp;Scy;&amp;Icy; &amp;Vcy;&amp;Ocy;&amp;Zcy;&amp;Acy;&amp;CHcy;&amp;Icy;"/>
          <p:cNvPicPr>
            <a:picLocks noChangeAspect="1" noChangeArrowheads="1"/>
          </p:cNvPicPr>
          <p:nvPr/>
        </p:nvPicPr>
        <p:blipFill>
          <a:blip r:embed="rId4"/>
          <a:srcRect b="23977"/>
          <a:stretch>
            <a:fillRect/>
          </a:stretch>
        </p:blipFill>
        <p:spPr bwMode="auto">
          <a:xfrm>
            <a:off x="240395" y="4860676"/>
            <a:ext cx="3760101" cy="1854472"/>
          </a:xfrm>
          <a:prstGeom prst="rect">
            <a:avLst/>
          </a:prstGeom>
          <a:noFill/>
        </p:spPr>
      </p:pic>
      <p:pic>
        <p:nvPicPr>
          <p:cNvPr id="9" name="Picture 6" descr="&amp;Rcy;&amp;iecy;&amp;zcy;&amp;ucy;&amp;lcy;&amp;tcy;&amp;acy;&amp;tcy; &amp;scy;&amp;lcy;&amp;icy;&amp;kcy;&amp;acy; &amp;zcy;&amp;acy; &amp;Scy;&amp;IEcy;&amp;Ocy;&amp;Scy;&amp;Kcy;&amp;Icy; &amp;Dcy;&amp;Ocy;&amp;Mcy;&amp;Acy;&amp;TSHcy;&amp;Icy;&amp;N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643182"/>
            <a:ext cx="3886206" cy="1943103"/>
          </a:xfrm>
          <a:prstGeom prst="rect">
            <a:avLst/>
          </a:prstGeom>
          <a:noFill/>
        </p:spPr>
      </p:pic>
      <p:pic>
        <p:nvPicPr>
          <p:cNvPr id="10" name="Picture 8" descr="&amp;Rcy;&amp;iecy;&amp;zcy;&amp;ucy;&amp;lcy;&amp;tcy;&amp;acy;&amp;tcy; &amp;scy;&amp;lcy;&amp;icy;&amp;kcy;&amp;acy; &amp;zcy;&amp;acy; &amp;Acy;&amp;Ucy;&amp;Tcy;&amp;Ocy;&amp;Mcy;&amp;IEcy;&amp;KHcy;&amp;Acy;&amp;Ncy;&amp;Icy;&amp;CHcy;&amp;Acy;&amp;R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285728"/>
            <a:ext cx="2857520" cy="1901551"/>
          </a:xfrm>
          <a:prstGeom prst="rect">
            <a:avLst/>
          </a:prstGeom>
          <a:noFill/>
        </p:spPr>
      </p:pic>
      <p:pic>
        <p:nvPicPr>
          <p:cNvPr id="11" name="Picture 14" descr="&amp;Rcy;&amp;iecy;&amp;zcy;&amp;ucy;&amp;lcy;&amp;tcy;&amp;acy;&amp;tcy; &amp;scy;&amp;lcy;&amp;icy;&amp;kcy;&amp;acy; &amp;zcy;&amp;acy; &amp;Scy;&amp;Tcy;&amp;Ocy;&amp;Mcy;&amp;Acy;&amp;Tcy;&amp;Ocy;&amp;Lcy;&amp;Ocy;&amp;G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2500306"/>
            <a:ext cx="2453352" cy="41894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574E600-9D6F-49A8-9F36-0B4C766DDDFA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ПРЕДУЗЕТНИШТВО СЕ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ВРЕМЕНОМ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МЕЊА И РАЗВИЈА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ТАКО ДА СЕ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4282" y="1785926"/>
            <a:ext cx="8715436" cy="30718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36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САВРЕМЕНИ</a:t>
            </a:r>
            <a:r>
              <a:rPr lang="sr-Cyrl-CS" sz="3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ПРЕДУЗЕТНИЦИ ПРЕ СВЕГА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3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СЕ ФОКУСИРАЈУ НА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3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</a:t>
            </a:r>
            <a:r>
              <a:rPr lang="sr-Cyrl-CS" sz="36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СВОЈА СТРУЧНА ЗНАЊА </a:t>
            </a:r>
            <a:r>
              <a:rPr lang="sr-Cyrl-CS" sz="3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3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</a:t>
            </a:r>
            <a:r>
              <a:rPr lang="sr-Cyrl-CS" sz="36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ПОСЛОВНЕ ВЕШТИНЕ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3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А НЕ (САМО) НА ИНТУИЦИЈУ</a:t>
            </a:r>
            <a:endParaRPr lang="en-US" sz="36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19144" name="AutoShape 8" descr="&amp;Rcy;&amp;iecy;&amp;zcy;&amp;ucy;&amp;lcy;&amp;tcy;&amp;acy;&amp;tcy; &amp;scy;&amp;lcy;&amp;icy;&amp;kcy;&amp;acy; &amp;zcy;&amp;acy; &amp;Mcy;&amp;Ocy;&amp;Lcy;&amp;IE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6" name="AutoShape 10" descr="&amp;Rcy;&amp;iecy;&amp;zcy;&amp;ucy;&amp;lcy;&amp;tcy;&amp;acy;&amp;tcy; &amp;scy;&amp;lcy;&amp;icy;&amp;kcy;&amp;acy; &amp;zcy;&amp;acy; &amp;Mcy;&amp;Ocy;&amp;Lcy;&amp;IE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8" name="AutoShape 12" descr="&amp;Rcy;&amp;iecy;&amp;zcy;&amp;ucy;&amp;lcy;&amp;tcy;&amp;acy;&amp;tcy; &amp;scy;&amp;lcy;&amp;icy;&amp;kcy;&amp;acy; &amp;zcy;&amp;acy; &amp;Mcy;&amp;Ocy;&amp;Lcy;&amp;IE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50" name="AutoShape 14" descr="&amp;Rcy;&amp;iecy;&amp;zcy;&amp;ucy;&amp;lcy;&amp;tcy;&amp;acy;&amp;tcy; &amp;scy;&amp;lcy;&amp;icy;&amp;kcy;&amp;acy; &amp;zcy;&amp;acy; &amp;Mcy;&amp;Ocy;&amp;Lcy;&amp;IEcy;&amp;Rcy; &amp;Fcy;&amp;Acy;&amp;Rcy;&amp;Bcy;&amp;A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52" name="AutoShape 16" descr="&amp;Rcy;&amp;iecy;&amp;zcy;&amp;ucy;&amp;lcy;&amp;tcy;&amp;acy;&amp;tcy; &amp;scy;&amp;lcy;&amp;icy;&amp;kcy;&amp;acy; &amp;zcy;&amp;acy; &amp;Pcy;&amp;IEcy;&amp;Kcy;&amp;A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54" name="AutoShape 18" descr="&amp;Rcy;&amp;iecy;&amp;zcy;&amp;ucy;&amp;lcy;&amp;tcy;&amp;acy;&amp;tcy; &amp;scy;&amp;lcy;&amp;icy;&amp;kcy;&amp;acy; &amp;zcy;&amp;acy; &amp;Pcy;&amp;IEcy;&amp;Kcy;&amp;A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2.1.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С О Б И Н Е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ПРЕДУЗЕТНИКА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sr-Cyrl-CS" sz="11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САМОПОУЗДАЊЕ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8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(веровање у властите снаге и способности;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8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реалност у процени стварних могућности)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САМОСТАЛНОСТ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230402" name="AutoShape 2" descr="&amp;Rcy;&amp;iecy;&amp;zcy;&amp;ucy;&amp;lcy;&amp;tcy;&amp;acy;&amp;tcy; &amp;scy;&amp;lcy;&amp;icy;&amp;kcy;&amp;acy; &amp;zcy;&amp;acy; &amp;pcy;&amp;rcy;&amp;iecy;&amp;dcy;&amp;ucy;&amp;zcy;&amp;iecy;&amp;tcy;&amp;ncy;&amp;icy;&amp;shcy;&amp;tcy;&amp;v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0404" name="Picture 4" descr="&amp;Rcy;&amp;iecy;&amp;zcy;&amp;ucy;&amp;lcy;&amp;tcy;&amp;acy;&amp;tcy; &amp;scy;&amp;lcy;&amp;icy;&amp;kcy;&amp;acy; &amp;zcy;&amp;acy; &amp;pcy;&amp;rcy;&amp;iecy;&amp;dcy;&amp;ucy;&amp;zcy;&amp;iecy;&amp;tcy;&amp;ncy;&amp;icy;&amp;shcy;&amp;tcy;&amp;v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14818"/>
            <a:ext cx="3357586" cy="25219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3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sr-Cyrl-CS" sz="3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КРЕАТИВНОСТ</a:t>
            </a:r>
            <a:endParaRPr lang="sr-Cyrl-CS" sz="4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ИНОВАТИВНОСТ</a:t>
            </a:r>
            <a:r>
              <a:rPr lang="sr-Cyrl-C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(креирање и увођење промена;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развој и примена нових: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производа,услуга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решења, процеса, поступака...)</a:t>
            </a:r>
            <a:endParaRPr lang="sr-Cyrl-CS" sz="35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6" descr="j0404313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857628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2" name="AutoShape 2" descr="&amp;Rcy;&amp;iecy;&amp;zcy;&amp;ucy;&amp;lcy;&amp;tcy;&amp;acy;&amp;tcy; &amp;scy;&amp;lcy;&amp;icy;&amp;kcy;&amp;acy; &amp;zcy;&amp;acy; &amp;pcy;&amp;rcy;&amp;iecy;&amp;dcy;&amp;ucy;&amp;zcy;&amp;iecy;&amp;tcy;&amp;ncy;&amp;icy;&amp;shcy;&amp;tcy;&amp;v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ПРЕУЗИМАЊЕ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ИНИЦИЈАТИВЕ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ОДГОВОРНОСТ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економска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законска (пословање у складу са законима)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морална (поштовање моралних начела и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општеприхв. друштвених норми)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ИСТРАЈНОСТ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ВРЕДНОЋА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(МАРЉИВОСТ)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ПОСВЕЋЕНОСТ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ПОСЛУ И ПРЕДУЗЕЋУ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215042" name="AutoShape 2" descr="&amp;Rcy;&amp;iecy;&amp;zcy;&amp;ucy;&amp;lcy;&amp;tcy;&amp;acy;&amp;tcy; &amp;scy;&amp;lcy;&amp;icy;&amp;kcy;&amp;acy; &amp;zcy;&amp;acy; &amp;Mcy;&amp;Ocy;&amp;Lcy;&amp;IE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E03CF56-2A90-483E-A1FA-CA1C2254453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СПОСОБНОСТ ПОЈЕДИНЦА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ДА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УОЧИ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ПОВОЉНУ ШАНСУ, ДА ОБЕЗБЕДИ СРЕДСТВА КАКО БИ СЕ ТА ПРИЛИКА ИСКОРИСТИЛА, ДА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ЗАПОЧНЕ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ПОСЛОВНУ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АКТИВНОСТ УЗ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ПРЕУЗИМАЊЕ РИЗИКА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ВЕРУЈУЋИ У УСПЕХ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ПОСЛОВНОГ ПОДУХВАТА, ДА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ДАЉЕ РАЗВИЈА И СПРОВОДИ НОВЕ ИДЕЈЕ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КОЈЕ СУ ПРОФИТАБИЛНЕ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РАЗУМНО ПРЕУЗИМАЊЕ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РИЗИКА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!!!!!!!!!!!!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ВИЗИОНАРСТВО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УСМЕРЕНОСТ НА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БУДУЋНОСТ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3" descr="j0406134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857496"/>
            <a:ext cx="2571768" cy="2549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j0409919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785794"/>
            <a:ext cx="2143140" cy="249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СПРЕМНОСТ НА СТАЛНО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УСАВРШАВАЊЕ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ПОСТОЈЕЋИХ И СТИЦАЊЕ НОВИХ ЗНАЊА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 ВЕШТИНА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ФЛЕКСИБИЛНОСТ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СПРЕМНОСТ НА БРЗО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РЕАГОВАЊЕ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6" descr="j0410917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643050"/>
            <a:ext cx="40005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2.2. ОПШТЕ   У П Р А В Љ А Ч К Е 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О С О Б И Н Е   ПРЕДУЗЕТНИКА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СТРАТЕГИЈСКЕ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ВЕШТИНЕ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ВЕШТИНЕ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ПЛАНИРАЊА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ФИНАНСИЈСКЕ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ВЕШТИНЕ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МАРКЕТИНГ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ВЕШТИНЕ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ВЕШТИНЕ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УПРАВЉАЊА ПРОЈЕКТИМА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ВЕШТИНЕ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УПРАВЉАЊА ВРЕМЕНОМ</a:t>
            </a:r>
          </a:p>
          <a:p>
            <a:pPr marL="411163" indent="-179388" eaLnBrk="1" hangingPunct="1">
              <a:buClr>
                <a:schemeClr val="tx1"/>
              </a:buClr>
              <a:buFontTx/>
              <a:buChar char="-"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2.3. ФАКТОРИ ОД КОЈИХ ЗАВИСИ ПОСЛОВНИ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У С П Е Х  ПРЕДУЗЕТНИКА (4Ц)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КАРАКТЕРИСТИКЕ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haracteristics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личне особине преузетника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СПОСОБНОСТИ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ompetencies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поседовање одговарајућих вештина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УСЛОВИ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onditions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постојање повољности из окружења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КОНКЕКСТ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11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11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ontex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Tx/>
              <a:buChar char="-"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ПРЕДУЗЕТНИЧКЕ</a:t>
            </a: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Е Ш Т И Н Е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ВЕШТИНА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УРОЂЕНА СПОСОБНОСТ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sr-Cyrl-CS" sz="1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ТРЕНИНГ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(УЧЕЊЕ, ВЕЖБА, ОБРАЗОВАЊЕ)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УСПЕХ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ВЕШТИНА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СПОСОБНОСТ ДА СЕ НЕКА ВЕШТИНА 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ИСПОЉИ У ПРАКСИ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Tx/>
              <a:buChar char="-"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89E694F-B75D-4CF4-8961-1A76525D8826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2.4. </a:t>
            </a: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 А З Л И К А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ИЗМЕЂУ САВРЕМЕНОГ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МЕНАЏЕРА И ПРЕДУЗЕТНИКА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МЕНАЏЕР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ПРОФЕСИОНАЛНО УПРАВЉА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ПРЕДУЗЕЋЕМ И КАПИТАЛОМ (ТУЂИМ) И ЗА ТО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ПРИМА ПЛАТУ КОЈА ЈЕ УНАПРЕД УГОВОРЕНА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 ВЛАСНИКОМ-ВЛАСНИЦИМА КАПИТАЛА.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216066" name="AutoShape 2" descr="&amp;Rcy;&amp;iecy;&amp;zcy;&amp;ucy;&amp;lcy;&amp;tcy;&amp;acy;&amp;tcy; &amp;scy;&amp;lcy;&amp;icy;&amp;kcy;&amp;acy; &amp;zcy;&amp;acy; &amp;pcy;&amp;rcy;&amp;iecy;&amp;dcy;&amp;ucy;&amp;zcy;&amp;iecy;&amp;tcy;&amp;ncy;&amp;icy;&amp;shcy;&amp;tcy;&amp;v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6068" name="Picture 4" descr="&amp;Rcy;&amp;iecy;&amp;zcy;&amp;ucy;&amp;lcy;&amp;tcy;&amp;acy;&amp;tcy; &amp;scy;&amp;lcy;&amp;icy;&amp;kcy;&amp;acy; &amp;zcy;&amp;acy; &amp;pcy;&amp;rcy;&amp;iecy;&amp;dcy;&amp;ucy;&amp;zcy;&amp;iecy;&amp;tcy;&amp;ncy;&amp;icy;&amp;shcy;&amp;tcy;&amp;v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857364"/>
            <a:ext cx="2857520" cy="2521341"/>
          </a:xfrm>
          <a:prstGeom prst="rect">
            <a:avLst/>
          </a:prstGeom>
          <a:noFill/>
        </p:spPr>
      </p:pic>
      <p:pic>
        <p:nvPicPr>
          <p:cNvPr id="216070" name="Picture 6" descr="&amp;Rcy;&amp;iecy;&amp;zcy;&amp;ucy;&amp;lcy;&amp;tcy;&amp;acy;&amp;tcy; &amp;scy;&amp;lcy;&amp;icy;&amp;kcy;&amp;acy; &amp;zcy;&amp;acy; &amp;dcy;&amp;icy;&amp;rcy;&amp;iecy;&amp;kcy;&amp;tcy;&amp;ocy;&amp;r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785926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89E694F-B75D-4CF4-8961-1A76525D8826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ПОСТОЈЕ И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СЛИЧНОСТИ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РАЗЛИКЕ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ЧЕСТО СЕ ФУНКЦИЈЕ И АКТИВНОСТИ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ПРЕПЛИЋУ И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ПРЕКЛАПАЈУ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ИАКО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ПОСТОЈИ ЧВРСТО РАЗГРАНИЧЕЊЕ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ИЗМЕЂУ ОВА ДВА ПОЈМА, ИПАК СЕ УОЧАВАЈУ ОДРЕЂЕНЕ РАЗЛИКЕ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89E694F-B75D-4CF4-8961-1A76525D8826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ln w="28575"/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1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предузетник          менаџер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ствара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идеје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реализује идеје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користи могућности       решава проблеме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ствара нове визије         експлоат. предх.успехе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 циљу и акцији             ка извршењу задатка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промена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као шанса         промена као претња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преузима ризик               избегава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ризик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иновације                         оптимиз.постојећег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знање и способност   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професија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будући догађаји              спроводи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процедуре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изворни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ауторитет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стечени ауторитет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мења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окружење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прилагођава се окруж.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неформалне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информ.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формалне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информац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ВАЖНО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ову поделу треба схватити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условно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!!!!!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464447" y="3107529"/>
            <a:ext cx="592935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89E694F-B75D-4CF4-8961-1A76525D8826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2.5. </a:t>
            </a: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ГДЕ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КАДА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ПРЕДУЗЕТНИК ТРЕБА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ЗАПОЧНЕ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НОВИ ПОСАО?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НЕМА ПРЕЦИЗНОГ И УНИВЕРЗАЛНОГ ПРАВИЛА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АЛИ: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НАЈБОЉЕ У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ИСТОЈ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ДЕЛАТНОСТИ, ИСТОМ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ТРЖИШТУ И ИСТОЈ ТЕХНОЛОГИЈИ ГДЕ ЈЕ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ПРЕДУЗЕТНИК РАНИЈЕ РАДИО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(зато што ту пословну област најбоље познаје)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ВРЛО УСЛОВНО:У СВОЈИМ ТРИДЕСЕТИМ ИЛИ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ЧЕТРДЕСЕТИМ ГОДИНАМА И ТО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ПОСЛЕ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ОДРЕЂЕНОГ БРОЈА ГОДИНА ПРАКТИЧНОГ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ИСКУСТВА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9E07895-1FA6-44B6-97D0-C9DCF2B0960F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2.6.   </a:t>
            </a:r>
            <a:r>
              <a:rPr lang="sr-Cyrl-CS" sz="1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Р С Т Е  </a:t>
            </a:r>
            <a:r>
              <a:rPr lang="sr-Cyrl-CS" sz="1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ПРЕДУЗЕТНИКА</a:t>
            </a:r>
            <a:endParaRPr lang="sr-Cyrl-CS" sz="1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ПРОНАЛАЗАЧ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КРЕАТИВНОСТ АЛИ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БЕЗ МЕНАЏЕРСКИХ 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ПОСЛОВНИХ ЗНАЊА 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ИСКУСТВА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ПРОМОТЕР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ПОКРЕТАЧКА СНАГА АЛИ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БЕЗ ПРАВЕ КРЕАТИВНОСТИ И МЕНАЏЕРСКИХ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ВЕШТИНА И ПОСЛОВНОГ ЗНАЊА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211970" name="AutoShape 2" descr="&amp;Rcy;&amp;iecy;&amp;zcy;&amp;ucy;&amp;lcy;&amp;tcy;&amp;acy;&amp;tcy; &amp;scy;&amp;lcy;&amp;icy;&amp;kcy;&amp;acy; &amp;zcy;&amp;acy; &amp;Pcy;&amp;Rcy;&amp;IEcy;&amp;Dcy;&amp;Ucy;&amp;Zcy;&amp;IEcy;&amp;Tcy;&amp;Ncy;&amp;Icy;&amp;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1972" name="Picture 4" descr="&amp;Rcy;&amp;iecy;&amp;zcy;&amp;ucy;&amp;lcy;&amp;tcy;&amp;acy;&amp;tcy; &amp;scy;&amp;lcy;&amp;icy;&amp;kcy;&amp;acy; &amp;zcy;&amp;acy; &amp;Pcy;&amp;Rcy;&amp;IEcy;&amp;Dcy;&amp;Ucy;&amp;Zcy;&amp;IEcy;&amp;Tcy;&amp;Ncy;&amp;Icy;&amp;Kcy;"/>
          <p:cNvPicPr>
            <a:picLocks noChangeAspect="1" noChangeArrowheads="1"/>
          </p:cNvPicPr>
          <p:nvPr/>
        </p:nvPicPr>
        <p:blipFill>
          <a:blip r:embed="rId3"/>
          <a:srcRect l="27273" r="18182"/>
          <a:stretch>
            <a:fillRect/>
          </a:stretch>
        </p:blipFill>
        <p:spPr bwMode="auto">
          <a:xfrm>
            <a:off x="5429256" y="1714488"/>
            <a:ext cx="1857388" cy="25539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DFD97E5-7545-4D73-BF86-CC75B27B59C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ПРЕДУЗЕТНИШТВО ЗНАЧИ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ИНОВАТИВНОС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И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КРЕАТИВНОСТ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У ЦИЉУ ЗАДОВОЉЕЊА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ПРЕПОЗНАТИХ ПОТРЕБА НА ТРЖИШТУ,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СА ЦИЉЕМ ДА СЕ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ОСТВАРИ ПРОФИТ И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ПОСЛОВНИ УСПЕХ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4" name="Picture 4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000372"/>
            <a:ext cx="393870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9E07895-1FA6-44B6-97D0-C9DCF2B0960F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АДМИНИСТРАТОР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ЗНАЧАЈНЕ МЕНАЏЕРСКЕ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СПОСОБНОСТИ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ДОБРИ ЗА УХОДАНЕ ОПЕРАЦИЈЕ,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РУТИНЕ И СТАТУС КВО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КРЕАТИВНОСТ НИЈЕ ПРИМАРНА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 ЧЕСТО СЕ И НЕ ЗАХТЕВА  (ДИРЕКТОРИ...)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ПРЕДУЗЕТНИК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КРЕАТИВНОСТ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ИНОВАТИВНОСТ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МЕНАЏЕРСКЕ СПОСОБНОСТИ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ПОСЛОВНЕ ВЕШТИНЕ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209922" name="Picture 2" descr="&amp;Rcy;&amp;iecy;&amp;zcy;&amp;ucy;&amp;lcy;&amp;tcy;&amp;acy;&amp;tcy; &amp;scy;&amp;lcy;&amp;icy;&amp;kcy;&amp;acy; &amp;zcy;&amp;acy; &amp;Dcy;&amp;Icy;&amp;Rcy;&amp;IEcy;&amp;Kcy;&amp;Tcy;&amp;Ocy;&amp;Rcy;"/>
          <p:cNvPicPr>
            <a:picLocks noChangeAspect="1" noChangeArrowheads="1"/>
          </p:cNvPicPr>
          <p:nvPr/>
        </p:nvPicPr>
        <p:blipFill>
          <a:blip r:embed="rId3"/>
          <a:srcRect l="10000" r="9999"/>
          <a:stretch>
            <a:fillRect/>
          </a:stretch>
        </p:blipFill>
        <p:spPr bwMode="auto">
          <a:xfrm>
            <a:off x="6786578" y="857232"/>
            <a:ext cx="2000264" cy="25003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9E07895-1FA6-44B6-97D0-C9DCF2B0960F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	</a:t>
            </a:r>
            <a:r>
              <a:rPr lang="sr-Cyrl-CS" sz="10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вештине менаџера, пословне вештине,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r>
              <a:rPr lang="sr-Cyrl-CS" sz="1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ниско                         високо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с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креативн.    о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иноват.        к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а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н       </a:t>
            </a:r>
            <a:endParaRPr lang="sr-Cyrl-CS" sz="8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с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к 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488" y="1785926"/>
          <a:ext cx="5857916" cy="471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2928958"/>
              </a:tblGrid>
              <a:tr h="2357454">
                <a:tc>
                  <a:txBody>
                    <a:bodyPr/>
                    <a:lstStyle/>
                    <a:p>
                      <a:endParaRPr lang="sr-Cyrl-CS" dirty="0" smtClean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  <a:p>
                      <a:endParaRPr lang="sr-Cyrl-CS" dirty="0" smtClean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  <a:p>
                      <a:endParaRPr lang="sr-Cyrl-CS" dirty="0" smtClean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  <a:p>
                      <a:r>
                        <a:rPr lang="sr-Cyrl-CS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   </a:t>
                      </a:r>
                      <a:r>
                        <a:rPr lang="sr-Cyrl-CS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</a:rPr>
                        <a:t>проналазач</a:t>
                      </a:r>
                    </a:p>
                    <a:p>
                      <a:r>
                        <a:rPr lang="sr-Cyrl-CS" sz="4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       </a:t>
                      </a:r>
                      <a:r>
                        <a:rPr lang="sr-Cyrl-CS" sz="6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</a:rPr>
                        <a:t>+</a:t>
                      </a:r>
                      <a:r>
                        <a:rPr lang="sr-Cyrl-CS" sz="6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  </a:t>
                      </a:r>
                      <a:r>
                        <a:rPr lang="sr-Cyrl-CS" sz="6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92D050"/>
                          </a:solidFill>
                        </a:rPr>
                        <a:t>-</a:t>
                      </a:r>
                      <a:endParaRPr lang="en-US" sz="4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CS" dirty="0" smtClean="0"/>
                    </a:p>
                    <a:p>
                      <a:endParaRPr lang="sr-Cyrl-CS" dirty="0" smtClean="0"/>
                    </a:p>
                    <a:p>
                      <a:endParaRPr lang="sr-Cyrl-CS" dirty="0" smtClean="0"/>
                    </a:p>
                    <a:p>
                      <a:pPr marL="0" algn="l" defTabSz="914400" rtl="0" eaLnBrk="1" latinLnBrk="0" hangingPunct="1"/>
                      <a:r>
                        <a:rPr lang="sr-Cyrl-CS" sz="3200" b="1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sr-Cyrl-CS" sz="32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предузетник</a:t>
                      </a:r>
                    </a:p>
                    <a:p>
                      <a:pPr marL="0" algn="l" defTabSz="914400" rtl="0" eaLnBrk="1" latinLnBrk="0" hangingPunct="1"/>
                      <a:r>
                        <a:rPr lang="sr-Cyrl-CS" sz="60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sr-Cyrl-CS" sz="60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sr-Cyrl-CS" sz="60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Cyrl-CS" sz="60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57454">
                <a:tc>
                  <a:txBody>
                    <a:bodyPr/>
                    <a:lstStyle/>
                    <a:p>
                      <a:endParaRPr lang="sr-Cyrl-CS" dirty="0" smtClean="0"/>
                    </a:p>
                    <a:p>
                      <a:endParaRPr lang="sr-Cyrl-CS" dirty="0" smtClean="0"/>
                    </a:p>
                    <a:p>
                      <a:pPr marL="0" algn="l" defTabSz="914400" rtl="0" eaLnBrk="1" latinLnBrk="0" hangingPunct="1"/>
                      <a:r>
                        <a:rPr lang="sr-Cyrl-CS" sz="32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sr-Cyrl-CS" sz="32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промотер</a:t>
                      </a:r>
                    </a:p>
                    <a:p>
                      <a:pPr marL="0" algn="l" defTabSz="914400" rtl="0" eaLnBrk="1" latinLnBrk="0" hangingPunct="1"/>
                      <a:r>
                        <a:rPr lang="sr-Cyrl-CS" sz="4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sr-Cyrl-CS" sz="66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sr-Cyrl-CS" sz="66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sr-Cyrl-CS" sz="66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4400" b="1" kern="120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sr-Cyrl-CS" sz="3200" b="1" kern="120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sr-Cyrl-CS" sz="28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менаџер,</a:t>
                      </a:r>
                    </a:p>
                    <a:p>
                      <a:pPr marL="0" algn="l" defTabSz="914400" rtl="0" eaLnBrk="1" latinLnBrk="0" hangingPunct="1"/>
                      <a:r>
                        <a:rPr lang="sr-Cyrl-CS" sz="28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администратор</a:t>
                      </a:r>
                    </a:p>
                    <a:p>
                      <a:pPr marL="0" algn="l" defTabSz="914400" rtl="0" eaLnBrk="1" latinLnBrk="0" hangingPunct="1"/>
                      <a:r>
                        <a:rPr lang="sr-Cyrl-CS" sz="4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sr-Cyrl-CS" sz="60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sr-Cyrl-CS" sz="60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Cyrl-CS" sz="60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sr-Cyrl-CS" sz="4400" b="1" kern="120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7874" name="AutoShape 2" descr="&amp;Rcy;&amp;iecy;&amp;zcy;&amp;ucy;&amp;lcy;&amp;tcy;&amp;acy;&amp;tcy; &amp;scy;&amp;lcy;&amp;icy;&amp;kcy;&amp;acy; &amp;zcy;&amp;acy; &amp;Pcy;&amp;Lcy;&amp;Ucy;&amp;Scy; &amp;Icy; &amp;Mcy;&amp;Icy;&amp;Ncy;&amp;Ucy;&amp;S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76" name="AutoShape 4" descr="&amp;Rcy;&amp;iecy;&amp;zcy;&amp;ucy;&amp;lcy;&amp;tcy;&amp;acy;&amp;tcy; &amp;scy;&amp;lcy;&amp;icy;&amp;kcy;&amp;acy; &amp;zcy;&amp;acy; &amp;Pcy;&amp;Lcy;&amp;Ucy;&amp;Scy; &amp;Icy; &amp;Mcy;&amp;Icy;&amp;Ncy;&amp;Ucy;&amp;Scy;"/>
          <p:cNvSpPr>
            <a:spLocks noChangeAspect="1" noChangeArrowheads="1"/>
          </p:cNvSpPr>
          <p:nvPr/>
        </p:nvSpPr>
        <p:spPr bwMode="auto">
          <a:xfrm>
            <a:off x="155575" y="-2484438"/>
            <a:ext cx="3667125" cy="518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78" name="AutoShape 6" descr="&amp;Rcy;&amp;iecy;&amp;zcy;&amp;ucy;&amp;lcy;&amp;tcy;&amp;acy;&amp;tcy; &amp;scy;&amp;lcy;&amp;icy;&amp;kcy;&amp;acy; &amp;zcy;&amp;acy; &amp;Pcy;&amp;Lcy;&amp;Ucy;&amp;Scy; &amp;Icy; &amp;Mcy;&amp;Icy;&amp;Ncy;&amp;Ucy;&amp;Scy;"/>
          <p:cNvSpPr>
            <a:spLocks noChangeAspect="1" noChangeArrowheads="1"/>
          </p:cNvSpPr>
          <p:nvPr/>
        </p:nvSpPr>
        <p:spPr bwMode="auto">
          <a:xfrm>
            <a:off x="155575" y="-2484438"/>
            <a:ext cx="3667125" cy="518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7A93C7A-8FC9-4DB2-AE5F-C18866D142D7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714412" y="0"/>
            <a:ext cx="9858412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АКТИВНОСТИ СУБЈЕКАТА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УКЉУЧЕНИХ У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СПРОВОЂЕЊЕ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КОНКРЕТНОГ ПРЕДУЗЕТНИЧКОГ ПОДУХВАТА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ОДНОСНО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РЕАЛИЗАЦИЈУ ПРЕДУЗЕТНИЧКЕ ИДЕЈЕ</a:t>
            </a:r>
            <a:endParaRPr lang="sr-Cyrl-CS" sz="1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ЗАСНИВАНЕ НА: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ТРЖИШНО ОПРАВДАНОЈ И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ПРОФИТАБИЛНОЈ ПОСЛОВНОЈ ПРИЛИЦИ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sz="3200" dirty="0" smtClean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3</a:t>
            </a:r>
            <a:r>
              <a:rPr lang="sr-Cyrl-CS" sz="40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.    ПРЕДУЗЕТНИЧКИ   П Р О Ц Е</a:t>
            </a:r>
            <a:r>
              <a:rPr lang="sr-Cyrl-CS" sz="4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sr-Cyrl-CS" sz="4000" dirty="0" smtClean="0">
                <a:solidFill>
                  <a:schemeClr val="bg1"/>
                </a:solidFill>
              </a:rPr>
              <a:t>С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7A93C7A-8FC9-4DB2-AE5F-C18866D142D7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 А З Е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1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ПРЕДУЗЕТНИЧКОГ ПРОЦЕСА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ПРЕПОЗНАВАЊЕ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ПРОЦЕНА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ШАНСЕ</a:t>
            </a: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РАЗВОЈ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ПОСЛОВНОГ (БИЗНИС) ПЛАНА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ОБЕЗБЕЂЕЊЕ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ПОТРЕБНИХ РЕСУРСА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(ОБИМ И СТРУКТУРА РЕСУРСА)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односно пословне прилике)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УПРАВЉАЊЕ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НОВИМ ПРИВРЕДНИМ СУБЈ.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(стр, сур; МСП, велико предузеће...)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7A93C7A-8FC9-4DB2-AE5F-C18866D142D7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3.1. Е Л Е М Е Н Т И   ПРЕДУЗЕТНИЧКОГ ПРОЦЕСА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ТРЖИШНА ШАНСА </a:t>
            </a: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ПОСЛОВНА ПРИЛИКА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ПРЕДУЗЕТНИК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(покретач предузет. процеса)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ПРЕДУЗЕТНИЧКИ ТИМ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(преузима одговорн.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и ризик за даљу судбину почетне идеје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односно пословне прилике)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КОРИШЋЕЊЕ  РАЗЛИЧИТИХ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(изналажење њихове оптималне комбинац.)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КООРДИНАЦИЈА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УРАВНОТЕЖЕЊЕ 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елемената кроз сам процес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7A93C7A-8FC9-4DB2-AE5F-C18866D142D7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8596" y="928670"/>
            <a:ext cx="3857652" cy="11430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rgbClr val="FF0000"/>
                </a:solidFill>
              </a:rPr>
              <a:t>РЕСУРСИ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неопходни за реализацију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предузетничког процеса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00694" y="785794"/>
            <a:ext cx="3214710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rgbClr val="0000FF"/>
                </a:solidFill>
              </a:rPr>
              <a:t>ПРЕДУЗЕТНИЧКИ ТИМ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5720" y="4929198"/>
            <a:ext cx="3357586" cy="1643074"/>
          </a:xfrm>
          <a:prstGeom prst="roundRect">
            <a:avLst/>
          </a:prstGeom>
          <a:solidFill>
            <a:schemeClr val="accent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accent6"/>
                </a:solidFill>
              </a:rPr>
              <a:t>ПОСЛОВНА ПРИЛИКА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као предуслов за 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отпочињање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предузетн.процеса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43570" y="5000636"/>
            <a:ext cx="2643206" cy="121444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rgbClr val="FFC000"/>
                </a:solidFill>
              </a:rPr>
              <a:t>КООРДИНАЦИЈА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свих елемената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предуз. процеса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143240" y="2786058"/>
            <a:ext cx="3500462" cy="17859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rgbClr val="7030A0"/>
                </a:solidFill>
              </a:rPr>
              <a:t>ПРЕДУЗЕТНИК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(као покретач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предузетничког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процеса)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2554403" y="1731820"/>
            <a:ext cx="904488" cy="15842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7"/>
            <a:endCxn id="6" idx="2"/>
          </p:cNvCxnSpPr>
          <p:nvPr/>
        </p:nvCxnSpPr>
        <p:spPr>
          <a:xfrm rot="5400000" flipH="1" flipV="1">
            <a:off x="5845845" y="1785400"/>
            <a:ext cx="1547430" cy="9769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5"/>
          </p:cNvCxnSpPr>
          <p:nvPr/>
        </p:nvCxnSpPr>
        <p:spPr>
          <a:xfrm rot="16200000" flipH="1">
            <a:off x="6328051" y="4113481"/>
            <a:ext cx="690174" cy="10841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</p:cNvCxnSpPr>
          <p:nvPr/>
        </p:nvCxnSpPr>
        <p:spPr>
          <a:xfrm rot="5400000">
            <a:off x="2530787" y="3779908"/>
            <a:ext cx="594531" cy="16556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F93E4A7-7FE1-4AC8-B651-9F5125EE6917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СВЕ ОВЕ КОМПОНЕНТЕ ПРЕДУЗЕТНИЧКОГ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ПРОЦЕСА СУ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ПРОМЕНЉИВЕ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ПОДЛОЖНЕ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ПРОМЕНАМА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МОГУ ДА СЕ МЕЊАЈУ, ДОДАЈУ,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ЕЛИМИНИШУ, ПРЕКОНПОНУЈУ.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ЈЕДНИМ РЕЧЈУ,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ПРЕДУЗЕТНИК И ЊЕГОВ ТИМ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МОГУ ДА УТИЧУ НА ЊИХ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КАКО БИ ЗАПОЧЕЛИ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ПОСЛОВНУ АКТИВНОСТ И ОСТВАРИЛИ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ПОСЛОВНЕ ЦИЉЕВЕ.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E143A0F-BC15-45A4-AD11-BA3F7BEF7C59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0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ризик                                   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добит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36868" name="Picture 4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214818"/>
            <a:ext cx="33575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28596" y="3071810"/>
            <a:ext cx="8429684" cy="107157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3600" dirty="0" smtClean="0">
                <a:solidFill>
                  <a:schemeClr val="bg1"/>
                </a:solidFill>
              </a:rPr>
              <a:t>ПРЕДУЗЕТНИК СТАЛНО “ВАГА” ОДНОС: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 И З И К  -  Д О Б И Т 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500034" y="357166"/>
            <a:ext cx="8143932" cy="242889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ПРЕДУЗЕТНИЧКИ ПРОЦЕС ЗНАЧИ: 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28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СТАЛНО РЕШАВАЊЕ ПРОБЛЕМА </a:t>
            </a: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УЗ ПРЕДХОДНО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         </a:t>
            </a:r>
            <a:r>
              <a:rPr lang="sr-Cyrl-CS" sz="2800" dirty="0" smtClean="0"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АНАЛИЗИРАЊЕ,</a:t>
            </a: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     </a:t>
            </a:r>
            <a:r>
              <a:rPr lang="sr-Cyrl-CS" sz="2800" dirty="0" smtClean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ПРИЛАГОЂАВАЊЕ</a:t>
            </a: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И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   </a:t>
            </a:r>
            <a:r>
              <a:rPr lang="sr-Cyrl-CS" sz="280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УОЧАВАЊЕ ПРОПУСТА</a:t>
            </a:r>
            <a:endParaRPr lang="en-US" sz="28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14414" y="5572140"/>
            <a:ext cx="2000264" cy="21431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>
            <a:off x="5500694" y="5500702"/>
            <a:ext cx="1000132" cy="285752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CD5F517-28D6-4A36-93B7-81FB8CE4F546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ПРЕДУЗЕТНИК  МОРА ДА СЕБИ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СТАЛНО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ПОСТАВЉА СЛЕДЕЋА ПИТАЊА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И ДАЈЕ ОДГОВОРЕ НА ЊИХ: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КОЈА ЈЕ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ЛОША СТРАНА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 ОВОЈ ПОСЛОВ. ПРИЛИЦИ?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КОЈИ СЕ  ПОВОЉАН ИСХОД МОЖЕ ДА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ОЧЕКУЈЕ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КОЈИ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СУ ПОТРЕБНИ ДА БИ СЕ 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МАКСИМИЗИРАО РЕЗУЛТАТ ?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КОЛИКО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РЕСУРСА ЈЕ ПОТРЕБНО?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CD5F517-28D6-4A36-93B7-81FB8CE4F546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ШТА СУ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“ПРЕТЊЕ”И РИЗИЦИ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РЕАЛИЗАЦИЈИ НЕКЕ ПОСЛОВНЕ ИДЕЈЕ?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ДА ЛИ И КОЛИКО ТИ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РИЗИЦИ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МОГУ ДА СЕ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НЕУТРАЛИШУ ИЛИ ДА СЕ СВЕДУ НА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РАЗУМНУ МЕРУ?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КАКО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ПРИЛИКЕ У ОКРУЖЕЊУ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МОГУ ДА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УТИЧУ НА РЕАЛИЗАЦИЈУ  ПОСЛОВНЕ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ПРИЛИКЕ?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697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EF17108-B6C9-429B-AE4D-F8E68217131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1.1.  ШТА ЈЕ  С У Ш Т И Н 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ПРЕДУЗЕТНИШТВА?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СТВАРАЊЕ ИЛИ ПРЕПОЗНАВАЊЕ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ПОСЛОВНИХ ПРИЛИКА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УЗ СПРЕМНОСТ АЛИ И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СПОСОБНОСТ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ДА СЕ ОНЕ НА НАЈБОЉИ МОГУЋИ НАЧИН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ИСКОРИСТЕ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ПРЕДУЗЕТНИШТВО ЈЕ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ПРОЦЕС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ТО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СТАЛАН И ДУГОТРАЈАН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 НЕ ПОВРЕМЕНА И КАМПАЊСКА АКТИВНОСТ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6C4B7E5-08E3-48B5-9608-38FC076789FC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3.2.  П Р И Л И К Е (ШАНСЕ)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ПОСЛОВНА ИДЕЈА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ПОСЛОВНА ПРИЛИКА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ЈЕСУ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2 ПОВЕЗАНА И СЛИЧНА ПОЈМА АЛИ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9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sr-Cyrl-CS" sz="19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НИСУ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СИНОНИМИ (НЕМАЈУ ИСТО ЗНАЧЕЊЕ) !!!!!!!!!!!!!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4282" y="714356"/>
            <a:ext cx="8786874" cy="164307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dirty="0" smtClean="0">
                <a:solidFill>
                  <a:srgbClr val="FF0000"/>
                </a:solidFill>
              </a:rPr>
              <a:t>СКУП ПОВОЉНИХ УСЛОВА КОЈИ СТВАРАЈУ ПОТРЕБУ ЗА</a:t>
            </a:r>
          </a:p>
          <a:p>
            <a:pPr algn="ctr"/>
            <a:r>
              <a:rPr lang="sr-Cyrl-CS" sz="2800" dirty="0" smtClean="0">
                <a:solidFill>
                  <a:schemeClr val="bg1"/>
                </a:solidFill>
              </a:rPr>
              <a:t>НОВИМ ПРОИЗВОДИМА И УСЛУГАМА </a:t>
            </a:r>
          </a:p>
          <a:p>
            <a:pPr algn="ctr"/>
            <a:r>
              <a:rPr lang="sr-Cyrl-CS" sz="2800" dirty="0" smtClean="0">
                <a:solidFill>
                  <a:schemeClr val="bg1"/>
                </a:solidFill>
              </a:rPr>
              <a:t>ОДНОСНО НОВИМ ПОСЛОВНИМ АКТИВНОСТИМА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7158" y="5143512"/>
            <a:ext cx="8429684" cy="150019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</a:t>
            </a:r>
            <a:r>
              <a:rPr lang="sr-Cyrl-C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ПОСЛОВНА ИДЕЈА: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32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        ПОЧЕТАК </a:t>
            </a:r>
            <a:r>
              <a:rPr lang="sr-Cyrl-CS" sz="32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СВАКОГ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32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ПРЕДУЗЕТНИЧКОГ ПОДУХВАТА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6C4B7E5-08E3-48B5-9608-38FC076789FC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R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ШТА СВЕ МОЖЕ ДА БУДЕ ПОСЛОВНА ШАНСА?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 ЗАКОНА О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САОБРАЋАЈУ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ДОЛАЗАК ФИАТ-а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 КРАГУЈЕВАЦ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УКИДАЊЕ ВИЗА ЗА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ЗЕМЉЕ ЕУ</a:t>
            </a:r>
            <a:endParaRPr lang="sr-Cyrl-CS" sz="11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313346" name="Picture 2" descr="&amp;Rcy;&amp;iecy;&amp;zcy;&amp;ucy;&amp;lcy;&amp;tcy;&amp;acy;&amp;tcy; &amp;scy;&amp;lcy;&amp;icy;&amp;kcy;&amp;acy; &amp;zcy;&amp;acy; &amp;KHcy;&amp;Ocy;&amp;Tcy;&amp;IEcy;&amp;Lcy; &amp;Zcy;&amp;Acy; &amp;Acy;&amp;Ucy;&amp;Tcy;&amp;Ocy; &amp;Gcy;&amp;Ucy;&amp;Mcy;&amp;IEcy;"/>
          <p:cNvPicPr>
            <a:picLocks noChangeAspect="1" noChangeArrowheads="1"/>
          </p:cNvPicPr>
          <p:nvPr/>
        </p:nvPicPr>
        <p:blipFill>
          <a:blip r:embed="rId3"/>
          <a:srcRect l="15000" r="13749"/>
          <a:stretch>
            <a:fillRect/>
          </a:stretch>
        </p:blipFill>
        <p:spPr bwMode="auto">
          <a:xfrm>
            <a:off x="4357686" y="1357298"/>
            <a:ext cx="2071702" cy="1744580"/>
          </a:xfrm>
          <a:prstGeom prst="rect">
            <a:avLst/>
          </a:prstGeom>
          <a:noFill/>
        </p:spPr>
      </p:pic>
      <p:pic>
        <p:nvPicPr>
          <p:cNvPr id="313350" name="Picture 6" descr="&amp;Rcy;&amp;iecy;&amp;zcy;&amp;ucy;&amp;lcy;&amp;tcy;&amp;acy;&amp;tcy; &amp;scy;&amp;lcy;&amp;icy;&amp;kcy;&amp;acy; &amp;zcy;&amp;acy; &amp;Scy;&amp;Kcy;&amp;Lcy;&amp;Acy;&amp;Dcy;&amp;Icy;&amp;SHcy;&amp;Tcy;&amp;IEcy;&amp;NJcy;&amp;IEcy; &amp;Acy;&amp;Ucy;&amp;Tcy;&amp;Ocy; &amp;Gcy;&amp;Ucy;&amp;Mcy;&amp;Acy;"/>
          <p:cNvPicPr>
            <a:picLocks noChangeAspect="1" noChangeArrowheads="1"/>
          </p:cNvPicPr>
          <p:nvPr/>
        </p:nvPicPr>
        <p:blipFill>
          <a:blip r:embed="rId4"/>
          <a:srcRect l="6818" r="4545"/>
          <a:stretch>
            <a:fillRect/>
          </a:stretch>
        </p:blipFill>
        <p:spPr bwMode="auto">
          <a:xfrm>
            <a:off x="6643701" y="1571612"/>
            <a:ext cx="2237311" cy="1262065"/>
          </a:xfrm>
          <a:prstGeom prst="rect">
            <a:avLst/>
          </a:prstGeom>
          <a:noFill/>
        </p:spPr>
      </p:pic>
      <p:pic>
        <p:nvPicPr>
          <p:cNvPr id="206850" name="Picture 2" descr="&amp;Rcy;&amp;iecy;&amp;zcy;&amp;ucy;&amp;lcy;&amp;tcy;&amp;acy;&amp;tcy; &amp;scy;&amp;lcy;&amp;icy;&amp;kcy;&amp;acy; &amp;zcy;&amp;acy; &amp;SHcy;&amp;Kcy;&amp;Ocy;&amp;Lcy;&amp;Acy; &amp;Icy;&amp;Tcy;&amp;Acy;&amp;Lcy;&amp;Icy;&amp;Jsercy;&amp;Acy;&amp;Ncy;&amp;Scy;&amp;Kcy;&amp;Ocy;&amp;Gcy; &amp;Jsercy;&amp;IEcy;&amp;Zcy;&amp;Icy;&amp;Kcy;&amp;Acy;  &amp;Kcy;&amp;Rcy;&amp;Acy;&amp;Gcy;&amp;Ucy;&amp;Jsercy;&amp;IEcy;&amp;Vcy;&amp;Acy;&amp;TS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496856"/>
            <a:ext cx="2571768" cy="1446621"/>
          </a:xfrm>
          <a:prstGeom prst="rect">
            <a:avLst/>
          </a:prstGeom>
          <a:noFill/>
        </p:spPr>
      </p:pic>
      <p:sp>
        <p:nvSpPr>
          <p:cNvPr id="206852" name="AutoShape 4" descr="&amp;Rcy;&amp;iecy;&amp;zcy;&amp;ucy;&amp;lcy;&amp;tcy;&amp;acy;&amp;tcy; &amp;scy;&amp;lcy;&amp;icy;&amp;kcy;&amp;acy; &amp;zcy;&amp;acy; &amp;Acy;&amp;Rcy;&amp;Acy;&amp;Ncy;&amp;ZHcy;&amp;Mcy;&amp;Acy;&amp;Ncy;&amp;Icy; &amp;Zcy;&amp;Acy; &amp;Pcy;&amp;Acy;&amp;Rcy;&amp;Icy;&amp;Z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854" name="Picture 6" descr="&amp;Rcy;&amp;iecy;&amp;zcy;&amp;ucy;&amp;lcy;&amp;tcy;&amp;acy;&amp;tcy; &amp;scy;&amp;lcy;&amp;icy;&amp;kcy;&amp;acy; &amp;zcy;&amp;acy; &amp;Acy;&amp;Rcy;&amp;Acy;&amp;Ncy;&amp;ZHcy;&amp;Mcy;&amp;Acy;&amp;Ncy;&amp;Icy; &amp;Zcy;&amp;Acy; &amp;Pcy;&amp;Acy;&amp;Rcy;&amp;Icy;&amp;Z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286388"/>
            <a:ext cx="3122069" cy="13274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6C4B7E5-08E3-48B5-9608-38FC076789FC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ПОСЛОВНА ПРИЛИКА ЗНАЧИ </a:t>
            </a:r>
            <a:endParaRPr lang="sr-Cyrl-CS" sz="1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ТРЖИШНО ПРОВЕРЕНУ   ПОСЛОВНУ ИДЕЈ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ИДЕЈУ КОЈА ИМА: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</a:t>
            </a:r>
            <a:r>
              <a:rPr lang="sr-Cyrl-CS" sz="1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ТРЖИШТЕ</a:t>
            </a:r>
            <a:endParaRPr lang="sr-Cyrl-CS" sz="1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16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 КОЈОМ ПОСТОЈИ </a:t>
            </a:r>
            <a:r>
              <a:rPr lang="sr-Cyrl-CS" sz="1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ПОТРЕБА</a:t>
            </a:r>
            <a:endParaRPr lang="sr-Cyrl-CS" sz="1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</a:t>
            </a:r>
            <a:r>
              <a:rPr lang="sr-Cyrl-CS" sz="1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ТРАЖЊУ</a:t>
            </a:r>
            <a:r>
              <a:rPr lang="sr-Cyrl-CS" sz="16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6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(ДОВОЉНО ВЕЛИКУ И АЛИ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6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ПЛАТЕЖНО СПОСОБНУ)</a:t>
            </a:r>
            <a:endParaRPr lang="sr-Cyrl-CS" sz="14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6C4B7E5-08E3-48B5-9608-38FC076789FC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sr-Cyrl-CS" sz="19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ВАЖНО !!!!!!!!!!!!!!!!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sr-Cyrl-CS" sz="19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ДОБРА </a:t>
            </a:r>
            <a:r>
              <a:rPr lang="sr-Cyrl-CS" sz="19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ИДЕЈА</a:t>
            </a:r>
            <a:r>
              <a:rPr lang="sr-Cyrl-CS" sz="19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9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НЕ ЗНАЧИ УВЕК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9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9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ОБАВЕЗНО И ДОБРУ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9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ПОСЛОВНУ</a:t>
            </a:r>
            <a:r>
              <a:rPr lang="sr-Cyrl-CS" sz="19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9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ПРИЛИКУ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7A93C7A-8FC9-4DB2-AE5F-C18866D142D7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7290" y="1000108"/>
            <a:ext cx="2357454" cy="7143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ОДРЖИВА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29322" y="785794"/>
            <a:ext cx="2428892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ПРАВОВРЕМЕНА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5720" y="4929198"/>
            <a:ext cx="3929090" cy="17145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ПРЕТВОРЕНА У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КОНКРЕТАН ПРОИЗВОД ИЛИ УСЛУГУ који ће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бити од користи купцима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43636" y="5000636"/>
            <a:ext cx="1928826" cy="8572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ПРИВЛАЧНА</a:t>
            </a:r>
          </a:p>
        </p:txBody>
      </p:sp>
      <p:sp>
        <p:nvSpPr>
          <p:cNvPr id="10" name="Oval 9"/>
          <p:cNvSpPr/>
          <p:nvPr/>
        </p:nvSpPr>
        <p:spPr>
          <a:xfrm>
            <a:off x="3143240" y="2786058"/>
            <a:ext cx="3500462" cy="17859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ПОСЛОВНА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ПРИЛИКА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мора да буде: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stCxn id="10" idx="1"/>
          </p:cNvCxnSpPr>
          <p:nvPr/>
        </p:nvCxnSpPr>
        <p:spPr>
          <a:xfrm rot="16200000" flipV="1">
            <a:off x="2375809" y="1767541"/>
            <a:ext cx="1261677" cy="12984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7"/>
            <a:endCxn id="6" idx="2"/>
          </p:cNvCxnSpPr>
          <p:nvPr/>
        </p:nvCxnSpPr>
        <p:spPr>
          <a:xfrm rot="5400000" flipH="1" flipV="1">
            <a:off x="5863704" y="1767541"/>
            <a:ext cx="1547430" cy="10126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5"/>
          </p:cNvCxnSpPr>
          <p:nvPr/>
        </p:nvCxnSpPr>
        <p:spPr>
          <a:xfrm rot="16200000" flipH="1">
            <a:off x="6328051" y="4113481"/>
            <a:ext cx="690174" cy="10841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</p:cNvCxnSpPr>
          <p:nvPr/>
        </p:nvCxnSpPr>
        <p:spPr>
          <a:xfrm rot="5400000">
            <a:off x="2530787" y="3779908"/>
            <a:ext cx="594531" cy="16556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6C4B7E5-08E3-48B5-9608-38FC076789FC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ВАЖНА ЈЕ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ВЕШТИНА ПРЕДУЗЕТНИКА ДА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</a:t>
            </a: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БРЗО: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ПРОЦЕНИ ПОТЕНЦИЈАЛ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ПОЧЕТНЕ ИДЕЈЕ И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ПРЕДЛОЖИ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ШТА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ДАЉЕ СА ЊОМ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0034" y="4071942"/>
            <a:ext cx="8286808" cy="192882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sr-Cyrl-CS" sz="32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УМЕШНОСТ ПРЕДУЗЕТНИКА </a:t>
            </a:r>
            <a:r>
              <a:rPr lang="sr-Cyrl-CS" sz="32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ЈЕ ДА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32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</a:t>
            </a:r>
            <a:r>
              <a:rPr lang="sr-Cyrl-CS" sz="32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ДОБРУ ИДЕЈУ </a:t>
            </a:r>
            <a:r>
              <a:rPr lang="sr-Cyrl-CS" sz="32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ТРАНСФОРМИШУ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32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</a:t>
            </a:r>
            <a:r>
              <a:rPr lang="sr-Cyrl-CS" sz="32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У</a:t>
            </a:r>
            <a:r>
              <a:rPr lang="sr-Cyrl-CS" sz="32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sr-Cyrl-CS" sz="32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ПОВОЉНУ ПРИЛИКУ</a:t>
            </a:r>
            <a:endParaRPr lang="en-US" sz="32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6C4B7E5-08E3-48B5-9608-38FC076789FC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697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286" t="7547" r="4286" b="5660"/>
          <a:stretch>
            <a:fillRect/>
          </a:stretch>
        </p:blipFill>
        <p:spPr bwMode="auto">
          <a:xfrm>
            <a:off x="500034" y="428604"/>
            <a:ext cx="457203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4071942"/>
            <a:ext cx="90011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sr-Cyrl-C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 ПРИМЕРА ПОСЛОВНИХ ИДЕЈА КОЈЕ СУ</a:t>
            </a:r>
          </a:p>
          <a:p>
            <a:r>
              <a:rPr lang="sr-Cyrl-C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УСПЕШНО ПРЕТОЧЕНЕ У ПРЕДУЗЕТНИЧКИ ПОДУХВАТ</a:t>
            </a:r>
          </a:p>
          <a:p>
            <a:r>
              <a:rPr lang="sr-Cyrl-CS" dirty="0" smtClean="0">
                <a:latin typeface="Arial" pitchFamily="34" charset="0"/>
                <a:cs typeface="Arial" pitchFamily="34" charset="0"/>
              </a:rPr>
              <a:t>                (СТОМАК ЕЛИМИНАТОР  И КОСМОДИСК)</a:t>
            </a:r>
          </a:p>
          <a:p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r>
              <a:rPr lang="sr-Cyrl-CS" dirty="0" smtClean="0"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ПРОЦЕС:   </a:t>
            </a:r>
          </a:p>
          <a:p>
            <a:r>
              <a:rPr lang="sr-Cyrl-C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r-Cyrl-C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ПОСЛОВНА ИДЕЈА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sr-Cyrl-CS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ПРИЛИКА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sr-Cyrl-C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УСПЕШАН ПРОИЗВОД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923" t="10232" r="7692" b="1773"/>
          <a:stretch>
            <a:fillRect/>
          </a:stretch>
        </p:blipFill>
        <p:spPr bwMode="auto">
          <a:xfrm rot="16200000">
            <a:off x="5500693" y="571481"/>
            <a:ext cx="3357586" cy="307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6C4B7E5-08E3-48B5-9608-38FC076789FC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3.2.1. </a:t>
            </a: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КРИТЕРИЈУМИ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ПРОЦЕНУ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ВРЕДНОСТИ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НЕКЕ ИДЕЈЕ</a:t>
            </a:r>
            <a:endParaRPr lang="sr-Cyrl-CS" sz="1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ДА ЛИ ПОСТОЈИ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КРИТИЧНА МАСА КУПАЦА?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ДА ЛИ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КУПОВНА МОЋ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НОСИЛАЦА ТРАЖЊЕ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НА ЗАДОВОЉАВАЈУЋЕМ НИВОУ?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ДА ЛИ ТРЖИШТЕ ПЕРСПЕКТИВНО ТЈ. ДА ЛИ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ИМА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ПОТЕНЦИЈАЛ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ЗА ЗНАЧАЈАН ГОДИШЊИ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РАСТ У НАСТУПАЈУЋИМ ГОДИНАМА?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algn="just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КАКВА ЈЕ МОГУЋНОСТ ДА СЕ РОБЕ И УСЛУГЕ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НАПЛАТЕ УНАПРЕД?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A3312B9-6191-4FF3-A0CB-6D42F430D406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СВА ПОМЕНУТА ПИТАЊА МОГУ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ДА СЕ СВЕДУ НА ЈЕДНО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КЉУЧНО ПИТАЊЕ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8596" y="2857496"/>
            <a:ext cx="8143932" cy="300039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          </a:t>
            </a:r>
            <a:r>
              <a:rPr lang="sr-Cyrl-CS" sz="3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ДА ЛИ ПОСТОЈИ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36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ЕКОНОМСКА ОПРАВДАНОСТ  </a:t>
            </a:r>
            <a:r>
              <a:rPr lang="sr-Cyrl-CS" sz="3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 </a:t>
            </a:r>
            <a:r>
              <a:rPr lang="sr-Cyrl-CS" sz="36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“ПРЕТВАРАЊЕ” ИДЕЈЕ / ПРИЛИКЕ </a:t>
            </a:r>
            <a:r>
              <a:rPr lang="sr-Cyrl-CS" sz="3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У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3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</a:t>
            </a:r>
            <a:r>
              <a:rPr lang="sr-Cyrl-CS" sz="36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ОДРЕЂЕНИ ПРОИЗВОД/УСЛУГУ</a:t>
            </a:r>
            <a:r>
              <a:rPr lang="sr-Cyrl-CS" sz="3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B012971-DBE2-4F8A-B608-896FF2B2A2C1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3.2.2. 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З В О Р И 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sr-Cyrl-CS" sz="1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ПРЕДУЗЕТНИЧКЕ ИДЕЈЕ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КУПЦИ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КОРИСНИЦИ И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ПОТРОШАЧИ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мишљења,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примедбе и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рекламације на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постојеће производе и услуге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5273F98-4B96-4581-A9BB-BE0594B493A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1.2.   ШТА ЈЕ  У   О  С  Н  О  В  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ПРЕДУЗЕТНИШТВА?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5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НОВИ ПОСАО </a:t>
            </a:r>
            <a:r>
              <a:rPr lang="sr-Cyrl-C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(НОВИ ПРОИЗВОДИ-УСЛУГЕ,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НОВА ОРГАНИЗАЦИЈА,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НОВЕ ТЕХНОЛОГИЈЕ)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КРЕАТИВНОСТ И ИНОВАТИВНОСТ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sz="33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ПРЕУЗИМАЊЕ ПОСЛОВНОГ РИЗИКА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( СА СВИМ МОГУЋИМ НЕГАТИВНИМ ПОСЛЕДИЦАМА, ПОСЕБНО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ФИНАНСИЈСКЕ ПРИРОДЕ)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3650" name="AutoShape 2" descr="&amp;Rcy;&amp;iecy;&amp;zcy;&amp;ucy;&amp;lcy;&amp;tcy;&amp;acy;&amp;tcy; &amp;scy;&amp;lcy;&amp;icy;&amp;kcy;&amp;acy; &amp;zcy;&amp;acy; &amp;Rcy;&amp;Icy;&amp;Zcy;&amp;Icy;&amp;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52" name="AutoShape 4" descr="&amp;Rcy;&amp;iecy;&amp;zcy;&amp;ucy;&amp;lcy;&amp;tcy;&amp;acy;&amp;tcy; &amp;scy;&amp;lcy;&amp;icy;&amp;kcy;&amp;acy; &amp;zcy;&amp;acy; &amp;Rcy;&amp;Icy;&amp;Zcy;&amp;Icy;&amp;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3654" name="Picture 6" descr="&amp;Rcy;&amp;iecy;&amp;zcy;&amp;ucy;&amp;lcy;&amp;tcy;&amp;acy;&amp;tcy; &amp;scy;&amp;lcy;&amp;icy;&amp;kcy;&amp;acy; &amp;zcy;&amp;acy; &amp;Rcy;&amp;Icy;&amp;Zcy;&amp;Icy;&amp;Kcy;"/>
          <p:cNvPicPr>
            <a:picLocks noChangeAspect="1" noChangeArrowheads="1"/>
          </p:cNvPicPr>
          <p:nvPr/>
        </p:nvPicPr>
        <p:blipFill>
          <a:blip r:embed="rId2"/>
          <a:srcRect b="13775"/>
          <a:stretch>
            <a:fillRect/>
          </a:stretch>
        </p:blipFill>
        <p:spPr bwMode="auto">
          <a:xfrm>
            <a:off x="7286644" y="4643446"/>
            <a:ext cx="1714512" cy="18703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B012971-DBE2-4F8A-B608-896FF2B2A2C1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СОПСТВЕНА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ИСТРАЖИВАЊА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КОПИРАЊЕ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ТУЂИХ РЕШЕЊА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имитација и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угледање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 постојеће производе, услуге,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организацију... конкурената и других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привредних субјеката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ПРОНАЛАЗАЧИ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ИНОВАТОРИ, АУТОРИ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ПАТЕНАТА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B012971-DBE2-4F8A-B608-896FF2B2A2C1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ЛИЧНА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ИСКУСТВА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ЗАПОСЛЕНИ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РУКОВОДИОЦИ КОД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ПРЕДУЗЕТНИКА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(њихова запажања,предлози,критике... у вези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постојећих производа или увођења нових)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КОНСУЛТАНТСКЕ КУЋЕ И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КОНСУЛТАНТИ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НЕДОСТАЦИ И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ГРЕШКЕ КОНКУРЕНЦИЈЕ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(уочавање недостатака код конкуренције како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би се својим производом то исправило)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B012971-DBE2-4F8A-B608-896FF2B2A2C1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МЕТОДЕ ГЕНЕРИСАЊА ИДЕЈА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БРЕЈНСТОРМИНГ </a:t>
            </a:r>
            <a:r>
              <a:rPr lang="en-U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brainstorming</a:t>
            </a: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R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групна метода добијања нових идеја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(њихова запажања,предлози,критике... у вези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постојећих производа или увођења нових)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ФОКУС ГРУПЕ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ПРОБЛЕМСКА АНАЛИЗА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фокусирање на проблеме, листа проблема,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B012971-DBE2-4F8A-B608-896FF2B2A2C1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3.2.3.  РАЗЛОЗИ ЗА 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 Е У С П Е Х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НЕКИХ ИДЕЈА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(ТИПИЧНЕ “ПОЧЕТНИЧКЕ” ГРЕШКЕ)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ПРЕЦЕЊИВАЊЕ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НЕРЕАЛНО САГЛЕДАВАЊЕ ПОТЕНЦИЈАЛА СОПСТВЕНЕ ИДЕЈЕ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ПРЕАМБИЦИОНЕ ИДЕЈЕ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ТЕЖЊА ЗА ВЕЛИКИМ БРОЈЕМ ПРОИЗВОДА,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ДА СЕ ЗАДОВОЉИ (ПРЕ)ВЕЛИКО ИЛИ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ЦЕЛО ТРЖИШТЕ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B012971-DBE2-4F8A-B608-896FF2B2A2C1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НЕФОКУСИРАНОСТ (РАСПЛИЊАВАЊЕ)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НА ПОЧЕТКУ, СВЕ ДЕЛУЈЕ ЗАНИМЉИВО И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 ЧИНИ СЕ ДА ЈЕ СВЕ МОГУЋЕ.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ПОЧЕТНИЦИ СЕ НЕПОТРЕБНО ОПТЕРЕТЕ.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ТРЕБА СЕ ФОКУСИРАТИ НА ЈЕДНУ АКТИВНОСТ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И ТУ ДАТИ СВОЈ МАКСИМУМ.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НЕРЕАЛНО САГЛЕДАВАЊЕ СВИХ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ТРОШКОВА.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ОБИЧНО ПОЧЕТНИЦИ ПОДЦЕНЕ ВИСИНУ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ТРОШКОВА, ПОГОТОВО ПОЧЕТНЕ ТРОШКОВЕ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FFB5C45-51A6-4EDD-84AE-369D884AFBAC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(НАСТАВАК...)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ПРЕУСКО ДЕФИНИСАНА ПРЕДУЗЕТ. ИДЕЈА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 ОГРАНИЧЕНОМ ИДЕЈОМ НЕМА ДОВОЉНО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БРЗОГ РАСТА И РАЗВОЈА  А НИ ОПСТАНКА НА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ТРЖИШТУ. НЕ МОЖЕ ПОСАО ДА СЕ ЗАСНИВА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НА САМО ЈЕДНОМ ПРОИЗВОДУ.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</a:t>
            </a: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4282" y="4000504"/>
            <a:ext cx="8715436" cy="26432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            </a:t>
            </a: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 ПОЧЕТНИКЕ ЈЕ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НАЈВАЖНИЈА ДОБРА ПРОЦЕНА ИДЕЈЕ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ТЈ. ДА ЛИ ОНА МОЖЕ ДА ПРЕРАСТЕ У 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У ОЗБИЉНУ ПОСЛОВНУ АКТИВНОСТ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8C78F73-4A9D-4835-9987-531B50B4D3FA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sr-Cyrl-CS" sz="1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3.3. Р Е С У Р С И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СВАКА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СТВАР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ИЛИ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КВАЛИТЕТ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КОЈИ МОЖЕ ДА БУДЕ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КОРИСТАН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У ПРЕДУЗЕТ. ПРОЦЕСУ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НОВАЦ???????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НИКАКО ЈЕДИНИ И НАЈВАЖНИЈИ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ПРЕДУСЛОВ ЗА ЗАПОЧИЊЕ ДЕЛАТНОСТИ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И ЗА УСПЕШНО ПОСЛОВАЊЕ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</a:t>
            </a:r>
            <a:r>
              <a:rPr lang="sr-Cyrl-CS" sz="1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још нешто!!!!!!!!!!!!</a:t>
            </a:r>
            <a:r>
              <a:rPr lang="sr-Cyrl-CS" sz="35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786322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lus 7"/>
          <p:cNvSpPr/>
          <p:nvPr/>
        </p:nvSpPr>
        <p:spPr>
          <a:xfrm>
            <a:off x="3143240" y="5286388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7A93C7A-8FC9-4DB2-AE5F-C18866D142D7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4414" y="1142984"/>
            <a:ext cx="2571768" cy="571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ВРЕДНИ РЕСУРСИ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00760" y="928670"/>
            <a:ext cx="2357454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РЕТКИ РЕСУРСИ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348" y="4929198"/>
            <a:ext cx="3071834" cy="9286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РЕСУРСИ НЕМОГУЋИ 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ЗА КОПИРАЊЕ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86446" y="5000636"/>
            <a:ext cx="2714644" cy="8572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РЕСУРСИ КОЈИ НЕМАЈУ ЗАМЕНУ</a:t>
            </a:r>
          </a:p>
        </p:txBody>
      </p:sp>
      <p:sp>
        <p:nvSpPr>
          <p:cNvPr id="10" name="Oval 9"/>
          <p:cNvSpPr/>
          <p:nvPr/>
        </p:nvSpPr>
        <p:spPr>
          <a:xfrm>
            <a:off x="2928926" y="2786058"/>
            <a:ext cx="3714776" cy="17859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врсте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РЕСУРСА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према </a:t>
            </a:r>
            <a:r>
              <a:rPr lang="sr-Cyrl-CS" dirty="0" smtClean="0">
                <a:solidFill>
                  <a:srgbClr val="C00000"/>
                </a:solidFill>
              </a:rPr>
              <a:t>важности</a:t>
            </a:r>
            <a:r>
              <a:rPr lang="sr-Cyrl-C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stCxn id="10" idx="1"/>
          </p:cNvCxnSpPr>
          <p:nvPr/>
        </p:nvCxnSpPr>
        <p:spPr>
          <a:xfrm rot="16200000" flipV="1">
            <a:off x="2284346" y="1859007"/>
            <a:ext cx="1261676" cy="11155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7"/>
            <a:endCxn id="6" idx="2"/>
          </p:cNvCxnSpPr>
          <p:nvPr/>
        </p:nvCxnSpPr>
        <p:spPr>
          <a:xfrm rot="5400000" flipH="1" flipV="1">
            <a:off x="5865871" y="1733988"/>
            <a:ext cx="1547430" cy="10798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5"/>
          </p:cNvCxnSpPr>
          <p:nvPr/>
        </p:nvCxnSpPr>
        <p:spPr>
          <a:xfrm rot="16200000" flipH="1">
            <a:off x="6312358" y="4097789"/>
            <a:ext cx="690174" cy="11155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</p:cNvCxnSpPr>
          <p:nvPr/>
        </p:nvCxnSpPr>
        <p:spPr>
          <a:xfrm rot="5400000">
            <a:off x="2439325" y="3871374"/>
            <a:ext cx="594531" cy="14727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8C78F73-4A9D-4835-9987-531B50B4D3FA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 Е Д Н И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ОМОГУЋАВА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ПРЕДУЗЕТНИКУ (И ПРЕДУЗЕЋУ)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ДА РЕАЛИЗУЈЕ ПОСЛОВНИ ПОДУХВАТ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ЕФИКАСНО И ЕФЕКТНО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У ЦИЉУ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ИСКОРИШЋЕЊА ПРИЛИКЕ ИЗ ОКРУЖ.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ДОСТУПНИ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СУ ВЕЛИКОМ БРОЈУ ПРЕДУЗЕТНИКА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КАДРОВИ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(њихово знање и искуство)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 ВЛАСНИШТВО НА ОПРЕМОМ И ПРОСТОРОМ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 ПОСЕБНЕ ВЕШТИНЕ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(нпр. организација, маркетинг,финансије...)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8C78F73-4A9D-4835-9987-531B50B4D3FA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Р Е Т К И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 СУ РЕТКИ СВЕ ДОК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НИСУ ЛАКО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ДОСТУПНИ КОНКУРЕНТИМА (кад постану лако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доступни онда престају да буду ретки)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МОГУ ДА БУДУ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ФАКТОР КОНКУРЕНТСКЕ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ПРЕДНОСТИ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МОГУ У ЗНАТНОЈ МЕРИ ДА ДОПРИНЕСУ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ИНОВАТИВНОСТИ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ЛИДЕРСКОЈ ПОЗИЦИЈИ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 ТРЖИШТУ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0BDC271-AAD8-4693-8447-C1E595E6C69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7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1.3.   ШТА СУ ОСНОВНИ   Е  Л  Е  М  Е  Н  Т  И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7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ПРЕДУЗЕТНИШТВА?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70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sz="7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КРЕАТИВНОСТ</a:t>
            </a: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endParaRPr lang="sr-Cyrl-CS" sz="7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sz="7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ИНОВАТИВНОСТ</a:t>
            </a: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endParaRPr lang="sr-Cyrl-CS" sz="7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sz="7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ОБЕЗБЕЂЕЊЕ РЕСУРСА</a:t>
            </a: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endParaRPr lang="sr-Cyrl-CS" sz="7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7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ФОРМИРАЊЕ  ЕКОНОМСКЕ ОРГАНИЗАЦИЈЕ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7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(ПРИВРЕДНОГ СУБЈЕКТА –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7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РАДЊЕ, ПРЕДУЗЕЋА)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16" name="Picture 4" descr="C:\Program Files\Microsoft Office\MEDIA\CAGCAT10\j029770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643050"/>
            <a:ext cx="2928958" cy="202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626" name="Picture 2" descr="&amp;Rcy;&amp;iecy;&amp;zcy;&amp;ucy;&amp;lcy;&amp;tcy;&amp;acy;&amp;tcy; &amp;scy;&amp;lcy;&amp;icy;&amp;kcy;&amp;acy; &amp;zcy;&amp;acy; &amp;kcy;&amp;acy;&amp;ncy;&amp;tscy;&amp;iecy;&amp;lcy;&amp;acy;&amp;rcy;&amp;icy;&amp;jser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737208"/>
            <a:ext cx="2857520" cy="19065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8C78F73-4A9D-4835-9987-531B50B4D3FA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примери ретких ресурса: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ДОБРА ЛОКАЦИЈА (производних погона или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продајних објеката),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КОНТРОЛА НАД ПРИРОДНИМ РЕСУРСИМА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ПОСЕБНО УСПЕШНИ МЕНАЏЕРИ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МЕЂУТИМ: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РЕТКИ РЕСУРСИ СУ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ВРЛО СКУПИ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ОБЕЗБЕЂУЈУ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ТРАЈНУ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КОНКУРЕНТСКУ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ПРЕДНОСТ НА ТРЖИШТУ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AB93012-7D8E-44E3-BEB9-BA0FFB27BC30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 Е М О Г У Ћ И  ЗА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И М И Т И Р А Њ Е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РЕСУРСИ ЧИЈЕ ЈЕ ИМИТИРАЊЕ ИЛИ СУПСТИ-   ТУЦИЈА ЕКОНОМСКИ НЕИСПЛАТИВО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ПРИМЕРИ: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СПЕЦИФИЧНА ЗНАЊА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КАО ПОСЕБНА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ВРЕДНОСТ ( ГЕНЕТСКИ ИНЖЕЊЕРИНГ,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РАЗВОЈ СОФВЕРА, БИОИНЖЕЊЕРИНГ)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ОРГАНИЗАЦИОНА КУЛТУРА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(споља тешко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уочљива)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ОДНОС ПРЕМА КУПЦИМА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ОДНОС ПРЕМА ДОБАВЉАЧИМА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AB93012-7D8E-44E3-BEB9-BA0FFB27BC30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РЕСУРСИ КОЈИ 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Н Е М А Ј У   З А М Е Н У (СУПСТИТУТ)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СТРАТЕШКИ РЕСУРСИ КОЈИ НЕ МОГУ ДА СЕ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ЗАМЕНЕ ОБИЧНИМ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7A93C7A-8FC9-4DB2-AE5F-C18866D142D7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5720" y="1142984"/>
            <a:ext cx="4000528" cy="9286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ФИЗИЧКИ (МАТЕРИЈАЛНИ)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РЕСУРСИ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57752" y="928670"/>
            <a:ext cx="3500462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ФИНАНСИЈСКИ РЕСУРСИ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4282" y="5572140"/>
            <a:ext cx="4214842" cy="928694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УНУТРАШЊА ОРГАНИЗАЦИЈА КАО РЕСУРС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6314" y="5643578"/>
            <a:ext cx="3500462" cy="7143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ТЕХНОЛОШКИ РЕСУРСИ </a:t>
            </a:r>
          </a:p>
        </p:txBody>
      </p:sp>
      <p:sp>
        <p:nvSpPr>
          <p:cNvPr id="10" name="Oval 9"/>
          <p:cNvSpPr/>
          <p:nvPr/>
        </p:nvSpPr>
        <p:spPr>
          <a:xfrm>
            <a:off x="3643306" y="2357430"/>
            <a:ext cx="1928826" cy="257176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типови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РЕСУРСА</a:t>
            </a:r>
          </a:p>
        </p:txBody>
      </p:sp>
      <p:cxnSp>
        <p:nvCxnSpPr>
          <p:cNvPr id="16" name="Straight Arrow Connector 15"/>
          <p:cNvCxnSpPr>
            <a:stCxn id="10" idx="1"/>
          </p:cNvCxnSpPr>
          <p:nvPr/>
        </p:nvCxnSpPr>
        <p:spPr>
          <a:xfrm rot="16200000" flipV="1">
            <a:off x="2631815" y="1440095"/>
            <a:ext cx="590940" cy="19969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7"/>
          </p:cNvCxnSpPr>
          <p:nvPr/>
        </p:nvCxnSpPr>
        <p:spPr>
          <a:xfrm rot="5400000" flipH="1" flipV="1">
            <a:off x="5401678" y="1388158"/>
            <a:ext cx="1233882" cy="14579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5"/>
            <a:endCxn id="8" idx="0"/>
          </p:cNvCxnSpPr>
          <p:nvPr/>
        </p:nvCxnSpPr>
        <p:spPr>
          <a:xfrm rot="16200000" flipH="1">
            <a:off x="5367600" y="4474633"/>
            <a:ext cx="1091006" cy="12468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54" idx="3"/>
          </p:cNvCxnSpPr>
          <p:nvPr/>
        </p:nvCxnSpPr>
        <p:spPr>
          <a:xfrm rot="10800000">
            <a:off x="2571736" y="3643314"/>
            <a:ext cx="107157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7158" y="285728"/>
            <a:ext cx="792961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163" indent="-1793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tabLst>
                <a:tab pos="2293938" algn="l"/>
              </a:tabLst>
              <a:defRPr/>
            </a:pPr>
            <a:r>
              <a:rPr lang="sr-Cyrl-C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3.3.2.  ТИПОВИ РЕСУРСА</a:t>
            </a: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14282" y="3143248"/>
            <a:ext cx="2357454" cy="10001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УГЛЕД 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(РЕПУТАЦИЈА)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КАО РЕСУРС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429388" y="2928934"/>
            <a:ext cx="2571768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ИНТЕЛЕКТУАЛНИ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И ЉУДСКИ РЕСУРСИ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1" name="Straight Arrow Connector 80"/>
          <p:cNvCxnSpPr>
            <a:stCxn id="10" idx="3"/>
            <a:endCxn id="7" idx="0"/>
          </p:cNvCxnSpPr>
          <p:nvPr/>
        </p:nvCxnSpPr>
        <p:spPr>
          <a:xfrm rot="5400000">
            <a:off x="2613956" y="4260320"/>
            <a:ext cx="1019568" cy="16040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10" idx="6"/>
          </p:cNvCxnSpPr>
          <p:nvPr/>
        </p:nvCxnSpPr>
        <p:spPr>
          <a:xfrm>
            <a:off x="5572132" y="3643314"/>
            <a:ext cx="8572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2BBF42B-D811-402E-B35F-5FEC9775A16D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Char char="v"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 И З И Ч К И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ЗЕМЉИШТЕ, ОПРЕМА, ЛОКАЦИЈА;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РУДЕ, МИНЕРАЛИ...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ОПИПЉИВИ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СУ И УГЛАВНОМ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НИСУ ТРАЈАН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ИЗВОР КОНКУРЕНТСКЕ ПРЕДНОСТИ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45060" name="Picture 2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357688"/>
            <a:ext cx="1857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4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457200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3" descr="View Detail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4286250"/>
            <a:ext cx="17272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25" descr="C:\Program Files\Microsoft Office\MEDIA\CAGCAT10\j0196164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0" y="4429125"/>
            <a:ext cx="1801813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D65919A-34D8-4D54-A8AE-42F2084B442A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У Г Л Е Д (РЕПУТАЦИЈА)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КАО РЕСУРС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СЛИКА КОЈУ ОКРУЖЕЊЕ ИМА О КОНКРЕТНОМ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ПРИВРЕДНОМ СУБЈЕКТУ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НЕОПИПЉИВ  РЕСУРС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НА НИВОУ ПРОИЗВОДА ИЛИ УСЛУГЕ: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КАО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ЛОЈАЛНОСТ БРЕНДУ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НА НИВОУ ПРЕДУЗЕЋА: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КАО ОПШТИ ИМИЏ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ОВАЈ РЕСУРС МОЖЕ ДА БУДЕ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РЕЛАТИВНО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ДУГОРОЧАН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УЗ ЊЕГОВО СТАЛНО НЕГОВАЊЕ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И УНАПРЕЂЕЊЕ ОД СТРАНЕ ПРЕДУЗЕЋА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A659AC5-E82B-43AD-86F2-A94C0BD7B6B8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УНУТРАШЊА О Р Г А Н И З А Ц И Ј 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КАО РЕСУРС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ТАКОЂЕ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НЕОПИПЉИВ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РЕСУРС И ЧИНИ ЈЕДАН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СУБЈЕКАТ ДРУГАЧИЈИМ ОД КОНКУРЕНЦИЈЕ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ОРГАНИЗАЦИЈА КОЈА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БРЗО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МОЖЕ ДА СЕ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ПРИЛАГОДИ ПРОМЕНАМА ЈЕ СПАДА МЕЂУ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НАЈВАЖНИЈЕ РЕСУРСЕ ПРЕДУЗЕТИКА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СТРУКТУРА ФИРМЕ,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СИСТЕМ ОДЛУЧИВАЊА,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ПРОЦЕДУРЕ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ПРОЦЕСИ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A659AC5-E82B-43AD-86F2-A94C0BD7B6B8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 И Н А Н С И Ј С К И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ВРЕДАН И НЕОПХОДАН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АЛИ НЕ И РЕДАК РЕСУРС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УГЛАВНОМ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НИЈЕ ИЗВОР ТРАЈНЕ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КОНКУРЕНТСКЕ ПРЕДНОСТИ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МЕЂУТИМ,УПРАВЉАЊЕ ФИНАНСИЈСКИМ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РЕСУРСИМА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ЈЕСТЕ ИЗВОР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ТРАЈНЕ КОНКУРЕНТСКЕ ПРЕДНОСТИ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A659AC5-E82B-43AD-86F2-A94C0BD7B6B8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ИНТЕЛЕКТУАЛНИ И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Љ У Д С К И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ЗНАЊЕ И ИСКУСТВО: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ПРЕДУЗЕТНИКА,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РУКОВОДЕЋЕГ КАДРА 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ЗАПОСЛЕНИХ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 Е Х Н О Л ОШ К И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ОПРЕМА И ЛАБОРАТ. ЗА ИСТРАЖИВАЊЕ,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ТЕСТИРАЊЕ, РАЗВОЈ И КОНТР. КВАЛИТЕТА ;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АУТОРСКА ПРАВА,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ПАТЕНТИ,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РЕЦЕПТУРЕ...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A659AC5-E82B-43AD-86F2-A94C0BD7B6B8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МОГУЋА ЈЕ И СЛЕДЕЋА ПОДЕЛА РЕСУРСА: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ЉУДСКИ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РЕСУРСИ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МАТЕРИЈАЛНИ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ОРГАНИЗАЦИОНИ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ФИНАНСИЈСКИ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НЕМАТЕРИЈАЛНИ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ДРУШТВЕНА ОДГОВОРНОСТ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КАО РЕСУРС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Verve">
  <a:themeElements>
    <a:clrScheme name="Custom 34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FFFFFF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18033</TotalTime>
  <Words>9569</Words>
  <Application>Microsoft Office PowerPoint</Application>
  <PresentationFormat>On-screen Show (4:3)</PresentationFormat>
  <Paragraphs>4594</Paragraphs>
  <Slides>193</Slides>
  <Notes>121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193</vt:i4>
      </vt:variant>
    </vt:vector>
  </HeadingPairs>
  <TitlesOfParts>
    <vt:vector size="194" baseType="lpstr">
      <vt:lpstr>1_Verve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  <vt:lpstr>Slide 193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zana</dc:creator>
  <cp:lastModifiedBy>rade</cp:lastModifiedBy>
  <cp:revision>2845</cp:revision>
  <dcterms:created xsi:type="dcterms:W3CDTF">2007-08-21T20:27:46Z</dcterms:created>
  <dcterms:modified xsi:type="dcterms:W3CDTF">2016-10-19T12:02:39Z</dcterms:modified>
</cp:coreProperties>
</file>