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125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0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4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5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91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34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81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D8AEE-3BDB-45E0-8EE1-3F8EE72D91D1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2BB0D-E06D-49FE-AA28-800431147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7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ounded Rectangle 76"/>
          <p:cNvSpPr/>
          <p:nvPr/>
        </p:nvSpPr>
        <p:spPr>
          <a:xfrm>
            <a:off x="5238654" y="4936286"/>
            <a:ext cx="1872208" cy="6529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51920" y="656692"/>
            <a:ext cx="1440160" cy="4320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2400" dirty="0" smtClean="0"/>
              <a:t>zavrtnjevi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635896" y="2062971"/>
            <a:ext cx="1944216" cy="7920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Oznaka</a:t>
            </a:r>
          </a:p>
          <a:p>
            <a:pPr algn="ctr"/>
            <a:r>
              <a:rPr lang="en-US" dirty="0" err="1" smtClean="0">
                <a:solidFill>
                  <a:srgbClr val="000063"/>
                </a:solidFill>
                <a:latin typeface="Calibri" pitchFamily="34" charset="0"/>
                <a:cs typeface="Times New Roman" pitchFamily="18" charset="0"/>
              </a:rPr>
              <a:t>Mdxl</a:t>
            </a:r>
            <a:r>
              <a:rPr lang="en-US" dirty="0" smtClean="0">
                <a:solidFill>
                  <a:srgbClr val="000063"/>
                </a:solidFill>
                <a:latin typeface="Calibri" pitchFamily="34" charset="0"/>
                <a:cs typeface="Times New Roman" pitchFamily="18" charset="0"/>
              </a:rPr>
              <a:t>...</a:t>
            </a:r>
            <a:r>
              <a:rPr lang="en-US" dirty="0" err="1" smtClean="0">
                <a:solidFill>
                  <a:srgbClr val="000063"/>
                </a:solidFill>
                <a:latin typeface="Calibri" pitchFamily="34" charset="0"/>
                <a:cs typeface="Times New Roman" pitchFamily="18" charset="0"/>
              </a:rPr>
              <a:t>k.č</a:t>
            </a:r>
            <a:endParaRPr lang="sr-Latn-RS" dirty="0" smtClean="0">
              <a:solidFill>
                <a:srgbClr val="7030A0"/>
              </a:solidFill>
            </a:endParaRPr>
          </a:p>
          <a:p>
            <a:pPr algn="ctr"/>
            <a:r>
              <a:rPr lang="sr-Latn-RS" dirty="0" smtClean="0">
                <a:solidFill>
                  <a:srgbClr val="7030A0"/>
                </a:solidFill>
              </a:rPr>
              <a:t>M</a:t>
            </a:r>
            <a:r>
              <a:rPr lang="sr-Latn-RS" dirty="0" smtClean="0">
                <a:solidFill>
                  <a:srgbClr val="FF0000"/>
                </a:solidFill>
              </a:rPr>
              <a:t>20</a:t>
            </a:r>
            <a:r>
              <a:rPr lang="sr-Latn-RS" dirty="0" smtClean="0">
                <a:solidFill>
                  <a:schemeClr val="tx1"/>
                </a:solidFill>
              </a:rPr>
              <a:t>x</a:t>
            </a:r>
            <a:r>
              <a:rPr lang="sr-Latn-RS" dirty="0" smtClean="0">
                <a:solidFill>
                  <a:srgbClr val="00B050"/>
                </a:solidFill>
              </a:rPr>
              <a:t>100</a:t>
            </a:r>
            <a:r>
              <a:rPr lang="sr-Latn-RS" dirty="0" smtClean="0">
                <a:solidFill>
                  <a:srgbClr val="7030A0"/>
                </a:solidFill>
              </a:rPr>
              <a:t>....</a:t>
            </a:r>
            <a:r>
              <a:rPr lang="sr-Latn-RS" dirty="0" smtClean="0">
                <a:solidFill>
                  <a:srgbClr val="0070C0"/>
                </a:solidFill>
              </a:rPr>
              <a:t>5.6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580112" y="620688"/>
            <a:ext cx="1368152" cy="50405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Oblik i delovi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4" idx="3"/>
            <a:endCxn id="13" idx="1"/>
          </p:cNvCxnSpPr>
          <p:nvPr/>
        </p:nvCxnSpPr>
        <p:spPr>
          <a:xfrm>
            <a:off x="5292080" y="872716"/>
            <a:ext cx="288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078" y="353181"/>
            <a:ext cx="1162318" cy="78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597" y="1172888"/>
            <a:ext cx="764962" cy="712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73" y="1248221"/>
            <a:ext cx="673531" cy="617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069246" y="1772816"/>
            <a:ext cx="105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navrtka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415321" y="-27384"/>
            <a:ext cx="757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glava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004402" y="1772528"/>
            <a:ext cx="1176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podložna pločica</a:t>
            </a:r>
          </a:p>
          <a:p>
            <a:r>
              <a:rPr lang="sr-Latn-RS" dirty="0" smtClean="0"/>
              <a:t>(podloška)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220426" y="-27384"/>
            <a:ext cx="60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telo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948264" y="656692"/>
            <a:ext cx="46705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948264" y="1088740"/>
            <a:ext cx="233528" cy="234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3" idx="3"/>
          </p:cNvCxnSpPr>
          <p:nvPr/>
        </p:nvCxnSpPr>
        <p:spPr>
          <a:xfrm>
            <a:off x="6948264" y="872716"/>
            <a:ext cx="1192509" cy="450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Straight Arrow Connector 1028"/>
          <p:cNvCxnSpPr/>
          <p:nvPr/>
        </p:nvCxnSpPr>
        <p:spPr>
          <a:xfrm>
            <a:off x="4554216" y="1088740"/>
            <a:ext cx="0" cy="936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Rounded Rectangle 1029"/>
          <p:cNvSpPr/>
          <p:nvPr/>
        </p:nvSpPr>
        <p:spPr>
          <a:xfrm>
            <a:off x="611560" y="971583"/>
            <a:ext cx="1872208" cy="36933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11848" y="97820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7030A0"/>
                </a:solidFill>
              </a:rPr>
              <a:t>M-metrični navo</a:t>
            </a:r>
            <a:r>
              <a:rPr lang="sr-Latn-RS" dirty="0" smtClean="0"/>
              <a:t>j</a:t>
            </a:r>
            <a:endParaRPr lang="en-US" dirty="0"/>
          </a:p>
        </p:txBody>
      </p:sp>
      <p:sp>
        <p:nvSpPr>
          <p:cNvPr id="40" name="Rounded Rectangle 39"/>
          <p:cNvSpPr/>
          <p:nvPr/>
        </p:nvSpPr>
        <p:spPr>
          <a:xfrm>
            <a:off x="611560" y="1531732"/>
            <a:ext cx="1872208" cy="65295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611848" y="153173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srgbClr val="FF0000"/>
                </a:solidFill>
              </a:rPr>
              <a:t>d=20-prečnik</a:t>
            </a:r>
          </a:p>
          <a:p>
            <a:pPr algn="ctr"/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</a:rPr>
              <a:t>          zavrtnja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11560" y="2417894"/>
            <a:ext cx="1872208" cy="65295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47708" y="2424517"/>
            <a:ext cx="1799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00B050"/>
                </a:solidFill>
              </a:rPr>
              <a:t>l=100 mm-dužina </a:t>
            </a:r>
          </a:p>
          <a:p>
            <a:r>
              <a:rPr lang="sr-Latn-RS" dirty="0" smtClean="0">
                <a:solidFill>
                  <a:srgbClr val="00B050"/>
                </a:solidFill>
              </a:rPr>
              <a:t>        tela zavrtnja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11560" y="3275839"/>
            <a:ext cx="1872208" cy="65295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11560" y="327758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srgbClr val="0070C0"/>
                </a:solidFill>
              </a:rPr>
              <a:t>5.6-klasa čvrstoće </a:t>
            </a:r>
          </a:p>
          <a:p>
            <a:r>
              <a:rPr lang="sr-Latn-RS" dirty="0">
                <a:solidFill>
                  <a:srgbClr val="0070C0"/>
                </a:solidFill>
              </a:rPr>
              <a:t> </a:t>
            </a:r>
            <a:r>
              <a:rPr lang="sr-Latn-RS" dirty="0" smtClean="0">
                <a:solidFill>
                  <a:srgbClr val="0070C0"/>
                </a:solidFill>
              </a:rPr>
              <a:t>      zavrtnja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004338" y="3997933"/>
            <a:ext cx="1872208" cy="65295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2987824" y="400680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srgbClr val="0070C0"/>
                </a:solidFill>
              </a:rPr>
              <a:t>Dva broja odvojena tačkom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977081" y="4935466"/>
            <a:ext cx="1872208" cy="6529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987824" y="495228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schemeClr val="accent4">
                    <a:lumMod val="75000"/>
                  </a:schemeClr>
                </a:solidFill>
              </a:rPr>
              <a:t>Prvi broj je fu/100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45" name="Straight Arrow Connector 1044"/>
          <p:cNvCxnSpPr>
            <a:stCxn id="53" idx="2"/>
            <a:endCxn id="61" idx="0"/>
          </p:cNvCxnSpPr>
          <p:nvPr/>
        </p:nvCxnSpPr>
        <p:spPr>
          <a:xfrm flipH="1">
            <a:off x="3913185" y="4650887"/>
            <a:ext cx="0" cy="2845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3004338" y="5872390"/>
            <a:ext cx="1872208" cy="6529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004338" y="587901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schemeClr val="accent4">
                    <a:lumMod val="75000"/>
                  </a:schemeClr>
                </a:solidFill>
              </a:rPr>
              <a:t>f</a:t>
            </a:r>
            <a:r>
              <a:rPr lang="sr-Latn-RS" baseline="-25000" dirty="0" smtClean="0">
                <a:solidFill>
                  <a:schemeClr val="accent4">
                    <a:lumMod val="75000"/>
                  </a:schemeClr>
                </a:solidFill>
              </a:rPr>
              <a:t>u</a:t>
            </a:r>
            <a:r>
              <a:rPr lang="sr-Latn-RS" dirty="0" smtClean="0">
                <a:solidFill>
                  <a:schemeClr val="accent4">
                    <a:lumMod val="75000"/>
                  </a:schemeClr>
                </a:solidFill>
              </a:rPr>
              <a:t>-čvrstoća na zatezanje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49" name="Straight Arrow Connector 1048"/>
          <p:cNvCxnSpPr>
            <a:stCxn id="53" idx="3"/>
          </p:cNvCxnSpPr>
          <p:nvPr/>
        </p:nvCxnSpPr>
        <p:spPr>
          <a:xfrm>
            <a:off x="4876546" y="4324410"/>
            <a:ext cx="3435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5236586" y="3978169"/>
            <a:ext cx="1872208" cy="65295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5260322" y="399789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schemeClr val="accent4">
                    <a:lumMod val="75000"/>
                  </a:schemeClr>
                </a:solidFill>
              </a:rPr>
              <a:t>Drugi broj je</a:t>
            </a:r>
          </a:p>
          <a:p>
            <a:pPr algn="ctr"/>
            <a:r>
              <a:rPr lang="sr-Latn-RS" dirty="0" smtClean="0">
                <a:solidFill>
                  <a:schemeClr val="accent4">
                    <a:lumMod val="75000"/>
                  </a:schemeClr>
                </a:solidFill>
              </a:rPr>
              <a:t>10fy/fu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79703" y="493628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solidFill>
                  <a:schemeClr val="accent4">
                    <a:lumMod val="75000"/>
                  </a:schemeClr>
                </a:solidFill>
              </a:rPr>
              <a:t>f</a:t>
            </a:r>
            <a:r>
              <a:rPr lang="sr-Latn-RS" baseline="-25000" dirty="0" smtClean="0">
                <a:solidFill>
                  <a:schemeClr val="accent4">
                    <a:lumMod val="75000"/>
                  </a:schemeClr>
                </a:solidFill>
              </a:rPr>
              <a:t>y</a:t>
            </a:r>
            <a:r>
              <a:rPr lang="sr-Latn-RS" dirty="0" smtClean="0">
                <a:solidFill>
                  <a:schemeClr val="accent4">
                    <a:lumMod val="75000"/>
                  </a:schemeClr>
                </a:solidFill>
              </a:rPr>
              <a:t>-granica razvlačenja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053" name="Straight Arrow Connector 1052"/>
          <p:cNvCxnSpPr>
            <a:stCxn id="72" idx="2"/>
            <a:endCxn id="77" idx="0"/>
          </p:cNvCxnSpPr>
          <p:nvPr/>
        </p:nvCxnSpPr>
        <p:spPr>
          <a:xfrm>
            <a:off x="6172690" y="4631123"/>
            <a:ext cx="2068" cy="3051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3851920" y="5591488"/>
            <a:ext cx="0" cy="288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1"/>
          </p:cNvCxnSpPr>
          <p:nvPr/>
        </p:nvCxnSpPr>
        <p:spPr>
          <a:xfrm flipH="1">
            <a:off x="3275712" y="2459015"/>
            <a:ext cx="36018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ight Brace 32"/>
          <p:cNvSpPr/>
          <p:nvPr/>
        </p:nvSpPr>
        <p:spPr>
          <a:xfrm>
            <a:off x="2744197" y="865547"/>
            <a:ext cx="531515" cy="3141258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1459430" y="3923911"/>
            <a:ext cx="1528394" cy="406059"/>
            <a:chOff x="1963486" y="3923911"/>
            <a:chExt cx="1528394" cy="406059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963486" y="4321060"/>
              <a:ext cx="152839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979712" y="3923911"/>
              <a:ext cx="0" cy="40605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918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288032" y="3081908"/>
            <a:ext cx="2411760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75856" y="548680"/>
            <a:ext cx="309634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2400" dirty="0" smtClean="0"/>
              <a:t>Nosivost zavrtnjeva</a:t>
            </a: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818656" y="764704"/>
            <a:ext cx="45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691680" y="1715388"/>
            <a:ext cx="0" cy="4174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88032" y="2135126"/>
            <a:ext cx="2411760" cy="64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2000" dirty="0" smtClean="0"/>
              <a:t>Nosivost zavrtnjeva</a:t>
            </a:r>
          </a:p>
          <a:p>
            <a:pPr algn="ctr"/>
            <a:r>
              <a:rPr lang="sr-Latn-RS" sz="2000" dirty="0" smtClean="0"/>
              <a:t>na smicanje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987825" y="2132856"/>
            <a:ext cx="3168352" cy="64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2000" dirty="0" smtClean="0"/>
              <a:t>Nosivost zavrtnjeva</a:t>
            </a:r>
          </a:p>
          <a:p>
            <a:pPr algn="ctr"/>
            <a:r>
              <a:rPr lang="sr-Latn-RS" sz="2000" dirty="0" smtClean="0"/>
              <a:t>na pritisak po omotaču rupe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6466967" y="2139206"/>
            <a:ext cx="2267744" cy="6458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2000" dirty="0" smtClean="0"/>
              <a:t>Nosivost zavrtnjeva</a:t>
            </a:r>
          </a:p>
          <a:p>
            <a:pPr algn="ctr"/>
            <a:r>
              <a:rPr lang="sr-Latn-RS" sz="2000" dirty="0" smtClean="0"/>
              <a:t>na zatezanje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355040" y="764704"/>
            <a:ext cx="12412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9" idx="0"/>
          </p:cNvCxnSpPr>
          <p:nvPr/>
        </p:nvCxnSpPr>
        <p:spPr>
          <a:xfrm>
            <a:off x="7596336" y="764704"/>
            <a:ext cx="4503" cy="137450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39952" y="1715388"/>
            <a:ext cx="0" cy="41746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475656" y="1283340"/>
            <a:ext cx="28803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sz="2400" dirty="0" smtClean="0"/>
              <a:t>Smičući spojevi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818655" y="764704"/>
            <a:ext cx="0" cy="51863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683568" y="307543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509924" y="3200666"/>
                <a:ext cx="1967975" cy="3016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b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b="0" i="0" smtClean="0">
                              <a:latin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  <m:r>
                        <a:rPr lang="en-US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sr-Latn-RS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sr-Latn-R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b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V</m:t>
                          </m:r>
                          <m:r>
                            <a:rPr lang="sr-Latn-R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sr-Latn-R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sr-Latn-RS" b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r-Latn-R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r-Latn-R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dop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24" y="3200666"/>
                <a:ext cx="1967975" cy="301686"/>
              </a:xfrm>
              <a:prstGeom prst="rect">
                <a:avLst/>
              </a:prstGeom>
              <a:blipFill>
                <a:blip r:embed="rId2"/>
                <a:stretch>
                  <a:fillRect l="-2484" r="-2174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>
            <a:stCxn id="7" idx="2"/>
          </p:cNvCxnSpPr>
          <p:nvPr/>
        </p:nvCxnSpPr>
        <p:spPr>
          <a:xfrm>
            <a:off x="1493912" y="2780928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497958" y="3660852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288032" y="3955358"/>
            <a:ext cx="2411760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980273" y="4074116"/>
            <a:ext cx="107144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/>
              <a:t>m - sečnost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>
          <a:xfrm>
            <a:off x="288032" y="4813123"/>
            <a:ext cx="2411760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95536" y="4931881"/>
            <a:ext cx="221426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/>
              <a:t>A</a:t>
            </a:r>
            <a:r>
              <a:rPr lang="sr-Latn-RS" baseline="-25000" dirty="0" smtClean="0"/>
              <a:t>V,1</a:t>
            </a:r>
            <a:r>
              <a:rPr lang="sr-Latn-RS" dirty="0" smtClean="0"/>
              <a:t> – smičuća površina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75656" y="4518617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23528" y="5672398"/>
            <a:ext cx="2411760" cy="8529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431032" y="5791157"/>
            <a:ext cx="221188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>
                <a:sym typeface="Symbol" panose="05050102010706020507" pitchFamily="18" charset="2"/>
              </a:rPr>
              <a:t></a:t>
            </a:r>
            <a:r>
              <a:rPr lang="sr-Latn-RS" baseline="-25000" dirty="0" smtClean="0"/>
              <a:t>dop</a:t>
            </a:r>
            <a:r>
              <a:rPr lang="sr-Latn-RS" dirty="0" smtClean="0"/>
              <a:t> – dopušteni napon</a:t>
            </a:r>
          </a:p>
          <a:p>
            <a:r>
              <a:rPr lang="sr-Latn-RS" dirty="0"/>
              <a:t> </a:t>
            </a:r>
            <a:r>
              <a:rPr lang="sr-Latn-RS" dirty="0" smtClean="0"/>
              <a:t>           smicanja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1475656" y="5366742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3427529" y="3081908"/>
            <a:ext cx="2411760" cy="57606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3649421" y="3200666"/>
                <a:ext cx="1820948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b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Latn-RS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r-Latn-R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  <m:r>
                      <a:rPr lang="en-US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sr-Latn-RS" b="0" i="0" smtClean="0">
                        <a:latin typeface="Cambria Math" panose="02040503050406030204" pitchFamily="18" charset="0"/>
                      </a:rPr>
                      <m:t>minA</m:t>
                    </m:r>
                    <m:r>
                      <m:rPr>
                        <m:sty m:val="p"/>
                      </m:rPr>
                      <a:rPr lang="sr-Latn-RS" b="0" i="0" baseline="-2500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sr-Latn-R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</m:t>
                    </m:r>
                  </m:oMath>
                </a14:m>
                <a:r>
                  <a:rPr lang="sr-Latn-RS" baseline="-25000" dirty="0" smtClean="0"/>
                  <a:t>b,dop</a:t>
                </a:r>
                <a:endParaRPr lang="en-US" baseline="-250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421" y="3200666"/>
                <a:ext cx="1820948" cy="270652"/>
              </a:xfrm>
              <a:prstGeom prst="rect">
                <a:avLst/>
              </a:prstGeom>
              <a:blipFill>
                <a:blip r:embed="rId3"/>
                <a:stretch>
                  <a:fillRect l="-4698" r="-4027" b="-5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/>
          <p:cNvCxnSpPr/>
          <p:nvPr/>
        </p:nvCxnSpPr>
        <p:spPr>
          <a:xfrm>
            <a:off x="4637455" y="3660852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3427529" y="3955358"/>
            <a:ext cx="2411760" cy="5760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779912" y="4074116"/>
            <a:ext cx="151804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/>
              <a:t>minA</a:t>
            </a:r>
            <a:r>
              <a:rPr lang="sr-Latn-RS" baseline="-25000" dirty="0" smtClean="0"/>
              <a:t>b</a:t>
            </a:r>
            <a:r>
              <a:rPr lang="sr-Latn-RS" dirty="0" smtClean="0"/>
              <a:t>=min</a:t>
            </a:r>
            <a:r>
              <a:rPr lang="sr-Latn-RS" dirty="0" smtClean="0">
                <a:sym typeface="Symbol" panose="05050102010706020507" pitchFamily="18" charset="2"/>
              </a:rPr>
              <a:t>td</a:t>
            </a:r>
            <a:r>
              <a:rPr lang="sr-Latn-RS" baseline="-25000" dirty="0" smtClean="0">
                <a:sym typeface="Symbol" panose="05050102010706020507" pitchFamily="18" charset="2"/>
              </a:rPr>
              <a:t>0</a:t>
            </a:r>
            <a:endParaRPr lang="en-US" baseline="-25000" dirty="0"/>
          </a:p>
        </p:txBody>
      </p:sp>
      <p:sp>
        <p:nvSpPr>
          <p:cNvPr id="43" name="Rounded Rectangle 42"/>
          <p:cNvSpPr/>
          <p:nvPr/>
        </p:nvSpPr>
        <p:spPr>
          <a:xfrm>
            <a:off x="3427529" y="4813404"/>
            <a:ext cx="2411760" cy="77583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535033" y="4932163"/>
            <a:ext cx="216764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/>
              <a:t>min</a:t>
            </a:r>
            <a:r>
              <a:rPr lang="sr-Latn-RS" dirty="0" smtClean="0">
                <a:sym typeface="Symbol" panose="05050102010706020507" pitchFamily="18" charset="2"/>
              </a:rPr>
              <a:t>t</a:t>
            </a:r>
            <a:r>
              <a:rPr lang="sr-Latn-RS" dirty="0" smtClean="0"/>
              <a:t> – minimalna</a:t>
            </a:r>
          </a:p>
          <a:p>
            <a:r>
              <a:rPr lang="sr-Latn-RS" dirty="0" smtClean="0"/>
              <a:t>              debljina limova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615153" y="4518617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3347864" y="5877272"/>
            <a:ext cx="2630047" cy="9533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440056" y="5982379"/>
            <a:ext cx="2368982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>
                <a:sym typeface="Symbol" panose="05050102010706020507" pitchFamily="18" charset="2"/>
              </a:rPr>
              <a:t></a:t>
            </a:r>
            <a:r>
              <a:rPr lang="sr-Latn-RS" baseline="-25000" dirty="0" smtClean="0">
                <a:sym typeface="Symbol" panose="05050102010706020507" pitchFamily="18" charset="2"/>
              </a:rPr>
              <a:t>b,d</a:t>
            </a:r>
            <a:r>
              <a:rPr lang="sr-Latn-RS" baseline="-25000" dirty="0" smtClean="0"/>
              <a:t>op</a:t>
            </a:r>
            <a:r>
              <a:rPr lang="sr-Latn-RS" dirty="0" smtClean="0"/>
              <a:t> – dopušteni napon</a:t>
            </a:r>
          </a:p>
          <a:p>
            <a:r>
              <a:rPr lang="sr-Latn-RS" dirty="0"/>
              <a:t> </a:t>
            </a:r>
            <a:r>
              <a:rPr lang="sr-Latn-RS" dirty="0" smtClean="0"/>
              <a:t>za pritisak po omotaču</a:t>
            </a:r>
          </a:p>
          <a:p>
            <a:r>
              <a:rPr lang="sr-Latn-RS" dirty="0" smtClean="0"/>
              <a:t> rupe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4615153" y="5582766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4614802" y="2787402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6391512" y="3065655"/>
            <a:ext cx="2411760" cy="5760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6926496" y="3184413"/>
                <a:ext cx="1336841" cy="270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RS" b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sr-Latn-RS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sr-Latn-RS" b="0" i="0" smtClean="0"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  <m:r>
                      <a:rPr lang="en-US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sr-Latn-RS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m:rPr>
                        <m:sty m:val="p"/>
                      </m:rPr>
                      <a:rPr lang="sr-Latn-RS" b="0" i="0" baseline="-2500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sr-Latn-R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R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</m:t>
                    </m:r>
                  </m:oMath>
                </a14:m>
                <a:r>
                  <a:rPr lang="sr-Latn-RS" baseline="-25000" dirty="0" smtClean="0"/>
                  <a:t>dop</a:t>
                </a:r>
                <a:endParaRPr lang="en-US" baseline="-25000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496" y="3184413"/>
                <a:ext cx="1336841" cy="270652"/>
              </a:xfrm>
              <a:prstGeom prst="rect">
                <a:avLst/>
              </a:prstGeom>
              <a:blipFill>
                <a:blip r:embed="rId4"/>
                <a:stretch>
                  <a:fillRect l="-5909" r="-3182" b="-4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>
            <a:off x="7601438" y="3644599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6391512" y="3939105"/>
            <a:ext cx="2411760" cy="5760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876256" y="3933056"/>
            <a:ext cx="158319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/>
              <a:t>A</a:t>
            </a:r>
            <a:r>
              <a:rPr lang="sr-Latn-RS" baseline="-25000" dirty="0" smtClean="0"/>
              <a:t>s</a:t>
            </a:r>
            <a:r>
              <a:rPr lang="sr-Latn-RS" dirty="0" smtClean="0"/>
              <a:t>=površina</a:t>
            </a:r>
          </a:p>
          <a:p>
            <a:r>
              <a:rPr lang="sr-Latn-RS" dirty="0" smtClean="0"/>
              <a:t> ispitnog preseka</a:t>
            </a:r>
            <a:endParaRPr lang="en-US" baseline="-25000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7579136" y="4502364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83855" y="4820901"/>
            <a:ext cx="2411760" cy="7203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6457912" y="4904618"/>
            <a:ext cx="22503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r-Latn-RS" dirty="0" smtClean="0">
                <a:sym typeface="Symbol" panose="05050102010706020507" pitchFamily="18" charset="2"/>
              </a:rPr>
              <a:t></a:t>
            </a:r>
            <a:r>
              <a:rPr lang="sr-Latn-RS" baseline="-25000" dirty="0" smtClean="0">
                <a:sym typeface="Symbol" panose="05050102010706020507" pitchFamily="18" charset="2"/>
              </a:rPr>
              <a:t>d</a:t>
            </a:r>
            <a:r>
              <a:rPr lang="sr-Latn-RS" baseline="-25000" dirty="0" smtClean="0"/>
              <a:t>op</a:t>
            </a:r>
            <a:r>
              <a:rPr lang="sr-Latn-RS" dirty="0" smtClean="0"/>
              <a:t> – dopušteni napon</a:t>
            </a:r>
          </a:p>
          <a:p>
            <a:r>
              <a:rPr lang="sr-Latn-RS" dirty="0"/>
              <a:t> </a:t>
            </a:r>
            <a:r>
              <a:rPr lang="sr-Latn-RS" dirty="0" smtClean="0"/>
              <a:t>            na zatezanje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7586573" y="2774454"/>
            <a:ext cx="0" cy="2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51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120</Words>
  <Application>Microsoft Office PowerPoint</Application>
  <PresentationFormat>On-screen Show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 Math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16</cp:revision>
  <cp:lastPrinted>2017-12-28T08:22:51Z</cp:lastPrinted>
  <dcterms:created xsi:type="dcterms:W3CDTF">2017-12-27T20:37:43Z</dcterms:created>
  <dcterms:modified xsi:type="dcterms:W3CDTF">2018-01-08T13:26:32Z</dcterms:modified>
</cp:coreProperties>
</file>