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10" r:id="rId4"/>
    <p:sldId id="306" r:id="rId5"/>
    <p:sldId id="300" r:id="rId6"/>
    <p:sldId id="319" r:id="rId7"/>
    <p:sldId id="311" r:id="rId8"/>
    <p:sldId id="307" r:id="rId9"/>
    <p:sldId id="301" r:id="rId10"/>
    <p:sldId id="318" r:id="rId11"/>
    <p:sldId id="308" r:id="rId12"/>
    <p:sldId id="315" r:id="rId13"/>
    <p:sldId id="316" r:id="rId14"/>
    <p:sldId id="309" r:id="rId15"/>
    <p:sldId id="302" r:id="rId16"/>
    <p:sldId id="303" r:id="rId17"/>
    <p:sldId id="304" r:id="rId18"/>
    <p:sldId id="305" r:id="rId19"/>
    <p:sldId id="312" r:id="rId20"/>
    <p:sldId id="313" r:id="rId21"/>
    <p:sldId id="31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8EC90-13F5-484F-ACE5-C7389725BABA}" type="datetimeFigureOut">
              <a:rPr lang="en-US" smtClean="0"/>
              <a:pPr/>
              <a:t>03.05.17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2EA31-6975-4448-9231-B6474AC1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emanjardc@gmail.com" TargetMode="External"/><Relationship Id="rId2" Type="http://schemas.openxmlformats.org/officeDocument/2006/relationships/hyperlink" Target="mailto:nemanja.radovic@vpts.edu.r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x-none" dirty="0" smtClean="0"/>
              <a:t>ПОСЛОВНЕ ФИНАНСИЈЕ</a:t>
            </a:r>
            <a:br>
              <a:rPr lang="x-none" dirty="0" smtClean="0"/>
            </a:br>
            <a:r>
              <a:rPr lang="x-none" dirty="0" smtClean="0"/>
              <a:t>-вежбе-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x-none" dirty="0" smtClean="0">
                <a:solidFill>
                  <a:schemeClr val="tx1"/>
                </a:solidFill>
              </a:rPr>
              <a:t>Немања Радовић</a:t>
            </a:r>
          </a:p>
          <a:p>
            <a:r>
              <a:rPr lang="en-US" dirty="0">
                <a:solidFill>
                  <a:schemeClr val="tx1"/>
                </a:solidFill>
                <a:hlinkClick r:id="rId2"/>
              </a:rPr>
              <a:t>n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emanja.radovic@vpts.edu.rs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  <a:hlinkClick r:id="rId3"/>
              </a:rPr>
              <a:t>nemanjardc@gmail.com</a:t>
            </a:r>
            <a:endParaRPr lang="en-US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x-none" b="1" dirty="0" smtClean="0"/>
              <a:t>ПОВЕЋАЊЕ/ СМАЊЕЊЕ</a:t>
            </a:r>
          </a:p>
          <a:p>
            <a:pPr algn="ctr">
              <a:buNone/>
            </a:pPr>
            <a:endParaRPr lang="x-none" b="1" dirty="0" smtClean="0"/>
          </a:p>
          <a:p>
            <a:pPr marL="514350" indent="-514350" algn="ctr">
              <a:buAutoNum type="arabicPeriod"/>
            </a:pPr>
            <a:r>
              <a:rPr lang="x-none" b="1" strike="sngStrike" smtClean="0"/>
              <a:t>Готовина</a:t>
            </a:r>
            <a:r>
              <a:rPr lang="sr-Cyrl-RS" b="1" strike="sngStrike" dirty="0" smtClean="0"/>
              <a:t> </a:t>
            </a:r>
            <a:r>
              <a:rPr lang="sr-Cyrl-RS" b="1" dirty="0" smtClean="0"/>
              <a:t> </a:t>
            </a:r>
          </a:p>
          <a:p>
            <a:pPr marL="514350" indent="-514350" algn="ctr">
              <a:buNone/>
            </a:pPr>
            <a:r>
              <a:rPr lang="sr-Cyrl-RS" b="1" dirty="0" smtClean="0"/>
              <a:t>САЛДО ГОТОВИНЕ НА ПОЧЕТКУ ПЕРИОДА</a:t>
            </a:r>
            <a:endParaRPr lang="x-none" b="1" strike="sngStrike" smtClean="0"/>
          </a:p>
          <a:p>
            <a:pPr marL="514350" indent="-514350" algn="ctr">
              <a:buAutoNum type="arabicPeriod"/>
            </a:pPr>
            <a:r>
              <a:rPr lang="x-none" b="1" smtClean="0"/>
              <a:t>Купци</a:t>
            </a:r>
            <a:endParaRPr lang="x-none" b="1" dirty="0" smtClean="0"/>
          </a:p>
          <a:p>
            <a:pPr marL="514350" indent="-514350" algn="ctr">
              <a:buAutoNum type="arabicPeriod"/>
            </a:pPr>
            <a:r>
              <a:rPr lang="x-none" b="1" dirty="0" smtClean="0"/>
              <a:t>Залихе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Основна срдства, садашња вредност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Добављачи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Укалкулисане обавезе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Краткорочни кредити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Дугорочни кредити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Акцијски капитал</a:t>
            </a:r>
          </a:p>
          <a:p>
            <a:pPr marL="514350" indent="-514350" algn="ctr">
              <a:buAutoNum type="arabicPeriod"/>
            </a:pPr>
            <a:r>
              <a:rPr lang="x-none" b="1" smtClean="0"/>
              <a:t>Акумулирани добици</a:t>
            </a:r>
            <a:endParaRPr lang="sr-Cyrl-RS" b="1" dirty="0" smtClean="0"/>
          </a:p>
          <a:p>
            <a:pPr marL="514350" indent="-514350" algn="ctr">
              <a:buNone/>
            </a:pPr>
            <a:r>
              <a:rPr lang="sr-Cyrl-RS" b="1" dirty="0" smtClean="0"/>
              <a:t>САЛДО ГОТОВИНЕ НА КРАЈУ ПЕРИОДА</a:t>
            </a:r>
            <a:endParaRPr lang="x-none" b="1" strike="sngStrik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52400"/>
            <a:ext cx="82296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000" b="1" dirty="0" smtClean="0"/>
              <a:t>1) </a:t>
            </a:r>
            <a:r>
              <a:rPr lang="x-none" sz="2000" b="1" smtClean="0"/>
              <a:t>ПРИМАЊА </a:t>
            </a:r>
            <a:r>
              <a:rPr lang="x-none" sz="2000" b="1" dirty="0" smtClean="0"/>
              <a:t>(ИЗВОРИ) готовине:</a:t>
            </a:r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r>
              <a:rPr lang="sr-Cyrl-CS" sz="2000" b="1" dirty="0" smtClean="0"/>
              <a:t>2) </a:t>
            </a:r>
            <a:r>
              <a:rPr lang="x-none" sz="2000" b="1" smtClean="0"/>
              <a:t>ИЗДАВАЊЕ </a:t>
            </a:r>
            <a:r>
              <a:rPr lang="x-none" sz="2000" b="1" dirty="0" smtClean="0"/>
              <a:t>(УПОТРЕБА) готовине :</a:t>
            </a:r>
          </a:p>
          <a:p>
            <a:endParaRPr lang="x-none" sz="2000" b="1" dirty="0" smtClean="0"/>
          </a:p>
          <a:p>
            <a:endParaRPr lang="x-none" sz="2000" b="1" dirty="0" smtClean="0"/>
          </a:p>
          <a:p>
            <a:endParaRPr lang="x-none" sz="2000" b="1" dirty="0" smtClean="0"/>
          </a:p>
          <a:p>
            <a:endParaRPr lang="x-none" sz="2000" b="1" dirty="0" smtClean="0"/>
          </a:p>
          <a:p>
            <a:endParaRPr lang="x-none" sz="2000" b="1" dirty="0" smtClean="0"/>
          </a:p>
          <a:p>
            <a:endParaRPr lang="x-none" sz="2000" b="1" dirty="0" smtClean="0"/>
          </a:p>
          <a:p>
            <a:endParaRPr lang="x-none" sz="2000" b="1" dirty="0" smtClean="0"/>
          </a:p>
          <a:p>
            <a:r>
              <a:rPr lang="sr-Cyrl-CS" sz="2000" b="1" dirty="0" smtClean="0"/>
              <a:t>3) </a:t>
            </a:r>
            <a:r>
              <a:rPr lang="x-none" sz="2000" b="1" smtClean="0"/>
              <a:t>САЛДО готовине </a:t>
            </a:r>
            <a:r>
              <a:rPr lang="x-none" sz="2000" b="1" dirty="0" smtClean="0"/>
              <a:t>на крају периода </a:t>
            </a:r>
          </a:p>
          <a:p>
            <a:r>
              <a:rPr lang="x-none" sz="2000" b="1" dirty="0" smtClean="0"/>
              <a:t>= ПРИМАЊА – ИЗДАВАЊА = 225.000 -  85.000 =  140.000 </a:t>
            </a:r>
          </a:p>
          <a:p>
            <a:endParaRPr lang="x-none" sz="20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0" y="609600"/>
          <a:ext cx="6096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9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Салдо</a:t>
                      </a:r>
                      <a:r>
                        <a:rPr lang="x-none" b="1" baseline="0" dirty="0" smtClean="0"/>
                        <a:t> готовине на почетку периода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100.000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Смањење</a:t>
                      </a:r>
                      <a:r>
                        <a:rPr lang="x-none" b="1" baseline="0" dirty="0" smtClean="0"/>
                        <a:t> купаца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20.000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Смањење залиха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20.000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 добављача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5.000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 краткорочних кредита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30.000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</a:t>
                      </a:r>
                      <a:r>
                        <a:rPr lang="x-none" b="1" baseline="0" dirty="0" smtClean="0"/>
                        <a:t> акумулираних добитака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50.000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x-none" b="1" dirty="0" smtClean="0"/>
                        <a:t>УКУПНО </a:t>
                      </a:r>
                      <a:r>
                        <a:rPr lang="x-none" sz="1800" b="1" dirty="0" smtClean="0"/>
                        <a:t>ПРИМАЊА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225.000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3886200"/>
          <a:ext cx="6096000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9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 основних средстава, САДАШЊА</a:t>
                      </a:r>
                      <a:r>
                        <a:rPr lang="x-none" b="1" baseline="0" dirty="0" smtClean="0"/>
                        <a:t> ВРЕДНОСТ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65.000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Смањење</a:t>
                      </a:r>
                      <a:r>
                        <a:rPr lang="x-none" b="1" baseline="0" dirty="0" smtClean="0"/>
                        <a:t> укалкулисаних обавеза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10.000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Смањење дугорочних кредита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10.000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x-none" b="1" dirty="0" smtClean="0"/>
                        <a:t>УКУПНО </a:t>
                      </a:r>
                      <a:r>
                        <a:rPr lang="x-none" sz="1800" b="1" dirty="0" smtClean="0"/>
                        <a:t>ИЗДАВАЊЕ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85.000</a:t>
                      </a:r>
                      <a:endParaRPr lang="en-US" b="1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91200" y="6096000"/>
            <a:ext cx="1377300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x-none" sz="2800" b="1" dirty="0" smtClean="0"/>
              <a:t>140.000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4876800"/>
            <a:ext cx="16002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ПРОВЕРИТИ У БИЛАНСУ СТАЊА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086600" y="57150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КОМЕНТАР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29718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Cyrl-R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Готовина на крају године је за 40.000 динара већа у односу на почетак године.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r-Cyrl-R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r-Cyrl-R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r-Cyrl-R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КОМЕНТАР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199"/>
          </a:xfrm>
        </p:spPr>
        <p:txBody>
          <a:bodyPr>
            <a:normAutofit/>
          </a:bodyPr>
          <a:lstStyle/>
          <a:p>
            <a:r>
              <a:rPr lang="sr-Cyrl-RS" dirty="0" smtClean="0"/>
              <a:t>ПОРЕД ТОГА:</a:t>
            </a:r>
          </a:p>
          <a:p>
            <a:r>
              <a:rPr lang="sr-Cyrl-RS" dirty="0" smtClean="0"/>
              <a:t>На почетку године:</a:t>
            </a:r>
          </a:p>
          <a:p>
            <a:endParaRPr lang="sr-Cyrl-RS" dirty="0" smtClean="0"/>
          </a:p>
          <a:p>
            <a:endParaRPr lang="sr-Cyrl-RS" dirty="0" smtClean="0"/>
          </a:p>
          <a:p>
            <a:r>
              <a:rPr lang="sr-Cyrl-RS" dirty="0" smtClean="0"/>
              <a:t>На крају године:</a:t>
            </a:r>
            <a:endParaRPr lang="en-US" dirty="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609600" y="4724400"/>
          <a:ext cx="6211888" cy="1219200"/>
        </p:xfrm>
        <a:graphic>
          <a:graphicData uri="http://schemas.openxmlformats.org/presentationml/2006/ole">
            <p:oleObj spid="_x0000_s60418" name="Equation" r:id="rId3" imgW="3365280" imgH="660240" progId="Equation.3">
              <p:embed/>
            </p:oleObj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7034213" y="4724400"/>
          <a:ext cx="1758950" cy="1171575"/>
        </p:xfrm>
        <a:graphic>
          <a:graphicData uri="http://schemas.openxmlformats.org/presentationml/2006/ole">
            <p:oleObj spid="_x0000_s60419" name="Equation" r:id="rId4" imgW="952200" imgH="63468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57200" y="2895600"/>
          <a:ext cx="6211888" cy="1219200"/>
        </p:xfrm>
        <a:graphic>
          <a:graphicData uri="http://schemas.openxmlformats.org/presentationml/2006/ole">
            <p:oleObj spid="_x0000_s60420" name="Equation" r:id="rId5" imgW="3365280" imgH="660240" progId="Equation.3">
              <p:embed/>
            </p:oleObj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7021513" y="2895600"/>
          <a:ext cx="1477962" cy="1171575"/>
        </p:xfrm>
        <a:graphic>
          <a:graphicData uri="http://schemas.openxmlformats.org/presentationml/2006/ole">
            <p:oleObj spid="_x0000_s60421" name="Equation" r:id="rId6" imgW="79992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x-none" b="1" dirty="0" smtClean="0"/>
              <a:t>10) ИЗВЕШТАЈ О УКУПНИМ НОВЧАНИМ ТОКОВИМ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7526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b="1" dirty="0" smtClean="0"/>
              <a:t>ПРИМАЊА (ИЗВОРИ) готовине: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1 - ПОВЕЋАЊЕ позиција пасиве</a:t>
            </a:r>
          </a:p>
          <a:p>
            <a:r>
              <a:rPr lang="x-none" sz="2800" b="1" dirty="0" smtClean="0"/>
              <a:t>2 - СМАЊЕЊЕ позиција активе (ОСИМ ГОТОВИНЕ)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ИЗДАВАЊЕ (УПОТРЕБА) готовине :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1 - СМАЊЕЊЕ позиција пасиве</a:t>
            </a:r>
          </a:p>
          <a:p>
            <a:r>
              <a:rPr lang="x-none" sz="2800" b="1" dirty="0" smtClean="0"/>
              <a:t>2 - ПОВЕЋАЊЕ позиција активе (ОСИМ ГОТОВИНЕ)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x-none" b="1" dirty="0" smtClean="0"/>
              <a:t>10) ИЗВЕШТАЈ О УКУПНИМ НОВЧАНИМ ТОКОВИМ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7526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800" b="1" dirty="0" smtClean="0"/>
              <a:t>РАЗВРСТАВАЊЕ ТОКОВА ГОТОВИНЕ:</a:t>
            </a:r>
          </a:p>
          <a:p>
            <a:endParaRPr lang="x-none" sz="2800" b="1" dirty="0" smtClean="0"/>
          </a:p>
          <a:p>
            <a:pPr marL="514350" indent="-514350"/>
            <a:r>
              <a:rPr lang="x-none" sz="2800" b="1" dirty="0" smtClean="0"/>
              <a:t>1) Токови готовине из ПОСЛОВНЕ АКТИВНОСТИ предузећа</a:t>
            </a:r>
          </a:p>
          <a:p>
            <a:pPr marL="514350" indent="-514350"/>
            <a:endParaRPr lang="x-none" sz="2800" b="1" dirty="0" smtClean="0"/>
          </a:p>
          <a:p>
            <a:r>
              <a:rPr lang="x-none" sz="2800" b="1" dirty="0" smtClean="0"/>
              <a:t>2) Токови готовине из ФИНАНСИЈСКЕ	АКТИВНОСТИ предузећа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3) Токови готовине из ИНВЕСТИЦИОНЕ 	АКТИВНОСТИ предузећа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x-none" b="1" dirty="0" smtClean="0"/>
              <a:t>10) ИЗВЕШТАЈ О УКУПНИМ НОВЧАНИМ ТОКОВИМ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595021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rabicParenR"/>
            </a:pPr>
            <a:r>
              <a:rPr lang="x-none" sz="2800" b="1" dirty="0" smtClean="0"/>
              <a:t>Токови готовине из ПОСЛОВНЕ АКТИВНОСТИ предузећа</a:t>
            </a:r>
          </a:p>
          <a:p>
            <a:pPr marL="514350" indent="-514350" algn="ctr"/>
            <a:endParaRPr lang="x-none" sz="2800" b="1" dirty="0" smtClean="0"/>
          </a:p>
          <a:p>
            <a:pPr marL="514350" indent="-514350" algn="ctr">
              <a:buAutoNum type="arabicPeriod"/>
            </a:pPr>
            <a:r>
              <a:rPr lang="x-none" sz="2800" b="1" dirty="0" smtClean="0"/>
              <a:t>НЕТО ДОБИТАК</a:t>
            </a:r>
          </a:p>
          <a:p>
            <a:pPr marL="514350" indent="-514350" algn="ctr"/>
            <a:r>
              <a:rPr lang="x-none" sz="2800" b="1" dirty="0" smtClean="0"/>
              <a:t>+ 2. ТРОШКОВИ АМОРТИЗАЦИЈЕ</a:t>
            </a:r>
          </a:p>
          <a:p>
            <a:pPr marL="514350" indent="-514350" algn="ctr"/>
            <a:r>
              <a:rPr lang="x-none" sz="2800" b="1" smtClean="0"/>
              <a:t>	</a:t>
            </a:r>
            <a:r>
              <a:rPr lang="x-none" sz="2800" b="1" u="sng" smtClean="0"/>
              <a:t> </a:t>
            </a:r>
            <a:r>
              <a:rPr lang="sr-Cyrl-CS" sz="2800" b="1" u="sng" dirty="0" smtClean="0"/>
              <a:t>(-) </a:t>
            </a:r>
            <a:r>
              <a:rPr lang="x-none" sz="2800" b="1" u="sng" smtClean="0"/>
              <a:t>ПОВЕЋАЊЕ / </a:t>
            </a:r>
            <a:r>
              <a:rPr lang="sr-Cyrl-CS" sz="2800" b="1" u="sng" dirty="0" smtClean="0"/>
              <a:t>(+) </a:t>
            </a:r>
            <a:r>
              <a:rPr lang="x-none" sz="2800" b="1" u="sng" smtClean="0"/>
              <a:t>СМАЊЕЊЕ</a:t>
            </a:r>
            <a:endParaRPr lang="sr-Cyrl-RS" sz="2800" b="1" u="sng" dirty="0" smtClean="0"/>
          </a:p>
          <a:p>
            <a:pPr marL="514350" indent="-514350" algn="ctr"/>
            <a:r>
              <a:rPr lang="sr-Cyrl-RS" sz="2800" b="1" dirty="0" smtClean="0"/>
              <a:t>2. </a:t>
            </a:r>
            <a:r>
              <a:rPr lang="sr-Cyrl-RS" sz="2800" b="1" strike="sngStrike" dirty="0" smtClean="0"/>
              <a:t>ГОТОВИНА</a:t>
            </a:r>
            <a:endParaRPr lang="x-none" sz="2800" b="1" strike="sngStrike" dirty="0" smtClean="0"/>
          </a:p>
          <a:p>
            <a:pPr marL="514350" indent="-514350" algn="ctr"/>
            <a:r>
              <a:rPr lang="x-none" sz="2800" b="1" dirty="0" smtClean="0"/>
              <a:t>3. КУПЦИ</a:t>
            </a:r>
          </a:p>
          <a:p>
            <a:pPr marL="514350" indent="-514350" algn="ctr"/>
            <a:r>
              <a:rPr lang="x-none" sz="2800" b="1" dirty="0" smtClean="0"/>
              <a:t>4</a:t>
            </a:r>
            <a:r>
              <a:rPr lang="x-none" sz="2800" b="1" smtClean="0"/>
              <a:t>. ЗАЛИХЕ</a:t>
            </a:r>
            <a:endParaRPr lang="sr-Cyrl-CS" sz="2800" b="1" dirty="0" smtClean="0"/>
          </a:p>
          <a:p>
            <a:pPr marL="514350" indent="-514350" algn="ctr"/>
            <a:r>
              <a:rPr lang="x-none" sz="2800" b="1" u="sng" smtClean="0"/>
              <a:t> </a:t>
            </a:r>
            <a:r>
              <a:rPr lang="sr-Cyrl-CS" sz="2800" b="1" u="sng" dirty="0" smtClean="0"/>
              <a:t>(+) </a:t>
            </a:r>
            <a:r>
              <a:rPr lang="x-none" sz="2800" b="1" u="sng" smtClean="0"/>
              <a:t>ПОВЕЋАЊЕ / </a:t>
            </a:r>
            <a:r>
              <a:rPr lang="sr-Cyrl-CS" sz="2800" b="1" u="sng" dirty="0" smtClean="0"/>
              <a:t>(-) </a:t>
            </a:r>
            <a:r>
              <a:rPr lang="x-none" sz="2800" b="1" u="sng" smtClean="0"/>
              <a:t>СМАЊЕЊЕ</a:t>
            </a:r>
            <a:endParaRPr lang="x-none" sz="2800" b="1" dirty="0" smtClean="0"/>
          </a:p>
          <a:p>
            <a:pPr marL="514350" indent="-514350" algn="ctr"/>
            <a:r>
              <a:rPr lang="x-none" sz="2800" b="1" dirty="0" smtClean="0"/>
              <a:t>5. ДОБАВЉАЧИ</a:t>
            </a:r>
          </a:p>
          <a:p>
            <a:pPr marL="514350" indent="-514350" algn="ctr"/>
            <a:r>
              <a:rPr lang="x-none" sz="2800" b="1" dirty="0" smtClean="0"/>
              <a:t>6. УКАЛКУЛИСАНЕ ОБАВЕЗЕ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x-none" b="1" dirty="0" smtClean="0"/>
              <a:t>10) ИЗВЕШТАЈ О УКУПНИМ НОВЧАНИМ ТОКОВИМ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752600"/>
            <a:ext cx="8229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800" b="1" dirty="0" smtClean="0"/>
              <a:t>2) Токови готовине из ФИНАНСИЈСКЕ 	АКТИВНОСТИ предузећа</a:t>
            </a:r>
          </a:p>
          <a:p>
            <a:pPr algn="ctr"/>
            <a:endParaRPr lang="x-none" sz="2800" b="1" dirty="0" smtClean="0"/>
          </a:p>
          <a:p>
            <a:pPr algn="ctr"/>
            <a:r>
              <a:rPr lang="x-none" sz="2800" b="1" dirty="0" smtClean="0"/>
              <a:t>	</a:t>
            </a:r>
            <a:r>
              <a:rPr lang="x-none" sz="2800" b="1" u="sng" smtClean="0"/>
              <a:t> </a:t>
            </a:r>
            <a:r>
              <a:rPr lang="sr-Cyrl-CS" sz="2800" b="1" u="sng" dirty="0" smtClean="0"/>
              <a:t>(+) </a:t>
            </a:r>
            <a:r>
              <a:rPr lang="x-none" sz="2800" b="1" u="sng" smtClean="0"/>
              <a:t>ПОВЕЋАЊЕ / </a:t>
            </a:r>
            <a:r>
              <a:rPr lang="sr-Cyrl-CS" sz="2800" b="1" u="sng" dirty="0" smtClean="0"/>
              <a:t>(-) </a:t>
            </a:r>
            <a:r>
              <a:rPr lang="x-none" sz="2800" b="1" u="sng" smtClean="0"/>
              <a:t>СМАЊЕЊЕ</a:t>
            </a:r>
            <a:endParaRPr lang="x-none" sz="2800" b="1" u="sng" dirty="0" smtClean="0"/>
          </a:p>
          <a:p>
            <a:pPr algn="ctr"/>
            <a:endParaRPr lang="x-none" sz="2800" b="1" u="sng" dirty="0" smtClean="0"/>
          </a:p>
          <a:p>
            <a:pPr marL="514350" indent="-514350" algn="ctr">
              <a:buAutoNum type="arabicPeriod"/>
            </a:pPr>
            <a:r>
              <a:rPr lang="x-none" sz="2800" b="1" dirty="0" smtClean="0"/>
              <a:t>КАРТКОРОЧНИ КРЕДИТИ </a:t>
            </a:r>
          </a:p>
          <a:p>
            <a:pPr marL="514350" indent="-514350" algn="ctr">
              <a:buFontTx/>
              <a:buAutoNum type="arabicPeriod"/>
            </a:pPr>
            <a:r>
              <a:rPr lang="x-none" sz="2800" b="1" dirty="0" smtClean="0"/>
              <a:t>ДУГОРОЧНИ КРЕДИТИ </a:t>
            </a:r>
          </a:p>
          <a:p>
            <a:pPr marL="514350" indent="-514350" algn="ctr">
              <a:buFontTx/>
              <a:buAutoNum type="arabicPeriod"/>
            </a:pPr>
            <a:r>
              <a:rPr lang="x-none" sz="2800" b="1" smtClean="0"/>
              <a:t>АКЦИЈСКИ КАПИТАЛ</a:t>
            </a:r>
            <a:endParaRPr lang="sr-Cyrl-CS" sz="2800" b="1" dirty="0" smtClean="0"/>
          </a:p>
          <a:p>
            <a:pPr marL="514350" indent="-514350" algn="ctr"/>
            <a:r>
              <a:rPr lang="x-none" sz="2800" b="1" strike="sngStrike" smtClean="0"/>
              <a:t>АКУМУЛИРАНИ ДОБИЦИ</a:t>
            </a:r>
            <a:endParaRPr lang="sr-Cyrl-CS" sz="2800" b="1" strike="sngStrike" dirty="0" smtClean="0"/>
          </a:p>
          <a:p>
            <a:pPr marL="514350" indent="-514350" algn="ctr"/>
            <a:r>
              <a:rPr lang="sr-Cyrl-CS" sz="2800" b="1" dirty="0" smtClean="0"/>
              <a:t>4. ИСПЛАЋЕНЕ ДИВИДЕНДЕ</a:t>
            </a:r>
            <a:endParaRPr lang="x-none" sz="2800" b="1" dirty="0" smtClean="0"/>
          </a:p>
          <a:p>
            <a:pPr marL="514350" indent="-514350" algn="ctr">
              <a:buAutoNum type="arabicPeriod"/>
            </a:pPr>
            <a:endParaRPr lang="x-none" sz="2800" b="1" dirty="0" smtClean="0"/>
          </a:p>
          <a:p>
            <a:pPr algn="ctr"/>
            <a:endParaRPr lang="x-none" sz="2800" b="1" dirty="0" smtClean="0"/>
          </a:p>
          <a:p>
            <a:pPr algn="ctr"/>
            <a:endParaRPr lang="x-none" sz="2800" b="1" dirty="0" smtClean="0"/>
          </a:p>
          <a:p>
            <a:pPr algn="ctr"/>
            <a:endParaRPr lang="x-none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x-none" b="1" dirty="0" smtClean="0"/>
              <a:t>10) ИЗВЕШТАЈ О УКУПНИМ НОВЧАНИМ ТОКОВИМ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7526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800" b="1" dirty="0" smtClean="0"/>
              <a:t>3) Токови готовине из ИНВЕСТИЦИОНЕ 	АКТИВНОСТИ предузећа</a:t>
            </a:r>
          </a:p>
          <a:p>
            <a:pPr algn="ctr"/>
            <a:endParaRPr lang="x-none" sz="2800" b="1" dirty="0" smtClean="0"/>
          </a:p>
          <a:p>
            <a:pPr algn="ctr"/>
            <a:r>
              <a:rPr lang="x-none" sz="2800" b="1" dirty="0" smtClean="0"/>
              <a:t>	</a:t>
            </a:r>
            <a:r>
              <a:rPr lang="x-none" sz="2800" b="1" u="sng" smtClean="0"/>
              <a:t> </a:t>
            </a:r>
            <a:r>
              <a:rPr lang="sr-Cyrl-CS" sz="2800" b="1" u="sng" dirty="0" smtClean="0"/>
              <a:t>(-) </a:t>
            </a:r>
            <a:r>
              <a:rPr lang="x-none" sz="2800" b="1" u="sng" smtClean="0"/>
              <a:t>ПОВЕЋАЊЕ / </a:t>
            </a:r>
            <a:r>
              <a:rPr lang="sr-Cyrl-CS" sz="2800" b="1" u="sng" dirty="0" smtClean="0"/>
              <a:t>(+) </a:t>
            </a:r>
            <a:r>
              <a:rPr lang="x-none" sz="2800" b="1" u="sng" smtClean="0"/>
              <a:t>СМАЊЕЊЕ</a:t>
            </a:r>
            <a:endParaRPr lang="x-none" sz="2800" b="1" u="sng" dirty="0" smtClean="0"/>
          </a:p>
          <a:p>
            <a:pPr algn="ctr"/>
            <a:endParaRPr lang="x-none" sz="2800" b="1" u="sng" dirty="0" smtClean="0"/>
          </a:p>
          <a:p>
            <a:pPr algn="ctr"/>
            <a:r>
              <a:rPr lang="x-none" sz="2800" b="1" dirty="0" smtClean="0"/>
              <a:t>1. ОСНОВНА СРЕДСТВА, НАБАВНА ВРЕДНОСТ</a:t>
            </a:r>
          </a:p>
          <a:p>
            <a:pPr algn="ctr"/>
            <a:endParaRPr lang="x-none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81000"/>
          <a:ext cx="7772400" cy="618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4990"/>
                <a:gridCol w="2137410"/>
              </a:tblGrid>
              <a:tr h="409575">
                <a:tc gridSpan="2">
                  <a:txBody>
                    <a:bodyPr/>
                    <a:lstStyle/>
                    <a:p>
                      <a:r>
                        <a:rPr lang="sr-Cyrl-CS" sz="2300" b="1" i="0" dirty="0" smtClean="0"/>
                        <a:t>1) </a:t>
                      </a:r>
                      <a:r>
                        <a:rPr lang="sr-Cyrl-CS" sz="2300" b="1" i="1" dirty="0" smtClean="0"/>
                        <a:t>Приливи готовине</a:t>
                      </a:r>
                      <a:endParaRPr lang="en-US" sz="23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9575">
                <a:tc gridSpan="2">
                  <a:txBody>
                    <a:bodyPr/>
                    <a:lstStyle/>
                    <a:p>
                      <a:r>
                        <a:rPr lang="sr-Cyrl-CS" sz="2300" b="1" dirty="0" smtClean="0"/>
                        <a:t>а) Пословна активност</a:t>
                      </a:r>
                      <a:endParaRPr lang="en-US" sz="23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r>
                        <a:rPr lang="sr-Cyrl-CS" sz="2300" b="1" dirty="0" smtClean="0"/>
                        <a:t>1. Нето добитак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72.000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r>
                        <a:rPr lang="sr-Cyrl-CS" sz="2300" b="1" dirty="0" smtClean="0"/>
                        <a:t>2. Трошкови амортизације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100.000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r>
                        <a:rPr lang="sr-Cyrl-CS" sz="2300" b="1" dirty="0" smtClean="0"/>
                        <a:t>3. Смањење купаца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20.000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r>
                        <a:rPr lang="sr-Cyrl-CS" sz="2300" b="1" dirty="0" smtClean="0"/>
                        <a:t>4. Смањење залиха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20.000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r>
                        <a:rPr lang="sr-Cyrl-CS" sz="2300" b="1" dirty="0" smtClean="0"/>
                        <a:t>5. Повећање добављача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5.000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algn="r"/>
                      <a:r>
                        <a:rPr lang="sr-Cyrl-CS" sz="2300" b="1" dirty="0" smtClean="0"/>
                        <a:t>Укупно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217.000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б) Финансијска</a:t>
                      </a:r>
                      <a:r>
                        <a:rPr lang="sr-Cyrl-CS" sz="2300" b="1" baseline="0" dirty="0" smtClean="0"/>
                        <a:t> </a:t>
                      </a:r>
                      <a:r>
                        <a:rPr lang="sr-Cyrl-CS" sz="2300" b="1" dirty="0" smtClean="0"/>
                        <a:t>активност</a:t>
                      </a:r>
                      <a:endParaRPr lang="en-US" sz="23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sr-Cyrl-CS" sz="2300" b="1" dirty="0" smtClean="0"/>
                        <a:t>1. Повећање</a:t>
                      </a:r>
                      <a:r>
                        <a:rPr lang="sr-Cyrl-CS" sz="2300" b="1" baseline="0" dirty="0" smtClean="0"/>
                        <a:t> краткорочних кредита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30.000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Укупно</a:t>
                      </a:r>
                      <a:endParaRPr lang="en-US" sz="23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30.000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в) Инвестициона активност</a:t>
                      </a:r>
                      <a:endParaRPr lang="en-US" sz="23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Укупно</a:t>
                      </a:r>
                      <a:endParaRPr lang="en-US" sz="23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УКУПНИ</a:t>
                      </a:r>
                      <a:r>
                        <a:rPr lang="sr-Cyrl-CS" sz="2300" b="1" baseline="0" dirty="0" smtClean="0"/>
                        <a:t> ПРИЛИВИ ГОТОВИНЕ (а+б+в)</a:t>
                      </a:r>
                      <a:endParaRPr lang="en-US" sz="23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247.000</a:t>
                      </a:r>
                      <a:endParaRPr lang="en-US" sz="23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x-none" b="1" dirty="0" smtClean="0"/>
              <a:t>7) ИЗВЕШТАЈ О ТОКОВИМА УКУПНИХ ПОСЛОВНИХ СРЕДСТАВА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7526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b="1" dirty="0" smtClean="0"/>
              <a:t>ИЗВОРИ пословних средстава: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1 – Свако ПОВЕЋАЊЕ пасивних позиција</a:t>
            </a:r>
          </a:p>
          <a:p>
            <a:r>
              <a:rPr lang="x-none" sz="2800" b="1" dirty="0" smtClean="0"/>
              <a:t>2 -  Свако СМАЊЕЊЕ активних позиција</a:t>
            </a:r>
          </a:p>
          <a:p>
            <a:endParaRPr lang="x-none" sz="2800" b="1" dirty="0" smtClean="0"/>
          </a:p>
          <a:p>
            <a:endParaRPr lang="x-none" sz="2800" b="1" dirty="0" smtClean="0"/>
          </a:p>
          <a:p>
            <a:r>
              <a:rPr lang="x-none" sz="2800" b="1" dirty="0" smtClean="0"/>
              <a:t>УПОТРЕБА пословних срестава: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1 – Свако СМАЊЕЊЕ пасивних позиција</a:t>
            </a:r>
          </a:p>
          <a:p>
            <a:r>
              <a:rPr lang="x-none" sz="2800" b="1" dirty="0" smtClean="0"/>
              <a:t>2 -  Свако ПОВЕЋАЊЕ активних позиција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609600"/>
          <a:ext cx="7772400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4990"/>
                <a:gridCol w="2137410"/>
              </a:tblGrid>
              <a:tr h="409575">
                <a:tc gridSpan="2">
                  <a:txBody>
                    <a:bodyPr/>
                    <a:lstStyle/>
                    <a:p>
                      <a:r>
                        <a:rPr lang="sr-Cyrl-CS" sz="2300" b="1" i="0" dirty="0" smtClean="0"/>
                        <a:t>2) </a:t>
                      </a:r>
                      <a:r>
                        <a:rPr lang="sr-Cyrl-CS" sz="2300" b="1" i="1" dirty="0" smtClean="0"/>
                        <a:t>Одливи готовине</a:t>
                      </a:r>
                      <a:endParaRPr lang="en-US" sz="23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9575">
                <a:tc gridSpan="2">
                  <a:txBody>
                    <a:bodyPr/>
                    <a:lstStyle/>
                    <a:p>
                      <a:r>
                        <a:rPr lang="sr-Cyrl-CS" sz="2300" b="1" dirty="0" smtClean="0"/>
                        <a:t>а) Пословна активност</a:t>
                      </a:r>
                      <a:endParaRPr lang="en-US" sz="23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r>
                        <a:rPr lang="sr-Cyrl-CS" sz="2300" b="1" dirty="0" smtClean="0"/>
                        <a:t>1. Смањење</a:t>
                      </a:r>
                      <a:r>
                        <a:rPr lang="sr-Cyrl-CS" sz="2300" b="1" baseline="0" dirty="0" smtClean="0"/>
                        <a:t> </a:t>
                      </a:r>
                      <a:r>
                        <a:rPr lang="sr-Cyrl-CS" sz="2300" b="1" baseline="0" dirty="0" err="1" smtClean="0"/>
                        <a:t>укалкулисаних</a:t>
                      </a:r>
                      <a:r>
                        <a:rPr lang="sr-Cyrl-CS" sz="2300" b="1" baseline="0" dirty="0" smtClean="0"/>
                        <a:t> обавеза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10.000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algn="r"/>
                      <a:r>
                        <a:rPr lang="sr-Cyrl-CS" sz="2300" b="1" dirty="0" smtClean="0"/>
                        <a:t>Укупно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10.000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б) Финансијска</a:t>
                      </a:r>
                      <a:r>
                        <a:rPr lang="sr-Cyrl-CS" sz="2300" b="1" baseline="0" dirty="0" smtClean="0"/>
                        <a:t> </a:t>
                      </a:r>
                      <a:r>
                        <a:rPr lang="sr-Cyrl-CS" sz="2300" b="1" dirty="0" smtClean="0"/>
                        <a:t>активност</a:t>
                      </a:r>
                      <a:endParaRPr lang="en-US" sz="23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sr-Cyrl-CS" sz="2300" b="1" dirty="0" smtClean="0"/>
                        <a:t>1. Смањење</a:t>
                      </a:r>
                      <a:r>
                        <a:rPr lang="sr-Cyrl-CS" sz="2300" b="1" baseline="0" dirty="0" smtClean="0"/>
                        <a:t> дугорочних кредита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10.000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sr-Cyrl-CS" sz="2300" b="1" dirty="0" smtClean="0"/>
                        <a:t>2. Исплаћене дивиденде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22.000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Укупно</a:t>
                      </a:r>
                      <a:endParaRPr lang="en-US" sz="23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32.000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в) Инвестициона активност</a:t>
                      </a:r>
                      <a:endParaRPr lang="en-US" sz="23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1. Повећање</a:t>
                      </a:r>
                      <a:r>
                        <a:rPr lang="sr-Cyrl-CS" sz="2300" b="1" baseline="0" dirty="0" smtClean="0"/>
                        <a:t> основних средстава, НВ</a:t>
                      </a:r>
                      <a:endParaRPr lang="en-US" sz="23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165.000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Укупно</a:t>
                      </a:r>
                      <a:endParaRPr lang="en-US" sz="23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165.000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УКУПНИ</a:t>
                      </a:r>
                      <a:r>
                        <a:rPr lang="sr-Cyrl-CS" sz="2300" b="1" baseline="0" dirty="0" smtClean="0"/>
                        <a:t> </a:t>
                      </a:r>
                      <a:r>
                        <a:rPr lang="sr-Cyrl-CS" sz="2300" b="1" i="0" dirty="0" smtClean="0"/>
                        <a:t>ОДЛИВИ</a:t>
                      </a:r>
                      <a:r>
                        <a:rPr lang="en-US" sz="2300" b="1" i="0" smtClean="0"/>
                        <a:t> </a:t>
                      </a:r>
                      <a:r>
                        <a:rPr lang="sr-Cyrl-CS" sz="2300" b="1" i="0" baseline="0" smtClean="0"/>
                        <a:t>ГОТОВИНЕ</a:t>
                      </a:r>
                      <a:r>
                        <a:rPr lang="sr-Cyrl-CS" sz="2300" b="1" baseline="0" smtClean="0"/>
                        <a:t> </a:t>
                      </a:r>
                      <a:r>
                        <a:rPr lang="sr-Cyrl-CS" sz="2300" b="1" baseline="0" dirty="0" smtClean="0"/>
                        <a:t>(а+б+в)</a:t>
                      </a:r>
                      <a:endParaRPr lang="en-US" sz="23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207.000</a:t>
                      </a:r>
                      <a:endParaRPr lang="en-US" sz="23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286000"/>
          <a:ext cx="7772400" cy="211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4990"/>
                <a:gridCol w="2137410"/>
              </a:tblGrid>
              <a:tr h="409575">
                <a:tc gridSpan="2">
                  <a:txBody>
                    <a:bodyPr/>
                    <a:lstStyle/>
                    <a:p>
                      <a:r>
                        <a:rPr lang="sr-Cyrl-CS" sz="2300" b="1" i="0" dirty="0" smtClean="0"/>
                        <a:t>3) </a:t>
                      </a:r>
                      <a:r>
                        <a:rPr lang="sr-Cyrl-CS" sz="2300" b="1" i="1" dirty="0" smtClean="0"/>
                        <a:t>САЛДО ГОТОВИНЕ</a:t>
                      </a:r>
                      <a:endParaRPr lang="en-US" sz="23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sr-Cyrl-CS" sz="2300" b="1" dirty="0" smtClean="0"/>
                        <a:t> САЛДО ГОТОВИНЕ НА ПОЧЕТКУ ПЕРИОДА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100.000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sr-Cyrl-CS" sz="2300" b="1" dirty="0" smtClean="0"/>
                        <a:t>+  Нето</a:t>
                      </a:r>
                      <a:r>
                        <a:rPr lang="sr-Cyrl-CS" sz="2300" b="1" baseline="0" dirty="0" smtClean="0"/>
                        <a:t> приливи готовине </a:t>
                      </a:r>
                    </a:p>
                    <a:p>
                      <a:pPr algn="l"/>
                      <a:r>
                        <a:rPr lang="sr-Cyrl-CS" sz="2300" b="1" baseline="0" dirty="0" smtClean="0"/>
                        <a:t>       ( = 247.000-207.000)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40.000</a:t>
                      </a:r>
                      <a:endParaRPr lang="en-US" sz="2300" b="1" dirty="0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300" b="1" dirty="0" smtClean="0"/>
                        <a:t>=   САЛДО ГОТВИНЕ НА КРАЈУ ПЕРИОДА</a:t>
                      </a:r>
                      <a:endParaRPr lang="en-US" sz="23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300" b="1" dirty="0" smtClean="0"/>
                        <a:t>140.000</a:t>
                      </a:r>
                      <a:endParaRPr lang="en-US" sz="23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43400" y="5029200"/>
            <a:ext cx="16002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ПРОВЕРИТИ У БИЛАНСУ СТАЊА</a:t>
            </a:r>
            <a:endParaRPr lang="en-US" b="1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867400" y="4267200"/>
            <a:ext cx="838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x-none" b="1" dirty="0" smtClean="0"/>
              <a:t>ПОВЕЋАЊЕ</a:t>
            </a:r>
            <a:r>
              <a:rPr lang="x-none" b="1" smtClean="0"/>
              <a:t>/ СМАЊЕЊЕ</a:t>
            </a:r>
            <a:r>
              <a:rPr lang="sr-Cyrl-RS" b="1" dirty="0" smtClean="0"/>
              <a:t> следећих позиција:</a:t>
            </a:r>
            <a:endParaRPr lang="x-none" b="1" dirty="0" smtClean="0"/>
          </a:p>
          <a:p>
            <a:pPr algn="ctr">
              <a:buNone/>
            </a:pPr>
            <a:endParaRPr lang="x-none" b="1" dirty="0" smtClean="0"/>
          </a:p>
          <a:p>
            <a:pPr marL="514350" indent="-514350" algn="ctr">
              <a:buAutoNum type="arabicPeriod"/>
            </a:pPr>
            <a:r>
              <a:rPr lang="x-none" b="1" dirty="0" smtClean="0"/>
              <a:t>Готовина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Купци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Залихе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Основна срдства, садашња вредност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Добављачи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Укалкулисане обавезе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Краткорочни кредити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Дугорочни кредити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Акцијски капитал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Акумулирани добици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810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800" b="1" dirty="0" smtClean="0"/>
              <a:t>1) </a:t>
            </a:r>
            <a:r>
              <a:rPr lang="x-none" sz="2800" b="1" smtClean="0"/>
              <a:t>ИЗВОРИ </a:t>
            </a:r>
            <a:r>
              <a:rPr lang="x-none" sz="2800" b="1" dirty="0" smtClean="0"/>
              <a:t>пословних средстава:</a:t>
            </a:r>
          </a:p>
          <a:p>
            <a:endParaRPr lang="x-none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r>
              <a:rPr lang="sr-Cyrl-CS" sz="2800" b="1" dirty="0" smtClean="0"/>
              <a:t>2) </a:t>
            </a:r>
            <a:r>
              <a:rPr lang="x-none" sz="2800" b="1" smtClean="0"/>
              <a:t>УПОТРЕБА </a:t>
            </a:r>
            <a:r>
              <a:rPr lang="x-none" sz="2800" b="1" dirty="0" smtClean="0"/>
              <a:t>пословних срестава:</a:t>
            </a:r>
          </a:p>
          <a:p>
            <a:endParaRPr lang="x-none" sz="2800" b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990600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9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Смањење</a:t>
                      </a:r>
                      <a:r>
                        <a:rPr lang="x-none" b="1" baseline="0" dirty="0" smtClean="0"/>
                        <a:t> купаца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20.000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Смањење залиха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20.000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 добављача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5.000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 краткорочних кредита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30.000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</a:t>
                      </a:r>
                      <a:r>
                        <a:rPr lang="x-none" b="1" baseline="0" dirty="0" smtClean="0"/>
                        <a:t> акумулираних добитака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50.000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x-none" b="1" dirty="0" smtClean="0"/>
                        <a:t>УКУПНО ИЗВОРИ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125.000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66800" y="4038600"/>
          <a:ext cx="6096000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9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</a:t>
                      </a:r>
                      <a:r>
                        <a:rPr lang="x-none" b="1" baseline="0" dirty="0" smtClean="0"/>
                        <a:t> готовине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40.000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 основних средстава, САДАШЊА</a:t>
                      </a:r>
                      <a:r>
                        <a:rPr lang="x-none" b="1" baseline="0" dirty="0" smtClean="0"/>
                        <a:t> ВРЕДНОСТ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65.000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Смањење</a:t>
                      </a:r>
                      <a:r>
                        <a:rPr lang="x-none" b="1" baseline="0" dirty="0" smtClean="0"/>
                        <a:t> укалкулисаних обавеза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10.000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Смањење дугорочних кредита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10.000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x-none" b="1" dirty="0" smtClean="0"/>
                        <a:t>УКУПНО УПОТРЕБА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125.000</a:t>
                      </a:r>
                      <a:endParaRPr lang="en-US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96200" y="3352800"/>
            <a:ext cx="12954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УКУПНИ ИЗВОРИ </a:t>
            </a:r>
          </a:p>
          <a:p>
            <a:pPr algn="ctr"/>
            <a:r>
              <a:rPr lang="sr-Cyrl-RS" b="1" dirty="0" smtClean="0"/>
              <a:t>=</a:t>
            </a:r>
          </a:p>
          <a:p>
            <a:pPr algn="ctr"/>
            <a:r>
              <a:rPr lang="sr-Cyrl-RS" b="1" dirty="0" smtClean="0"/>
              <a:t>УКУПНА УПОТРЕБА</a:t>
            </a:r>
          </a:p>
          <a:p>
            <a:pPr algn="ctr"/>
            <a:r>
              <a:rPr lang="sr-Cyrl-RS" b="1" dirty="0" smtClean="0"/>
              <a:t>!!!</a:t>
            </a:r>
            <a:endParaRPr lang="en-US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781800" y="3048000"/>
            <a:ext cx="1066800" cy="609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781800" y="4724400"/>
            <a:ext cx="11430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x-none" b="1" dirty="0" smtClean="0"/>
              <a:t>8) ИЗВЕШТАЈ О ТОКОВИМА НЕТО ОБРТНИХ СРЕДСТАВА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7526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sz="2800" b="1" dirty="0" smtClean="0"/>
          </a:p>
          <a:p>
            <a:r>
              <a:rPr lang="sr-Cyrl-RS" sz="2800" b="1" dirty="0" smtClean="0"/>
              <a:t>НЕТО ОБРТНА СРЕДСТВА </a:t>
            </a:r>
          </a:p>
          <a:p>
            <a:r>
              <a:rPr lang="sr-Cyrl-RS" sz="2800" b="1" dirty="0" smtClean="0"/>
              <a:t>= </a:t>
            </a:r>
          </a:p>
          <a:p>
            <a:r>
              <a:rPr lang="sr-Cyrl-RS" sz="2800" b="1" dirty="0" smtClean="0"/>
              <a:t>ОБРТНА СРЕДСТВА – КРАТКОРОЧНЕ ОБАВЕЗЕ</a:t>
            </a:r>
          </a:p>
          <a:p>
            <a:r>
              <a:rPr lang="sr-Cyrl-RS" sz="2800" b="1" dirty="0" smtClean="0"/>
              <a:t>=</a:t>
            </a:r>
          </a:p>
          <a:p>
            <a:r>
              <a:rPr lang="sr-Cyrl-RS" sz="2800" b="1" dirty="0" smtClean="0"/>
              <a:t>ДУГОРОЧНИ ИЗВОРИ – ФИКСНА СРЕДСТВА (СВ)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x-none" b="1" dirty="0" smtClean="0"/>
              <a:t>8) ИЗВЕШТАЈ О ТОКОВИМА НЕТО ОБРТНИХ СРЕДСТАВА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595021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b="1" dirty="0" smtClean="0"/>
              <a:t>ИЗВОРИ нето </a:t>
            </a:r>
            <a:r>
              <a:rPr lang="x-none" sz="2800" b="1" smtClean="0"/>
              <a:t>обртних средстава</a:t>
            </a:r>
            <a:r>
              <a:rPr lang="sr-Cyrl-RS" sz="2800" b="1" dirty="0" smtClean="0"/>
              <a:t> </a:t>
            </a:r>
          </a:p>
          <a:p>
            <a:r>
              <a:rPr lang="sr-Cyrl-RS" sz="2800" b="1" dirty="0" smtClean="0"/>
              <a:t>(ДУГОРОЧНИ ИЗВОРИ – ФИКСНА СРЕДСТВА (СВ))</a:t>
            </a:r>
            <a:endParaRPr lang="x-none" sz="2800" b="1" dirty="0" smtClean="0"/>
          </a:p>
          <a:p>
            <a:endParaRPr lang="x-none" sz="2800" b="1" dirty="0" smtClean="0"/>
          </a:p>
          <a:p>
            <a:r>
              <a:rPr lang="x-none" sz="2800" b="1" dirty="0" smtClean="0"/>
              <a:t>1 –ПОВЕЋАЊЕ сопствених извора финансирања и дугорочних дугова</a:t>
            </a:r>
          </a:p>
          <a:p>
            <a:r>
              <a:rPr lang="x-none" sz="2800" b="1" dirty="0" smtClean="0"/>
              <a:t>2 - СМАЊЕЊЕ фиксних средстава СВ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УПОТРЕБА нето обртних средстава: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1 –СМАЊЕЊЕ сопствених извора финансирања и дугорочних дугова</a:t>
            </a:r>
          </a:p>
          <a:p>
            <a:r>
              <a:rPr lang="x-none" sz="2800" b="1" dirty="0" smtClean="0"/>
              <a:t>2 - ПОВЕЋАЊЕ фиксних средстава СВ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x-none" b="1" dirty="0" smtClean="0"/>
              <a:t>ПОВЕЋАЊЕ/ СМАЊЕЊЕ</a:t>
            </a:r>
          </a:p>
          <a:p>
            <a:pPr algn="ctr">
              <a:buNone/>
            </a:pPr>
            <a:endParaRPr lang="x-none" b="1" dirty="0" smtClean="0"/>
          </a:p>
          <a:p>
            <a:pPr marL="514350" indent="-514350" algn="ctr">
              <a:buNone/>
            </a:pPr>
            <a:r>
              <a:rPr lang="x-none" b="1" dirty="0" smtClean="0"/>
              <a:t>НЕТО ОБРТНА СРЕДСТВА НА ПОЧЕТКУ ПЕРИОДА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Основна срдства, садашња вредност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Дугорочни кредити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Акцијски капитал</a:t>
            </a:r>
          </a:p>
          <a:p>
            <a:pPr marL="514350" indent="-514350" algn="ctr">
              <a:buAutoNum type="arabicPeriod"/>
            </a:pPr>
            <a:r>
              <a:rPr lang="x-none" b="1" dirty="0" smtClean="0"/>
              <a:t>Акумулирани добици</a:t>
            </a:r>
          </a:p>
          <a:p>
            <a:pPr marL="514350" indent="-514350" algn="ctr">
              <a:buNone/>
            </a:pPr>
            <a:r>
              <a:rPr lang="x-none" b="1" dirty="0" smtClean="0"/>
              <a:t>НЕТО ОБРТНА СРЕДСТВА НА КРАЈУ ПЕРИОДА</a:t>
            </a:r>
          </a:p>
          <a:p>
            <a:pPr marL="514350" indent="-514350" algn="ctr">
              <a:buAutoNum type="arabicPeriod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81000"/>
            <a:ext cx="8229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800" b="1" dirty="0" smtClean="0"/>
              <a:t>1) </a:t>
            </a:r>
            <a:r>
              <a:rPr lang="x-none" sz="2800" b="1" smtClean="0"/>
              <a:t>ИЗВОРИ </a:t>
            </a:r>
            <a:r>
              <a:rPr lang="x-none" sz="2800" b="1" dirty="0" smtClean="0"/>
              <a:t>нето обртних средстава:</a:t>
            </a:r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r>
              <a:rPr lang="sr-Cyrl-CS" sz="2800" b="1" dirty="0" smtClean="0"/>
              <a:t>2) </a:t>
            </a:r>
            <a:r>
              <a:rPr lang="x-none" sz="2800" b="1" smtClean="0"/>
              <a:t>УПОТРЕБА </a:t>
            </a:r>
            <a:r>
              <a:rPr lang="x-none" sz="2800" b="1" dirty="0" smtClean="0"/>
              <a:t>нето обртних средстава:</a:t>
            </a:r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endParaRPr lang="x-none" sz="2800" b="1" dirty="0" smtClean="0"/>
          </a:p>
          <a:p>
            <a:r>
              <a:rPr lang="sr-Cyrl-CS" sz="2800" b="1" dirty="0" smtClean="0"/>
              <a:t>3) </a:t>
            </a:r>
            <a:r>
              <a:rPr lang="x-none" sz="2800" b="1" smtClean="0"/>
              <a:t>Нето </a:t>
            </a:r>
            <a:r>
              <a:rPr lang="x-none" sz="2800" b="1" dirty="0" smtClean="0"/>
              <a:t>обртна средства на крају периода </a:t>
            </a:r>
          </a:p>
          <a:p>
            <a:r>
              <a:rPr lang="x-none" sz="2800" b="1" dirty="0" smtClean="0"/>
              <a:t>= ИЗВОРИ – УПОТРЕБА = 160.000 - 75.000=</a:t>
            </a:r>
          </a:p>
          <a:p>
            <a:r>
              <a:rPr lang="x-none" sz="2800" b="1" dirty="0" smtClean="0"/>
              <a:t>=  85.000 </a:t>
            </a:r>
          </a:p>
          <a:p>
            <a:endParaRPr lang="x-none" sz="2800" b="1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0" y="990600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9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Нето</a:t>
                      </a:r>
                      <a:r>
                        <a:rPr lang="x-none" b="1" baseline="0" dirty="0" smtClean="0"/>
                        <a:t> обртна средства на почетку периода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110.000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</a:t>
                      </a:r>
                      <a:r>
                        <a:rPr lang="x-none" b="1" baseline="0" dirty="0" smtClean="0"/>
                        <a:t> акумулираних добитака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50.000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x-none" b="1" dirty="0" smtClean="0"/>
                        <a:t>УКУПНО ИЗВОРИ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160.000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66800" y="3276600"/>
          <a:ext cx="6096000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9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Повећање основних средстава, САДАШЊА</a:t>
                      </a:r>
                      <a:r>
                        <a:rPr lang="x-none" b="1" baseline="0" dirty="0" smtClean="0"/>
                        <a:t> ВРЕДНОСТ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65.000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Смањење дугорочних кредита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10.000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x-none" b="1" dirty="0" smtClean="0"/>
                        <a:t>УКУПНО УПОТРЕБА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75.000</a:t>
                      </a:r>
                      <a:endParaRPr lang="en-US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5943600"/>
            <a:ext cx="1189749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x-none" sz="2800" b="1" dirty="0" smtClean="0"/>
              <a:t>85.000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391400" y="1143001"/>
            <a:ext cx="1524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r-Cyrl-RS" b="1" dirty="0" smtClean="0"/>
              <a:t>ИЗРАЧУНАТИ ФОРМУЛОМ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6019800"/>
            <a:ext cx="1524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r-Cyrl-RS" b="1" dirty="0" smtClean="0"/>
              <a:t>ПРОВЕРИТИ ФОРМУЛОМ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781800" y="1219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3"/>
          </p:cNvCxnSpPr>
          <p:nvPr/>
        </p:nvCxnSpPr>
        <p:spPr>
          <a:xfrm flipH="1">
            <a:off x="2027949" y="6172200"/>
            <a:ext cx="1096251" cy="330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x-none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x-none" b="1" dirty="0" smtClean="0"/>
              <a:t>9) ИЗВЕШТАЈ О ТОКОВИМА ГОТОВИНЕ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7526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b="1" dirty="0" smtClean="0"/>
              <a:t>ПРИМАЊА (ИЗВОРИ) готовине: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1 - ПОВЕЋАЊЕ позиција пасиве</a:t>
            </a:r>
          </a:p>
          <a:p>
            <a:r>
              <a:rPr lang="x-none" sz="2800" b="1" dirty="0" smtClean="0"/>
              <a:t>2 - СМАЊЕЊЕ </a:t>
            </a:r>
            <a:r>
              <a:rPr lang="x-none" sz="2800" b="1" smtClean="0"/>
              <a:t>позиција активе</a:t>
            </a:r>
            <a:r>
              <a:rPr lang="en-US" sz="2800" b="1" dirty="0" smtClean="0"/>
              <a:t> </a:t>
            </a:r>
            <a:r>
              <a:rPr lang="x-none" sz="2800" b="1" smtClean="0"/>
              <a:t>(ОСИМ ГОТОВИНЕ)</a:t>
            </a:r>
            <a:endParaRPr lang="x-none" sz="2800" b="1" dirty="0" smtClean="0"/>
          </a:p>
          <a:p>
            <a:endParaRPr lang="x-none" sz="2800" b="1" dirty="0" smtClean="0"/>
          </a:p>
          <a:p>
            <a:r>
              <a:rPr lang="x-none" sz="2800" b="1" dirty="0" smtClean="0"/>
              <a:t>ИЗДАВАЊЕ (УПОТРЕБА) готовине:</a:t>
            </a:r>
          </a:p>
          <a:p>
            <a:endParaRPr lang="x-none" sz="2800" b="1" dirty="0" smtClean="0"/>
          </a:p>
          <a:p>
            <a:r>
              <a:rPr lang="x-none" sz="2800" b="1" dirty="0" smtClean="0"/>
              <a:t>1 - СМАЊЕЊЕ позиција пасиве</a:t>
            </a:r>
          </a:p>
          <a:p>
            <a:r>
              <a:rPr lang="x-none" sz="2800" b="1" dirty="0" smtClean="0"/>
              <a:t>2 - ПОВЕЋАЊЕ </a:t>
            </a:r>
            <a:r>
              <a:rPr lang="x-none" sz="2800" b="1" smtClean="0"/>
              <a:t>позиција активе</a:t>
            </a:r>
            <a:r>
              <a:rPr lang="en-US" sz="2800" b="1" dirty="0" smtClean="0"/>
              <a:t> </a:t>
            </a:r>
            <a:r>
              <a:rPr lang="x-none" sz="2800" b="1" smtClean="0"/>
              <a:t>(ОСИМ ГОТОВИНЕ)</a:t>
            </a:r>
            <a:endParaRPr lang="x-none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756</Words>
  <Application>Microsoft Office PowerPoint</Application>
  <PresentationFormat>On-screen Show (4:3)</PresentationFormat>
  <Paragraphs>306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ПОСЛОВНЕ ФИНАНСИЈЕ -вежбе-</vt:lpstr>
      <vt:lpstr>7) ИЗВЕШТАЈ О ТОКОВИМА УКУПНИХ ПОСЛОВНИХ СРЕДСТАВА</vt:lpstr>
      <vt:lpstr>Slide 3</vt:lpstr>
      <vt:lpstr>Slide 4</vt:lpstr>
      <vt:lpstr>8) ИЗВЕШТАЈ О ТОКОВИМА НЕТО ОБРТНИХ СРЕДСТАВА</vt:lpstr>
      <vt:lpstr>8) ИЗВЕШТАЈ О ТОКОВИМА НЕТО ОБРТНИХ СРЕДСТАВА</vt:lpstr>
      <vt:lpstr>Slide 7</vt:lpstr>
      <vt:lpstr>Slide 8</vt:lpstr>
      <vt:lpstr>9) ИЗВЕШТАЈ О ТОКОВИМА ГОТОВИНЕ</vt:lpstr>
      <vt:lpstr>Slide 10</vt:lpstr>
      <vt:lpstr>Slide 11</vt:lpstr>
      <vt:lpstr>КОМЕНТАР</vt:lpstr>
      <vt:lpstr>КОМЕНТАР</vt:lpstr>
      <vt:lpstr>10) ИЗВЕШТАЈ О УКУПНИМ НОВЧАНИМ ТОКОВИМ</vt:lpstr>
      <vt:lpstr>10) ИЗВЕШТАЈ О УКУПНИМ НОВЧАНИМ ТОКОВИМ</vt:lpstr>
      <vt:lpstr>10) ИЗВЕШТАЈ О УКУПНИМ НОВЧАНИМ ТОКОВИМ</vt:lpstr>
      <vt:lpstr>10) ИЗВЕШТАЈ О УКУПНИМ НОВЧАНИМ ТОКОВИМ</vt:lpstr>
      <vt:lpstr>10) ИЗВЕШТАЈ О УКУПНИМ НОВЧАНИМ ТОКОВИМ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ПОСЛОВНЕ ФИНАНСИЈЕ -вежбе-</dc:title>
  <dc:creator>Radovic</dc:creator>
  <cp:lastModifiedBy>Radovic</cp:lastModifiedBy>
  <cp:revision>69</cp:revision>
  <dcterms:created xsi:type="dcterms:W3CDTF">2017-03-07T10:46:44Z</dcterms:created>
  <dcterms:modified xsi:type="dcterms:W3CDTF">2017-05-03T17:35:17Z</dcterms:modified>
</cp:coreProperties>
</file>