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52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DC49E97-1147-47C8-A9C6-BF798FEE2A5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9DC63E-6774-4BC0-9477-2B25ECF2E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1F76A41-213F-4199-812D-D7570000CE4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AC728E5-8611-4B43-9B56-66D0D35A6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728E5-8611-4B43-9B56-66D0D35A6E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0" y="152400"/>
            <a:ext cx="13716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685800" y="596681"/>
            <a:ext cx="5976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1.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CS" dirty="0" smtClean="0"/>
              <a:t> zadato ravno stanje napona odrediti glavne napone </a:t>
            </a:r>
            <a:r>
              <a:rPr lang="sr-Latn-CS" dirty="0" smtClean="0"/>
              <a:t>(</a:t>
            </a:r>
            <a:r>
              <a:rPr lang="en-US" dirty="0" smtClean="0"/>
              <a:t>3</a:t>
            </a:r>
            <a:r>
              <a:rPr lang="sr-Latn-CS" dirty="0" smtClean="0"/>
              <a:t>b</a:t>
            </a:r>
            <a:r>
              <a:rPr lang="sr-Latn-CS" dirty="0" smtClean="0"/>
              <a:t>)</a:t>
            </a:r>
          </a:p>
          <a:p>
            <a:r>
              <a:rPr lang="sr-Latn-CS" dirty="0" smtClean="0"/>
              <a:t>    i nacrtati Morov krug napona (2b)</a:t>
            </a:r>
            <a:endParaRPr lang="en-US" dirty="0"/>
          </a:p>
        </p:txBody>
      </p:sp>
      <p:graphicFrame>
        <p:nvGraphicFramePr>
          <p:cNvPr id="11266" name="Object 38"/>
          <p:cNvGraphicFramePr>
            <a:graphicFrameLocks noChangeAspect="1"/>
          </p:cNvGraphicFramePr>
          <p:nvPr/>
        </p:nvGraphicFramePr>
        <p:xfrm>
          <a:off x="998538" y="1327150"/>
          <a:ext cx="1484312" cy="871537"/>
        </p:xfrm>
        <a:graphic>
          <a:graphicData uri="http://schemas.openxmlformats.org/presentationml/2006/ole">
            <p:oleObj spid="_x0000_s1026" name="Equation" r:id="rId3" imgW="914400" imgH="583920" progId="Equation.3">
              <p:embed/>
            </p:oleObj>
          </a:graphicData>
        </a:graphic>
      </p:graphicFrame>
      <p:graphicFrame>
        <p:nvGraphicFramePr>
          <p:cNvPr id="205" name="Object 38"/>
          <p:cNvGraphicFramePr>
            <a:graphicFrameLocks noChangeAspect="1"/>
          </p:cNvGraphicFramePr>
          <p:nvPr/>
        </p:nvGraphicFramePr>
        <p:xfrm>
          <a:off x="2619375" y="1319212"/>
          <a:ext cx="1731963" cy="871538"/>
        </p:xfrm>
        <a:graphic>
          <a:graphicData uri="http://schemas.openxmlformats.org/presentationml/2006/ole">
            <p:oleObj spid="_x0000_s1027" name="Equation" r:id="rId4" imgW="1066680" imgH="583920" progId="Equation.3">
              <p:embed/>
            </p:oleObj>
          </a:graphicData>
        </a:graphic>
      </p:graphicFrame>
      <p:graphicFrame>
        <p:nvGraphicFramePr>
          <p:cNvPr id="206" name="Object 38"/>
          <p:cNvGraphicFramePr>
            <a:graphicFrameLocks noChangeAspect="1"/>
          </p:cNvGraphicFramePr>
          <p:nvPr/>
        </p:nvGraphicFramePr>
        <p:xfrm>
          <a:off x="4695825" y="1319212"/>
          <a:ext cx="1484313" cy="871538"/>
        </p:xfrm>
        <a:graphic>
          <a:graphicData uri="http://schemas.openxmlformats.org/presentationml/2006/ole">
            <p:oleObj spid="_x0000_s1028" name="Equation" r:id="rId5" imgW="914400" imgH="583920" progId="Equation.3">
              <p:embed/>
            </p:oleObj>
          </a:graphicData>
        </a:graphic>
      </p:graphicFrame>
      <p:graphicFrame>
        <p:nvGraphicFramePr>
          <p:cNvPr id="207" name="Object 38"/>
          <p:cNvGraphicFramePr>
            <a:graphicFrameLocks noChangeAspect="1"/>
          </p:cNvGraphicFramePr>
          <p:nvPr/>
        </p:nvGraphicFramePr>
        <p:xfrm>
          <a:off x="6772275" y="1319212"/>
          <a:ext cx="1484313" cy="871538"/>
        </p:xfrm>
        <a:graphic>
          <a:graphicData uri="http://schemas.openxmlformats.org/presentationml/2006/ole">
            <p:oleObj spid="_x0000_s1029" name="Equation" r:id="rId6" imgW="914400" imgH="583920" progId="Equation.3">
              <p:embed/>
            </p:oleObj>
          </a:graphicData>
        </a:graphic>
      </p:graphicFrame>
      <p:graphicFrame>
        <p:nvGraphicFramePr>
          <p:cNvPr id="208" name="Object 38"/>
          <p:cNvGraphicFramePr>
            <a:graphicFrameLocks noChangeAspect="1"/>
          </p:cNvGraphicFramePr>
          <p:nvPr/>
        </p:nvGraphicFramePr>
        <p:xfrm>
          <a:off x="1011238" y="2393950"/>
          <a:ext cx="1443037" cy="871537"/>
        </p:xfrm>
        <a:graphic>
          <a:graphicData uri="http://schemas.openxmlformats.org/presentationml/2006/ole">
            <p:oleObj spid="_x0000_s1030" name="Equation" r:id="rId7" imgW="888840" imgH="583920" progId="Equation.3">
              <p:embed/>
            </p:oleObj>
          </a:graphicData>
        </a:graphic>
      </p:graphicFrame>
      <p:graphicFrame>
        <p:nvGraphicFramePr>
          <p:cNvPr id="209" name="Object 38"/>
          <p:cNvGraphicFramePr>
            <a:graphicFrameLocks noChangeAspect="1"/>
          </p:cNvGraphicFramePr>
          <p:nvPr/>
        </p:nvGraphicFramePr>
        <p:xfrm>
          <a:off x="2652713" y="2386012"/>
          <a:ext cx="1649412" cy="871538"/>
        </p:xfrm>
        <a:graphic>
          <a:graphicData uri="http://schemas.openxmlformats.org/presentationml/2006/ole">
            <p:oleObj spid="_x0000_s1031" name="Equation" r:id="rId8" imgW="1015920" imgH="583920" progId="Equation.3">
              <p:embed/>
            </p:oleObj>
          </a:graphicData>
        </a:graphic>
      </p:graphicFrame>
      <p:graphicFrame>
        <p:nvGraphicFramePr>
          <p:cNvPr id="210" name="Object 38"/>
          <p:cNvGraphicFramePr>
            <a:graphicFrameLocks noChangeAspect="1"/>
          </p:cNvGraphicFramePr>
          <p:nvPr/>
        </p:nvGraphicFramePr>
        <p:xfrm>
          <a:off x="4595813" y="2368550"/>
          <a:ext cx="1670050" cy="908050"/>
        </p:xfrm>
        <a:graphic>
          <a:graphicData uri="http://schemas.openxmlformats.org/presentationml/2006/ole">
            <p:oleObj spid="_x0000_s1032" name="Equation" r:id="rId9" imgW="1028520" imgH="609480" progId="Equation.3">
              <p:embed/>
            </p:oleObj>
          </a:graphicData>
        </a:graphic>
      </p:graphicFrame>
      <p:graphicFrame>
        <p:nvGraphicFramePr>
          <p:cNvPr id="211" name="Object 38"/>
          <p:cNvGraphicFramePr>
            <a:graphicFrameLocks noChangeAspect="1"/>
          </p:cNvGraphicFramePr>
          <p:nvPr/>
        </p:nvGraphicFramePr>
        <p:xfrm>
          <a:off x="6580188" y="2386012"/>
          <a:ext cx="1855787" cy="871538"/>
        </p:xfrm>
        <a:graphic>
          <a:graphicData uri="http://schemas.openxmlformats.org/presentationml/2006/ole">
            <p:oleObj spid="_x0000_s1033" name="Equation" r:id="rId10" imgW="1143000" imgH="58392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24200" y="15240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2. NAPONI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4038600" y="634425"/>
            <a:ext cx="1295400" cy="2489775"/>
            <a:chOff x="3352800" y="152400"/>
            <a:chExt cx="2209800" cy="2489775"/>
          </a:xfrm>
        </p:grpSpPr>
        <p:sp>
          <p:nvSpPr>
            <p:cNvPr id="47" name="TextBox 46"/>
            <p:cNvSpPr txBox="1"/>
            <p:nvPr/>
          </p:nvSpPr>
          <p:spPr>
            <a:xfrm>
              <a:off x="3352800" y="609600"/>
              <a:ext cx="11336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F=50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352800" y="1066800"/>
              <a:ext cx="9316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 m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52800" y="1447800"/>
              <a:ext cx="9973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= 45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352800" y="1752601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=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30</a:t>
              </a:r>
              <a:endParaRPr lang="en-US" sz="2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2057400"/>
              <a:ext cx="18198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=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30</a:t>
              </a:r>
              <a:endParaRPr lang="en-US" sz="3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52800" y="152400"/>
              <a:ext cx="8345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85800" y="609600"/>
            <a:ext cx="2560670" cy="3124200"/>
            <a:chOff x="685800" y="609600"/>
            <a:chExt cx="2560670" cy="3124200"/>
          </a:xfrm>
        </p:grpSpPr>
        <p:sp>
          <p:nvSpPr>
            <p:cNvPr id="4" name="Rectangle 3"/>
            <p:cNvSpPr/>
            <p:nvPr/>
          </p:nvSpPr>
          <p:spPr>
            <a:xfrm rot="19323270">
              <a:off x="1261882" y="1351215"/>
              <a:ext cx="91440" cy="144847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 rot="1967258" flipH="1">
              <a:off x="2075687" y="1373992"/>
              <a:ext cx="91440" cy="133795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685800" y="1472625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795668" y="1428324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 rot="5400000">
              <a:off x="1093083" y="2859532"/>
              <a:ext cx="872810" cy="4469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914400" y="3149025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F</a:t>
              </a:r>
              <a:endParaRPr lang="en-US" sz="32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609600" y="2539425"/>
              <a:ext cx="22867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Arc 15"/>
            <p:cNvSpPr/>
            <p:nvPr/>
          </p:nvSpPr>
          <p:spPr>
            <a:xfrm rot="1129970">
              <a:off x="1231602" y="1625025"/>
              <a:ext cx="914400" cy="685800"/>
            </a:xfrm>
            <a:prstGeom prst="arc">
              <a:avLst>
                <a:gd name="adj1" fmla="val 10279119"/>
                <a:gd name="adj2" fmla="val 15855031"/>
              </a:avLst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71600" y="1548825"/>
              <a:ext cx="4491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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1472625"/>
              <a:ext cx="4283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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9" name="Arc 18"/>
            <p:cNvSpPr/>
            <p:nvPr/>
          </p:nvSpPr>
          <p:spPr>
            <a:xfrm rot="3507651">
              <a:off x="1598201" y="1755071"/>
              <a:ext cx="914400" cy="685800"/>
            </a:xfrm>
            <a:prstGeom prst="arc">
              <a:avLst>
                <a:gd name="adj1" fmla="val 10279119"/>
                <a:gd name="adj2" fmla="val 14547245"/>
              </a:avLst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9461931">
              <a:off x="1438399" y="2928331"/>
              <a:ext cx="533400" cy="457200"/>
            </a:xfrm>
            <a:prstGeom prst="arc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11944" y="281940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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816934" y="1091625"/>
              <a:ext cx="1752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V="1">
              <a:off x="625550" y="1183775"/>
              <a:ext cx="4890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2227518" y="1238709"/>
              <a:ext cx="4890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254101" y="148325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16200000" flipV="1">
              <a:off x="1508050" y="1183775"/>
              <a:ext cx="4890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 rot="16200000">
              <a:off x="2525443" y="1752600"/>
              <a:ext cx="4106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609600"/>
              <a:ext cx="3962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c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385235" y="1015425"/>
              <a:ext cx="163033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676400" y="1015425"/>
              <a:ext cx="163033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783266" y="1015425"/>
              <a:ext cx="163033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" idx="3"/>
            </p:cNvCxnSpPr>
            <p:nvPr/>
          </p:nvCxnSpPr>
          <p:spPr>
            <a:xfrm>
              <a:off x="1066800" y="1510725"/>
              <a:ext cx="2133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112870" y="2612066"/>
              <a:ext cx="2133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248694" y="2019300"/>
              <a:ext cx="144700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2900916" y="1453117"/>
              <a:ext cx="152400" cy="1417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V="1">
              <a:off x="2911550" y="2551815"/>
              <a:ext cx="152400" cy="1417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219200" y="609600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b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676400" y="2539425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363969" y="143895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133600" y="2133600"/>
              <a:ext cx="304800" cy="304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990600" y="2133600"/>
              <a:ext cx="304800" cy="304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33400" y="438090"/>
            <a:ext cx="4143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1) </a:t>
            </a:r>
            <a:r>
              <a:rPr lang="en-US" sz="2000" dirty="0" err="1" smtClean="0">
                <a:sym typeface="Symbol"/>
              </a:rPr>
              <a:t>Odrediti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sile</a:t>
            </a:r>
            <a:r>
              <a:rPr lang="en-US" sz="2000" dirty="0" smtClean="0">
                <a:sym typeface="Symbol"/>
              </a:rPr>
              <a:t> u </a:t>
            </a:r>
            <a:r>
              <a:rPr lang="sr-Latn-CS" sz="2000" dirty="0" smtClean="0">
                <a:sym typeface="Symbol"/>
              </a:rPr>
              <a:t>štapovima 1 i 2 </a:t>
            </a:r>
            <a:r>
              <a:rPr lang="sr-Latn-CS" sz="2000" dirty="0" smtClean="0">
                <a:sym typeface="Symbol"/>
              </a:rPr>
              <a:t>(</a:t>
            </a:r>
            <a:r>
              <a:rPr lang="en-US" sz="2000" dirty="0" smtClean="0">
                <a:sym typeface="Symbol"/>
              </a:rPr>
              <a:t>5</a:t>
            </a:r>
            <a:r>
              <a:rPr lang="sr-Latn-CS" sz="2000" dirty="0" smtClean="0">
                <a:sym typeface="Symbol"/>
              </a:rPr>
              <a:t>b</a:t>
            </a:r>
            <a:r>
              <a:rPr lang="sr-Latn-CS" sz="2000" dirty="0" smtClean="0">
                <a:sym typeface="Symbol"/>
              </a:rPr>
              <a:t>)</a:t>
            </a:r>
            <a:endParaRPr lang="en-US" sz="32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5181600" y="611390"/>
            <a:ext cx="1295400" cy="2489775"/>
            <a:chOff x="3352800" y="152400"/>
            <a:chExt cx="2209800" cy="2489775"/>
          </a:xfrm>
        </p:grpSpPr>
        <p:sp>
          <p:nvSpPr>
            <p:cNvPr id="56" name="TextBox 55"/>
            <p:cNvSpPr txBox="1"/>
            <p:nvPr/>
          </p:nvSpPr>
          <p:spPr>
            <a:xfrm>
              <a:off x="3352800" y="609600"/>
              <a:ext cx="2155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F=100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352800" y="1066800"/>
              <a:ext cx="158931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4 m</a:t>
              </a:r>
              <a:endParaRPr lang="en-US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352800" y="1447800"/>
              <a:ext cx="17014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= 30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352800" y="1752601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=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30</a:t>
              </a:r>
              <a:endParaRPr lang="en-US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352800" y="2057400"/>
              <a:ext cx="18198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=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0</a:t>
              </a:r>
              <a:endParaRPr lang="en-US" sz="32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352800" y="152400"/>
              <a:ext cx="85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b)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400800" y="558225"/>
            <a:ext cx="1295400" cy="2489775"/>
            <a:chOff x="3352800" y="152400"/>
            <a:chExt cx="2209800" cy="2489775"/>
          </a:xfrm>
        </p:grpSpPr>
        <p:sp>
          <p:nvSpPr>
            <p:cNvPr id="63" name="TextBox 62"/>
            <p:cNvSpPr txBox="1"/>
            <p:nvPr/>
          </p:nvSpPr>
          <p:spPr>
            <a:xfrm>
              <a:off x="3352800" y="609600"/>
              <a:ext cx="2155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F=100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2800" y="1066800"/>
              <a:ext cx="158931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 m</a:t>
              </a:r>
              <a:endParaRPr lang="en-US" sz="2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52800" y="1447800"/>
              <a:ext cx="17014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= 25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352800" y="1752601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=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30</a:t>
              </a:r>
              <a:endParaRPr lang="en-US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2800" y="2057400"/>
              <a:ext cx="18198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=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20</a:t>
              </a:r>
              <a:endParaRPr lang="en-US" sz="32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352800" y="152400"/>
              <a:ext cx="8099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c)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696200" y="558225"/>
            <a:ext cx="1295400" cy="2464950"/>
            <a:chOff x="3352800" y="152400"/>
            <a:chExt cx="2209800" cy="2464950"/>
          </a:xfrm>
        </p:grpSpPr>
        <p:sp>
          <p:nvSpPr>
            <p:cNvPr id="70" name="TextBox 69"/>
            <p:cNvSpPr txBox="1"/>
            <p:nvPr/>
          </p:nvSpPr>
          <p:spPr>
            <a:xfrm>
              <a:off x="3352800" y="609600"/>
              <a:ext cx="2155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F=100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52800" y="1066800"/>
              <a:ext cx="158931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a=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4 m</a:t>
              </a:r>
              <a:endParaRPr lang="en-US" sz="2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52800" y="1447800"/>
              <a:ext cx="9973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= 45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352800" y="1752601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=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60</a:t>
              </a:r>
              <a:endParaRPr lang="en-US" sz="2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352800" y="2032575"/>
              <a:ext cx="18198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=</a:t>
              </a:r>
              <a:r>
                <a:rPr lang="en-US" sz="3200" dirty="0" smtClean="0">
                  <a:sym typeface="Symbol"/>
                </a:rPr>
                <a:t></a:t>
              </a:r>
              <a:r>
                <a:rPr lang="en-US" sz="2000" dirty="0" smtClean="0">
                  <a:sym typeface="Symbol"/>
                </a:rPr>
                <a:t>60</a:t>
              </a:r>
              <a:endParaRPr lang="en-US" sz="32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52800" y="152400"/>
              <a:ext cx="85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d)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sp>
        <p:nvSpPr>
          <p:cNvPr id="76" name="Rectangle 75"/>
          <p:cNvSpPr/>
          <p:nvPr/>
        </p:nvSpPr>
        <p:spPr>
          <a:xfrm>
            <a:off x="533401" y="4876800"/>
            <a:ext cx="15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85801" y="5160334"/>
            <a:ext cx="13716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057401" y="5312734"/>
            <a:ext cx="13716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 rot="10800000" flipV="1">
            <a:off x="152401" y="5498619"/>
            <a:ext cx="4159102" cy="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8" idx="1"/>
          </p:cNvCxnSpPr>
          <p:nvPr/>
        </p:nvCxnSpPr>
        <p:spPr>
          <a:xfrm rot="10800000" flipH="1">
            <a:off x="2057401" y="5503234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10800000" flipH="1">
            <a:off x="3425463" y="5497033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057401" y="4703134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F</a:t>
            </a:r>
            <a:r>
              <a:rPr lang="en-US" sz="3200" baseline="-25000" dirty="0" err="1" smtClean="0"/>
              <a:t>1</a:t>
            </a:r>
            <a:endParaRPr lang="en-US" sz="3200" baseline="-25000" dirty="0"/>
          </a:p>
        </p:txBody>
      </p:sp>
      <p:sp>
        <p:nvSpPr>
          <p:cNvPr id="87" name="TextBox 86"/>
          <p:cNvSpPr txBox="1"/>
          <p:nvPr/>
        </p:nvSpPr>
        <p:spPr>
          <a:xfrm>
            <a:off x="3505201" y="4779334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F</a:t>
            </a:r>
            <a:r>
              <a:rPr lang="en-US" sz="3200" baseline="-25000" dirty="0" err="1" smtClean="0"/>
              <a:t>2</a:t>
            </a:r>
            <a:endParaRPr lang="en-US" sz="3200" baseline="-25000" dirty="0"/>
          </a:p>
        </p:txBody>
      </p:sp>
      <p:sp>
        <p:nvSpPr>
          <p:cNvPr id="88" name="Oval 87"/>
          <p:cNvSpPr/>
          <p:nvPr/>
        </p:nvSpPr>
        <p:spPr>
          <a:xfrm>
            <a:off x="838201" y="5181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3016102" y="534640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1000" y="3638490"/>
            <a:ext cx="5648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2) </a:t>
            </a:r>
            <a:r>
              <a:rPr lang="en-US" sz="2000" dirty="0" err="1" smtClean="0">
                <a:sym typeface="Symbol"/>
              </a:rPr>
              <a:t>Odrediti</a:t>
            </a:r>
            <a:r>
              <a:rPr lang="en-US" sz="2000" dirty="0" smtClean="0">
                <a:sym typeface="Symbol"/>
              </a:rPr>
              <a:t> </a:t>
            </a:r>
            <a:r>
              <a:rPr lang="sr-Latn-CS" sz="2000" dirty="0" smtClean="0">
                <a:sym typeface="Symbol"/>
              </a:rPr>
              <a:t>sile u štapovima </a:t>
            </a:r>
            <a:r>
              <a:rPr lang="sr-Latn-CS" sz="2000" dirty="0" smtClean="0">
                <a:sym typeface="Symbol"/>
              </a:rPr>
              <a:t> </a:t>
            </a:r>
            <a:r>
              <a:rPr lang="sr-Latn-CS" sz="2000" dirty="0" smtClean="0">
                <a:sym typeface="Symbol"/>
              </a:rPr>
              <a:t>i </a:t>
            </a:r>
            <a:r>
              <a:rPr lang="en-US" sz="2000" dirty="0" err="1" smtClean="0">
                <a:sym typeface="Symbol"/>
              </a:rPr>
              <a:t>i</a:t>
            </a:r>
            <a:r>
              <a:rPr lang="sr-Latn-CS" sz="2000" dirty="0" smtClean="0">
                <a:sym typeface="Symbol"/>
              </a:rPr>
              <a:t>zduženje </a:t>
            </a:r>
            <a:r>
              <a:rPr lang="en-US" sz="2000" dirty="0" smtClean="0">
                <a:sym typeface="Symbol"/>
              </a:rPr>
              <a:t> </a:t>
            </a:r>
            <a:r>
              <a:rPr lang="sr-Latn-CS" sz="2000" dirty="0" smtClean="0">
                <a:sym typeface="Symbol"/>
              </a:rPr>
              <a:t>štapova </a:t>
            </a:r>
            <a:r>
              <a:rPr lang="sr-Latn-CS" sz="2000" dirty="0" smtClean="0">
                <a:sym typeface="Symbol"/>
              </a:rPr>
              <a:t>(</a:t>
            </a:r>
            <a:r>
              <a:rPr lang="en-US" sz="2000" dirty="0" smtClean="0">
                <a:sym typeface="Symbol"/>
              </a:rPr>
              <a:t>5</a:t>
            </a:r>
            <a:r>
              <a:rPr lang="sr-Latn-CS" sz="2000" dirty="0" smtClean="0">
                <a:sym typeface="Symbol"/>
              </a:rPr>
              <a:t>b</a:t>
            </a:r>
            <a:r>
              <a:rPr lang="sr-Latn-CS" sz="2000" dirty="0" smtClean="0">
                <a:sym typeface="Symbol"/>
              </a:rPr>
              <a:t>)</a:t>
            </a:r>
            <a:endParaRPr lang="en-US" sz="3200" dirty="0"/>
          </a:p>
        </p:txBody>
      </p:sp>
      <p:sp>
        <p:nvSpPr>
          <p:cNvPr id="92" name="TextBox 91"/>
          <p:cNvSpPr txBox="1"/>
          <p:nvPr/>
        </p:nvSpPr>
        <p:spPr>
          <a:xfrm>
            <a:off x="4343400" y="4267200"/>
            <a:ext cx="1263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F</a:t>
            </a:r>
            <a:r>
              <a:rPr lang="sr-Latn-CS" sz="2000" baseline="-25000" dirty="0" smtClean="0">
                <a:sym typeface="Symbol"/>
              </a:rPr>
              <a:t>1</a:t>
            </a:r>
            <a:r>
              <a:rPr lang="en-US" sz="2000" dirty="0" smtClean="0">
                <a:sym typeface="Symbol"/>
              </a:rPr>
              <a:t>=50 </a:t>
            </a:r>
            <a:r>
              <a:rPr lang="en-US" sz="2000" dirty="0" err="1" smtClean="0">
                <a:sym typeface="Symbol"/>
              </a:rPr>
              <a:t>kN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4343400" y="4800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F</a:t>
            </a:r>
            <a:r>
              <a:rPr lang="sr-Latn-CS" sz="2000" baseline="-25000" dirty="0" smtClean="0"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=3</a:t>
            </a:r>
            <a:r>
              <a:rPr lang="sr-Latn-CS" sz="2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r>
              <a:rPr lang="sr-Latn-CS" sz="2000" dirty="0" smtClean="0">
                <a:sym typeface="Symbol"/>
              </a:rPr>
              <a:t>kN</a:t>
            </a:r>
            <a:endParaRPr lang="en-US" sz="2000" dirty="0"/>
          </a:p>
        </p:txBody>
      </p:sp>
      <p:sp>
        <p:nvSpPr>
          <p:cNvPr id="97" name="TextBox 96"/>
          <p:cNvSpPr txBox="1"/>
          <p:nvPr/>
        </p:nvSpPr>
        <p:spPr>
          <a:xfrm>
            <a:off x="4343400" y="3810000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a)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98" name="TextBox 97"/>
          <p:cNvSpPr txBox="1"/>
          <p:nvPr/>
        </p:nvSpPr>
        <p:spPr>
          <a:xfrm>
            <a:off x="4343400" y="5257800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l</a:t>
            </a:r>
            <a:r>
              <a:rPr lang="sr-Latn-CS" sz="2000" baseline="-25000" dirty="0" smtClean="0">
                <a:sym typeface="Symbol"/>
              </a:rPr>
              <a:t>1</a:t>
            </a:r>
            <a:r>
              <a:rPr lang="en-US" sz="2000" dirty="0" smtClean="0">
                <a:sym typeface="Symbol"/>
              </a:rPr>
              <a:t>=</a:t>
            </a:r>
            <a:r>
              <a:rPr lang="sr-Latn-CS" sz="2000" dirty="0" smtClean="0">
                <a:sym typeface="Symbol"/>
              </a:rPr>
              <a:t>120 cm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99" name="TextBox 98"/>
          <p:cNvSpPr txBox="1"/>
          <p:nvPr/>
        </p:nvSpPr>
        <p:spPr>
          <a:xfrm>
            <a:off x="4343400" y="5562600"/>
            <a:ext cx="1192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l</a:t>
            </a:r>
            <a:r>
              <a:rPr lang="sr-Latn-CS" sz="2000" baseline="-25000" dirty="0" smtClean="0"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=</a:t>
            </a:r>
            <a:r>
              <a:rPr lang="sr-Latn-CS" sz="2000" dirty="0" smtClean="0">
                <a:sym typeface="Symbol"/>
              </a:rPr>
              <a:t>80 cm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343400" y="5892225"/>
            <a:ext cx="1282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r>
              <a:rPr lang="sr-Latn-CS" sz="2000" baseline="-25000" dirty="0" smtClean="0">
                <a:sym typeface="Symbol"/>
              </a:rPr>
              <a:t>1</a:t>
            </a:r>
            <a:r>
              <a:rPr lang="en-US" sz="2000" dirty="0" smtClean="0">
                <a:sym typeface="Symbol"/>
              </a:rPr>
              <a:t>=</a:t>
            </a:r>
            <a:r>
              <a:rPr lang="sr-Latn-CS" sz="2000" dirty="0" smtClean="0">
                <a:sym typeface="Symbol"/>
              </a:rPr>
              <a:t>5 cm</a:t>
            </a:r>
            <a:r>
              <a:rPr lang="sr-Latn-CS" sz="20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343400" y="6197025"/>
            <a:ext cx="123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r>
              <a:rPr lang="sr-Latn-CS" sz="2000" baseline="-25000" dirty="0" smtClean="0"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=</a:t>
            </a:r>
            <a:r>
              <a:rPr lang="sr-Latn-CS" sz="2000" dirty="0" smtClean="0">
                <a:sym typeface="Symbol"/>
              </a:rPr>
              <a:t>4 cm</a:t>
            </a:r>
            <a:r>
              <a:rPr lang="sr-Latn-CS" sz="20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319468" y="5943600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l</a:t>
            </a:r>
            <a:r>
              <a:rPr lang="sr-Latn-CS" sz="20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691068" y="5943600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l</a:t>
            </a:r>
            <a:r>
              <a:rPr lang="sr-Latn-CS" sz="20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</a:t>
            </a:r>
            <a:endParaRPr lang="en-US" sz="3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038600" y="5181600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z</a:t>
            </a:r>
            <a:endParaRPr lang="en-US" sz="3200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5638800" y="3810000"/>
            <a:ext cx="1398998" cy="2971800"/>
            <a:chOff x="3352800" y="152400"/>
            <a:chExt cx="2386525" cy="2971800"/>
          </a:xfrm>
        </p:grpSpPr>
        <p:sp>
          <p:nvSpPr>
            <p:cNvPr id="103" name="TextBox 102"/>
            <p:cNvSpPr txBox="1"/>
            <p:nvPr/>
          </p:nvSpPr>
          <p:spPr>
            <a:xfrm>
              <a:off x="3352800" y="609600"/>
              <a:ext cx="20815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8</a:t>
              </a:r>
              <a:r>
                <a:rPr lang="en-US" sz="2000" dirty="0" smtClean="0">
                  <a:sym typeface="Symbol"/>
                </a:rPr>
                <a:t>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399538" y="1066800"/>
              <a:ext cx="2339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F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-30</a:t>
              </a:r>
              <a:r>
                <a:rPr lang="en-US" sz="2000" dirty="0" smtClean="0">
                  <a:sym typeface="Symbol"/>
                </a:rPr>
                <a:t> </a:t>
              </a:r>
              <a:r>
                <a:rPr lang="sr-Latn-CS" sz="2000" dirty="0" smtClean="0">
                  <a:sym typeface="Symbol"/>
                </a:rPr>
                <a:t>kN</a:t>
              </a:r>
              <a:endParaRPr lang="en-US" sz="2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352800" y="152400"/>
              <a:ext cx="85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b</a:t>
              </a:r>
              <a:r>
                <a:rPr lang="en-US" sz="2000" dirty="0" smtClean="0">
                  <a:sym typeface="Symbol"/>
                </a:rPr>
                <a:t>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352800" y="1600200"/>
              <a:ext cx="225653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l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100 cm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352800" y="1905000"/>
              <a:ext cx="20350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l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80 cm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352800" y="2234625"/>
              <a:ext cx="21143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6 cm</a:t>
              </a:r>
              <a:r>
                <a:rPr lang="sr-Latn-CS" sz="2000" baseline="30000" dirty="0" smtClean="0">
                  <a:sym typeface="Symbol"/>
                </a:rPr>
                <a:t>2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352800" y="2539425"/>
              <a:ext cx="21143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3 cm</a:t>
              </a:r>
              <a:r>
                <a:rPr lang="sr-Latn-CS" sz="2000" baseline="30000" dirty="0" smtClean="0">
                  <a:sym typeface="Symbol"/>
                </a:rPr>
                <a:t>2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135402" y="3810000"/>
            <a:ext cx="1398998" cy="2971800"/>
            <a:chOff x="3352800" y="152400"/>
            <a:chExt cx="2386525" cy="2971800"/>
          </a:xfrm>
        </p:grpSpPr>
        <p:sp>
          <p:nvSpPr>
            <p:cNvPr id="111" name="TextBox 110"/>
            <p:cNvSpPr txBox="1"/>
            <p:nvPr/>
          </p:nvSpPr>
          <p:spPr>
            <a:xfrm>
              <a:off x="3352800" y="609600"/>
              <a:ext cx="20815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ym typeface="Symbol"/>
                </a:rPr>
                <a:t>F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8</a:t>
              </a:r>
              <a:r>
                <a:rPr lang="en-US" sz="2000" dirty="0" smtClean="0">
                  <a:sym typeface="Symbol"/>
                </a:rPr>
                <a:t>0 </a:t>
              </a:r>
              <a:r>
                <a:rPr lang="en-US" sz="2000" dirty="0" err="1" smtClean="0">
                  <a:sym typeface="Symbol"/>
                </a:rPr>
                <a:t>kN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399538" y="1066800"/>
              <a:ext cx="2339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F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-30</a:t>
              </a:r>
              <a:r>
                <a:rPr lang="en-US" sz="2000" dirty="0" smtClean="0">
                  <a:sym typeface="Symbol"/>
                </a:rPr>
                <a:t> </a:t>
              </a:r>
              <a:r>
                <a:rPr lang="sr-Latn-CS" sz="2000" dirty="0" smtClean="0">
                  <a:sym typeface="Symbol"/>
                </a:rPr>
                <a:t>kN</a:t>
              </a:r>
              <a:endParaRPr lang="en-US" sz="2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352800" y="152400"/>
              <a:ext cx="8099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c</a:t>
              </a:r>
              <a:r>
                <a:rPr lang="en-US" sz="2000" dirty="0" smtClean="0">
                  <a:sym typeface="Symbol"/>
                </a:rPr>
                <a:t>)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352800" y="1600200"/>
              <a:ext cx="20350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l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70 cm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352800" y="1905000"/>
              <a:ext cx="20350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l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90 cm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352800" y="2234625"/>
              <a:ext cx="21881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r>
                <a:rPr lang="sr-Latn-CS" sz="2000" baseline="-25000" dirty="0" smtClean="0">
                  <a:sym typeface="Symbol"/>
                </a:rPr>
                <a:t>1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5 cm</a:t>
              </a:r>
              <a:r>
                <a:rPr lang="sr-Latn-CS" sz="2000" baseline="30000" dirty="0" smtClean="0">
                  <a:sym typeface="Symbol"/>
                </a:rPr>
                <a:t>2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352800" y="2539425"/>
              <a:ext cx="21143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r>
                <a:rPr lang="sr-Latn-CS" sz="2000" baseline="-25000" dirty="0" smtClean="0">
                  <a:sym typeface="Symbol"/>
                </a:rPr>
                <a:t>2</a:t>
              </a:r>
              <a:r>
                <a:rPr lang="en-US" sz="2000" dirty="0" smtClean="0">
                  <a:sym typeface="Symbol"/>
                </a:rPr>
                <a:t>=</a:t>
              </a:r>
              <a:r>
                <a:rPr lang="sr-Latn-CS" sz="2000" dirty="0" smtClean="0">
                  <a:sym typeface="Symbol"/>
                </a:rPr>
                <a:t>2 cm</a:t>
              </a:r>
              <a:r>
                <a:rPr lang="sr-Latn-CS" sz="2000" baseline="30000" dirty="0" smtClean="0">
                  <a:sym typeface="Symbol"/>
                </a:rPr>
                <a:t>2</a:t>
              </a:r>
              <a:r>
                <a:rPr lang="en-US" sz="3200" dirty="0" smtClean="0">
                  <a:sym typeface="Symbol"/>
                </a:rPr>
                <a:t></a:t>
              </a:r>
              <a:endParaRPr lang="en-US" sz="3200" dirty="0"/>
            </a:p>
          </p:txBody>
        </p:sp>
      </p:grpSp>
      <p:cxnSp>
        <p:nvCxnSpPr>
          <p:cNvPr id="118" name="Straight Connector 117"/>
          <p:cNvCxnSpPr/>
          <p:nvPr/>
        </p:nvCxnSpPr>
        <p:spPr>
          <a:xfrm>
            <a:off x="457200" y="6477000"/>
            <a:ext cx="327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458960" y="6416750"/>
            <a:ext cx="489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16676" y="6402568"/>
            <a:ext cx="163033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1814620" y="6416750"/>
            <a:ext cx="489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972336" y="6397262"/>
            <a:ext cx="163033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16200000" flipV="1">
            <a:off x="3170280" y="6416750"/>
            <a:ext cx="489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3327996" y="6391956"/>
            <a:ext cx="163033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2057400" y="4038600"/>
            <a:ext cx="1518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 smtClean="0"/>
              <a:t>E=210 GPa</a:t>
            </a:r>
            <a:endParaRPr lang="en-US" sz="2400" baseline="-25000" dirty="0"/>
          </a:p>
        </p:txBody>
      </p:sp>
      <p:sp>
        <p:nvSpPr>
          <p:cNvPr id="130" name="Rounded Rectangle 129"/>
          <p:cNvSpPr/>
          <p:nvPr/>
        </p:nvSpPr>
        <p:spPr>
          <a:xfrm>
            <a:off x="3048000" y="76200"/>
            <a:ext cx="28956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3124200" y="76200"/>
            <a:ext cx="2750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3. AKSIJALNO NAPREZANJE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0" y="152400"/>
            <a:ext cx="28956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24200" y="152400"/>
            <a:ext cx="272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4. ČISTO PRAVO SAVIJANJE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858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dirty="0" smtClean="0">
                <a:sym typeface="Symbol"/>
              </a:rPr>
              <a:t>   </a:t>
            </a:r>
            <a:r>
              <a:rPr lang="en-US" dirty="0" err="1" smtClean="0">
                <a:sym typeface="Symbol"/>
              </a:rPr>
              <a:t>3.Odrediti</a:t>
            </a:r>
            <a:r>
              <a:rPr lang="en-US" dirty="0" smtClean="0">
                <a:sym typeface="Symbol"/>
              </a:rPr>
              <a:t> </a:t>
            </a:r>
            <a:r>
              <a:rPr lang="sr-Latn-CS" dirty="0" smtClean="0">
                <a:sym typeface="Symbol"/>
              </a:rPr>
              <a:t>napone u tačkama A </a:t>
            </a:r>
            <a:r>
              <a:rPr lang="sr-Latn-CS" dirty="0" smtClean="0">
                <a:sym typeface="Symbol"/>
              </a:rPr>
              <a:t>, B  </a:t>
            </a:r>
            <a:r>
              <a:rPr lang="sr-Latn-CS" dirty="0" smtClean="0">
                <a:sym typeface="Symbol"/>
              </a:rPr>
              <a:t>i </a:t>
            </a:r>
            <a:r>
              <a:rPr lang="sr-Latn-CS" dirty="0" smtClean="0">
                <a:sym typeface="Symbol"/>
              </a:rPr>
              <a:t>C(</a:t>
            </a:r>
            <a:r>
              <a:rPr lang="en-US" dirty="0" smtClean="0">
                <a:sym typeface="Symbol"/>
              </a:rPr>
              <a:t>5</a:t>
            </a:r>
            <a:r>
              <a:rPr lang="sr-Latn-CS" dirty="0" smtClean="0">
                <a:sym typeface="Symbol"/>
              </a:rPr>
              <a:t>b</a:t>
            </a:r>
            <a:r>
              <a:rPr lang="sr-Latn-CS" dirty="0" smtClean="0">
                <a:sym typeface="Symbol"/>
              </a:rPr>
              <a:t>) ako je poprečni presek opterećen sa momentom 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4384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730540" y="5638800"/>
            <a:ext cx="2085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a=2; 3; 4; 5; 6.  cm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30540" y="5924490"/>
            <a:ext cx="3384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M= 10; 20; 30; 40; 50; 60  kNm</a:t>
            </a:r>
            <a:endParaRPr lang="en-US" sz="32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2000" y="1625023"/>
            <a:ext cx="1590674" cy="1677988"/>
            <a:chOff x="762000" y="2286000"/>
            <a:chExt cx="1590674" cy="1677988"/>
          </a:xfrm>
        </p:grpSpPr>
        <p:sp>
          <p:nvSpPr>
            <p:cNvPr id="20" name="TextBox 19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21" name="Group 35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971800" y="1625023"/>
            <a:ext cx="1590674" cy="1677988"/>
            <a:chOff x="762000" y="2286000"/>
            <a:chExt cx="1590674" cy="1677988"/>
          </a:xfrm>
        </p:grpSpPr>
        <p:sp>
          <p:nvSpPr>
            <p:cNvPr id="39" name="TextBox 38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40" name="Group 46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191126" y="1625023"/>
            <a:ext cx="1590674" cy="1677988"/>
            <a:chOff x="762000" y="2286000"/>
            <a:chExt cx="1590674" cy="1677988"/>
          </a:xfrm>
        </p:grpSpPr>
        <p:sp>
          <p:nvSpPr>
            <p:cNvPr id="58" name="TextBox 57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59" name="Group 67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76" name="Straight Connector 75"/>
          <p:cNvCxnSpPr>
            <a:stCxn id="78" idx="2"/>
          </p:cNvCxnSpPr>
          <p:nvPr/>
        </p:nvCxnSpPr>
        <p:spPr>
          <a:xfrm rot="5400000">
            <a:off x="5414177" y="2611649"/>
            <a:ext cx="914400" cy="4651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78" idx="0"/>
          </p:cNvCxnSpPr>
          <p:nvPr/>
        </p:nvCxnSpPr>
        <p:spPr>
          <a:xfrm rot="16200000" flipV="1">
            <a:off x="4951514" y="2614136"/>
            <a:ext cx="925459" cy="449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c 77"/>
          <p:cNvSpPr/>
          <p:nvPr/>
        </p:nvSpPr>
        <p:spPr>
          <a:xfrm>
            <a:off x="5189551" y="1929823"/>
            <a:ext cx="914400" cy="914400"/>
          </a:xfrm>
          <a:prstGeom prst="arc">
            <a:avLst>
              <a:gd name="adj1" fmla="val 10883162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rot="16200000" flipH="1">
            <a:off x="3429000" y="1929823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4114801" y="3072823"/>
            <a:ext cx="457198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>
            <a:off x="3429000" y="3301423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429000" y="1929823"/>
            <a:ext cx="91440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2743200" y="2615623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>
            <a:off x="762000" y="23870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533400" y="26156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62000" y="28442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1219200" y="2615623"/>
            <a:ext cx="4572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219200" y="2387023"/>
            <a:ext cx="4572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771526" y="3604635"/>
            <a:ext cx="1590674" cy="1677988"/>
            <a:chOff x="762000" y="2286000"/>
            <a:chExt cx="1590674" cy="1677988"/>
          </a:xfrm>
        </p:grpSpPr>
        <p:sp>
          <p:nvSpPr>
            <p:cNvPr id="113" name="TextBox 112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114" name="Group 158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131" name="Straight Connector 130"/>
          <p:cNvCxnSpPr/>
          <p:nvPr/>
        </p:nvCxnSpPr>
        <p:spPr>
          <a:xfrm rot="5400000" flipH="1" flipV="1">
            <a:off x="762000" y="3911023"/>
            <a:ext cx="91440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534194" y="5054817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62000" y="5282623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990600" y="4596823"/>
            <a:ext cx="137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 161"/>
          <p:cNvGrpSpPr/>
          <p:nvPr/>
        </p:nvGrpSpPr>
        <p:grpSpPr>
          <a:xfrm>
            <a:off x="5115720" y="3604635"/>
            <a:ext cx="1590674" cy="1677988"/>
            <a:chOff x="762000" y="2286000"/>
            <a:chExt cx="1590674" cy="1677988"/>
          </a:xfrm>
        </p:grpSpPr>
        <p:sp>
          <p:nvSpPr>
            <p:cNvPr id="163" name="TextBox 162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164" name="Group 225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TextBox 164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181" name="Straight Connector 180"/>
          <p:cNvCxnSpPr/>
          <p:nvPr/>
        </p:nvCxnSpPr>
        <p:spPr>
          <a:xfrm rot="5400000">
            <a:off x="5335588" y="4597617"/>
            <a:ext cx="1371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0800000">
            <a:off x="5106194" y="3911023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10800000">
            <a:off x="5563395" y="5281034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10800000">
            <a:off x="5106194" y="4368224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>
            <a:off x="5106194" y="4825423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5400000">
            <a:off x="4877594" y="41396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Group 186"/>
          <p:cNvGrpSpPr/>
          <p:nvPr/>
        </p:nvGrpSpPr>
        <p:grpSpPr>
          <a:xfrm>
            <a:off x="7010400" y="3604635"/>
            <a:ext cx="1590674" cy="1677988"/>
            <a:chOff x="762000" y="2286000"/>
            <a:chExt cx="1590674" cy="1677988"/>
          </a:xfrm>
        </p:grpSpPr>
        <p:sp>
          <p:nvSpPr>
            <p:cNvPr id="188" name="TextBox 187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189" name="Group 258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0" name="TextBox 189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rot="5400000" flipH="1" flipV="1">
            <a:off x="7239794" y="4597617"/>
            <a:ext cx="1371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10800000">
            <a:off x="7467600" y="3912611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10800000">
            <a:off x="7010400" y="4368223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10800000">
            <a:off x="7010400" y="4823835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0800000">
            <a:off x="7467600" y="5279447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rot="5400000">
            <a:off x="6782594" y="4597617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5400000">
            <a:off x="7239000" y="5054023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7239000" y="4139623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85800" y="232005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1600200" y="2536253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1143000" y="2775099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1752600" y="24384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17" name="TextBox 216"/>
          <p:cNvSpPr txBox="1"/>
          <p:nvPr/>
        </p:nvSpPr>
        <p:spPr>
          <a:xfrm>
            <a:off x="1066800" y="28956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18" name="Oval 217"/>
          <p:cNvSpPr/>
          <p:nvPr/>
        </p:nvSpPr>
        <p:spPr>
          <a:xfrm>
            <a:off x="3365202" y="185183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67200" y="27432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33528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5562600" y="32004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030433" y="2286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5562600" y="185183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1164266" y="5215268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1169573" y="4300868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1600200" y="383303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5029200" y="3850763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7391400" y="3859627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7857464" y="4766932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6934200" y="4311501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5486400" y="430442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5486400" y="5209961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3124200" y="19050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240" name="TextBox 239"/>
          <p:cNvSpPr txBox="1"/>
          <p:nvPr/>
        </p:nvSpPr>
        <p:spPr>
          <a:xfrm>
            <a:off x="5486400" y="15240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grpSp>
        <p:nvGrpSpPr>
          <p:cNvPr id="260" name="Group 259"/>
          <p:cNvGrpSpPr/>
          <p:nvPr/>
        </p:nvGrpSpPr>
        <p:grpSpPr>
          <a:xfrm>
            <a:off x="6934200" y="1623435"/>
            <a:ext cx="1676400" cy="1729365"/>
            <a:chOff x="6934200" y="1623435"/>
            <a:chExt cx="1676400" cy="1729365"/>
          </a:xfrm>
        </p:grpSpPr>
        <p:grpSp>
          <p:nvGrpSpPr>
            <p:cNvPr id="89" name="Group 88"/>
            <p:cNvGrpSpPr/>
            <p:nvPr/>
          </p:nvGrpSpPr>
          <p:grpSpPr>
            <a:xfrm>
              <a:off x="7019926" y="1623435"/>
              <a:ext cx="1590674" cy="1677988"/>
              <a:chOff x="762000" y="2286000"/>
              <a:chExt cx="1590674" cy="1677988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838200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grpSp>
            <p:nvGrpSpPr>
              <p:cNvPr id="91" name="Group 127"/>
              <p:cNvGrpSpPr/>
              <p:nvPr/>
            </p:nvGrpSpPr>
            <p:grpSpPr>
              <a:xfrm>
                <a:off x="762000" y="25908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TextBox 91"/>
              <p:cNvSpPr txBox="1"/>
              <p:nvPr/>
            </p:nvSpPr>
            <p:spPr>
              <a:xfrm>
                <a:off x="1304926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771652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057400" y="351686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057400" y="3048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057400" y="2579132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</p:grpSp>
        <p:sp>
          <p:nvSpPr>
            <p:cNvPr id="108" name="Arc 107"/>
            <p:cNvSpPr/>
            <p:nvPr/>
          </p:nvSpPr>
          <p:spPr>
            <a:xfrm rot="16200000">
              <a:off x="7019026" y="2378398"/>
              <a:ext cx="914400" cy="914400"/>
            </a:xfrm>
            <a:prstGeom prst="arc">
              <a:avLst>
                <a:gd name="adj1" fmla="val 10715188"/>
                <a:gd name="adj2" fmla="val 0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>
              <a:stCxn id="108" idx="2"/>
            </p:cNvCxnSpPr>
            <p:nvPr/>
          </p:nvCxnSpPr>
          <p:spPr>
            <a:xfrm>
              <a:off x="7476226" y="2378397"/>
              <a:ext cx="914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7485280" y="3294108"/>
              <a:ext cx="914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H="1">
              <a:off x="7924800" y="2844222"/>
              <a:ext cx="914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Oval 223"/>
            <p:cNvSpPr/>
            <p:nvPr/>
          </p:nvSpPr>
          <p:spPr>
            <a:xfrm>
              <a:off x="6934200" y="27432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8305800" y="3200400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7391400" y="2308997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7315200" y="1981200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endParaRPr lang="en-US" sz="3200" dirty="0"/>
            </a:p>
          </p:txBody>
        </p:sp>
      </p:grpSp>
      <p:sp>
        <p:nvSpPr>
          <p:cNvPr id="242" name="TextBox 241"/>
          <p:cNvSpPr txBox="1"/>
          <p:nvPr/>
        </p:nvSpPr>
        <p:spPr>
          <a:xfrm>
            <a:off x="7315200" y="35052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243" name="TextBox 242"/>
          <p:cNvSpPr txBox="1"/>
          <p:nvPr/>
        </p:nvSpPr>
        <p:spPr>
          <a:xfrm>
            <a:off x="4876800" y="35052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245" name="TextBox 244"/>
          <p:cNvSpPr txBox="1"/>
          <p:nvPr/>
        </p:nvSpPr>
        <p:spPr>
          <a:xfrm>
            <a:off x="1524000" y="35052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246" name="TextBox 245"/>
          <p:cNvSpPr txBox="1"/>
          <p:nvPr/>
        </p:nvSpPr>
        <p:spPr>
          <a:xfrm>
            <a:off x="914400" y="39624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48" name="TextBox 247"/>
          <p:cNvSpPr txBox="1"/>
          <p:nvPr/>
        </p:nvSpPr>
        <p:spPr>
          <a:xfrm>
            <a:off x="5257800" y="4299099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49" name="TextBox 248"/>
          <p:cNvSpPr txBox="1"/>
          <p:nvPr/>
        </p:nvSpPr>
        <p:spPr>
          <a:xfrm>
            <a:off x="6705600" y="41910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50" name="TextBox 249"/>
          <p:cNvSpPr txBox="1"/>
          <p:nvPr/>
        </p:nvSpPr>
        <p:spPr>
          <a:xfrm>
            <a:off x="1066800" y="52578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grpSp>
        <p:nvGrpSpPr>
          <p:cNvPr id="261" name="Group 260"/>
          <p:cNvGrpSpPr/>
          <p:nvPr/>
        </p:nvGrpSpPr>
        <p:grpSpPr>
          <a:xfrm>
            <a:off x="2971800" y="3505200"/>
            <a:ext cx="1600200" cy="2152710"/>
            <a:chOff x="2971800" y="3505200"/>
            <a:chExt cx="1600200" cy="2152710"/>
          </a:xfrm>
        </p:grpSpPr>
        <p:grpSp>
          <p:nvGrpSpPr>
            <p:cNvPr id="135" name="Group 134"/>
            <p:cNvGrpSpPr/>
            <p:nvPr/>
          </p:nvGrpSpPr>
          <p:grpSpPr>
            <a:xfrm>
              <a:off x="2981326" y="3606223"/>
              <a:ext cx="1590674" cy="1677988"/>
              <a:chOff x="762000" y="2286000"/>
              <a:chExt cx="1590674" cy="1677988"/>
            </a:xfrm>
          </p:grpSpPr>
          <p:sp>
            <p:nvSpPr>
              <p:cNvPr id="136" name="TextBox 135"/>
              <p:cNvSpPr txBox="1"/>
              <p:nvPr/>
            </p:nvSpPr>
            <p:spPr>
              <a:xfrm>
                <a:off x="838200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grpSp>
            <p:nvGrpSpPr>
              <p:cNvPr id="137" name="Group 191"/>
              <p:cNvGrpSpPr/>
              <p:nvPr/>
            </p:nvGrpSpPr>
            <p:grpSpPr>
              <a:xfrm>
                <a:off x="762000" y="25908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8" name="TextBox 137"/>
              <p:cNvSpPr txBox="1"/>
              <p:nvPr/>
            </p:nvSpPr>
            <p:spPr>
              <a:xfrm>
                <a:off x="1304926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771652" y="2286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057400" y="351686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057400" y="3048000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057400" y="2579132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dirty="0" smtClean="0"/>
                  <a:t>a</a:t>
                </a:r>
                <a:endParaRPr lang="en-US" dirty="0"/>
              </a:p>
            </p:txBody>
          </p:sp>
        </p:grpSp>
        <p:cxnSp>
          <p:nvCxnSpPr>
            <p:cNvPr id="154" name="Straight Connector 153"/>
            <p:cNvCxnSpPr/>
            <p:nvPr/>
          </p:nvCxnSpPr>
          <p:spPr>
            <a:xfrm rot="16200000" flipH="1" flipV="1">
              <a:off x="3674853" y="3225222"/>
              <a:ext cx="0" cy="1371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2752620" y="4140417"/>
              <a:ext cx="457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>
              <a:off x="4114800" y="4139623"/>
              <a:ext cx="457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3429794" y="4826217"/>
              <a:ext cx="914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2971800" y="4825423"/>
              <a:ext cx="914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2971800" y="4368223"/>
              <a:ext cx="4572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886200" y="4368223"/>
              <a:ext cx="4572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3429000" y="5281035"/>
              <a:ext cx="4572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Oval 229"/>
            <p:cNvSpPr/>
            <p:nvPr/>
          </p:nvSpPr>
          <p:spPr>
            <a:xfrm>
              <a:off x="3377604" y="3841899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3810000" y="5215268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3363433" y="4756299"/>
              <a:ext cx="152400" cy="1524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3352800" y="3505200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A</a:t>
              </a:r>
              <a:endParaRPr lang="en-US" sz="3200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3048000" y="4572000"/>
              <a:ext cx="3241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B</a:t>
              </a:r>
              <a:endParaRPr lang="en-US" sz="3200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3657600" y="5257800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2000" dirty="0" smtClean="0">
                  <a:sym typeface="Symbol"/>
                </a:rPr>
                <a:t>C</a:t>
              </a:r>
              <a:endParaRPr lang="en-US" sz="3200" dirty="0"/>
            </a:p>
          </p:txBody>
        </p:sp>
      </p:grpSp>
      <p:sp>
        <p:nvSpPr>
          <p:cNvPr id="252" name="TextBox 251"/>
          <p:cNvSpPr txBox="1"/>
          <p:nvPr/>
        </p:nvSpPr>
        <p:spPr>
          <a:xfrm>
            <a:off x="5257800" y="52578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53" name="TextBox 252"/>
          <p:cNvSpPr txBox="1"/>
          <p:nvPr/>
        </p:nvSpPr>
        <p:spPr>
          <a:xfrm>
            <a:off x="7924800" y="48006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54" name="TextBox 253"/>
          <p:cNvSpPr txBox="1"/>
          <p:nvPr/>
        </p:nvSpPr>
        <p:spPr>
          <a:xfrm>
            <a:off x="8077200" y="32766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55" name="TextBox 254"/>
          <p:cNvSpPr txBox="1"/>
          <p:nvPr/>
        </p:nvSpPr>
        <p:spPr>
          <a:xfrm>
            <a:off x="5562600" y="327660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56" name="TextBox 255"/>
          <p:cNvSpPr txBox="1"/>
          <p:nvPr/>
        </p:nvSpPr>
        <p:spPr>
          <a:xfrm>
            <a:off x="3352800" y="3242932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C</a:t>
            </a:r>
            <a:endParaRPr lang="en-US" sz="3200" dirty="0"/>
          </a:p>
        </p:txBody>
      </p:sp>
      <p:sp>
        <p:nvSpPr>
          <p:cNvPr id="257" name="TextBox 256"/>
          <p:cNvSpPr txBox="1"/>
          <p:nvPr/>
        </p:nvSpPr>
        <p:spPr>
          <a:xfrm>
            <a:off x="6705600" y="27432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58" name="TextBox 257"/>
          <p:cNvSpPr txBox="1"/>
          <p:nvPr/>
        </p:nvSpPr>
        <p:spPr>
          <a:xfrm>
            <a:off x="6096000" y="19812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  <p:sp>
        <p:nvSpPr>
          <p:cNvPr id="259" name="TextBox 258"/>
          <p:cNvSpPr txBox="1"/>
          <p:nvPr/>
        </p:nvSpPr>
        <p:spPr>
          <a:xfrm>
            <a:off x="4343400" y="25908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B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ounded Rectangle 196"/>
          <p:cNvSpPr/>
          <p:nvPr/>
        </p:nvSpPr>
        <p:spPr>
          <a:xfrm>
            <a:off x="2819400" y="304800"/>
            <a:ext cx="35052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2895600" y="304800"/>
            <a:ext cx="340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5. EKSCENTRIČNI PRITISAK GREDE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533400" y="819090"/>
            <a:ext cx="781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sr-Latn-CS" dirty="0" smtClean="0">
                <a:sym typeface="Symbol"/>
              </a:rPr>
              <a:t>1)Nacrtati dijagram napona u poprečnom preseku ako sila P deluje u tački A </a:t>
            </a:r>
            <a:r>
              <a:rPr lang="sr-Latn-CS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5</a:t>
            </a:r>
            <a:r>
              <a:rPr lang="sr-Latn-CS" dirty="0" smtClean="0">
                <a:sym typeface="Symbol"/>
              </a:rPr>
              <a:t>b</a:t>
            </a:r>
            <a:r>
              <a:rPr lang="sr-Latn-CS" dirty="0" smtClean="0">
                <a:sym typeface="Symbol"/>
              </a:rPr>
              <a:t>)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457200" y="24384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grpSp>
        <p:nvGrpSpPr>
          <p:cNvPr id="201" name="Group 200"/>
          <p:cNvGrpSpPr/>
          <p:nvPr/>
        </p:nvGrpSpPr>
        <p:grpSpPr>
          <a:xfrm>
            <a:off x="762000" y="1625023"/>
            <a:ext cx="1590674" cy="1677988"/>
            <a:chOff x="762000" y="2286000"/>
            <a:chExt cx="1590674" cy="1677988"/>
          </a:xfrm>
        </p:grpSpPr>
        <p:sp>
          <p:nvSpPr>
            <p:cNvPr id="202" name="TextBox 201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203" name="Group 35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209" name="Straight Connector 208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4" name="TextBox 203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2819400" y="1625023"/>
            <a:ext cx="1590674" cy="1677988"/>
            <a:chOff x="762000" y="2286000"/>
            <a:chExt cx="1590674" cy="1677988"/>
          </a:xfrm>
        </p:grpSpPr>
        <p:sp>
          <p:nvSpPr>
            <p:cNvPr id="240" name="TextBox 239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241" name="Group 67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247" name="Straight Connector 246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2" name="TextBox 241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258" name="Straight Connector 257"/>
          <p:cNvCxnSpPr>
            <a:stCxn id="260" idx="2"/>
          </p:cNvCxnSpPr>
          <p:nvPr/>
        </p:nvCxnSpPr>
        <p:spPr>
          <a:xfrm rot="5400000">
            <a:off x="3272626" y="2611649"/>
            <a:ext cx="914400" cy="4651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endCxn id="260" idx="0"/>
          </p:cNvCxnSpPr>
          <p:nvPr/>
        </p:nvCxnSpPr>
        <p:spPr>
          <a:xfrm rot="16200000" flipV="1">
            <a:off x="2809963" y="2614136"/>
            <a:ext cx="925459" cy="449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Arc 259"/>
          <p:cNvSpPr/>
          <p:nvPr/>
        </p:nvSpPr>
        <p:spPr>
          <a:xfrm>
            <a:off x="3048000" y="1929823"/>
            <a:ext cx="914400" cy="914400"/>
          </a:xfrm>
          <a:prstGeom prst="arc">
            <a:avLst>
              <a:gd name="adj1" fmla="val 10883162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rot="10800000">
            <a:off x="762000" y="23870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rot="5400000">
            <a:off x="533400" y="26156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762000" y="2844223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219200" y="2615623"/>
            <a:ext cx="4572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1219200" y="2387023"/>
            <a:ext cx="4572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1" name="Group 270"/>
          <p:cNvGrpSpPr/>
          <p:nvPr/>
        </p:nvGrpSpPr>
        <p:grpSpPr>
          <a:xfrm>
            <a:off x="4801500" y="1623435"/>
            <a:ext cx="1590674" cy="1677988"/>
            <a:chOff x="762000" y="2286000"/>
            <a:chExt cx="1590674" cy="1677988"/>
          </a:xfrm>
        </p:grpSpPr>
        <p:sp>
          <p:nvSpPr>
            <p:cNvPr id="272" name="TextBox 271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273" name="Group 127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279" name="Straight Connector 278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4" name="TextBox 273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sp>
        <p:nvSpPr>
          <p:cNvPr id="290" name="Arc 289"/>
          <p:cNvSpPr/>
          <p:nvPr/>
        </p:nvSpPr>
        <p:spPr>
          <a:xfrm rot="16200000">
            <a:off x="4800600" y="2378398"/>
            <a:ext cx="914400" cy="914400"/>
          </a:xfrm>
          <a:prstGeom prst="arc">
            <a:avLst>
              <a:gd name="adj1" fmla="val 10715188"/>
              <a:gd name="adj2" fmla="val 0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Connector 290"/>
          <p:cNvCxnSpPr>
            <a:stCxn id="290" idx="2"/>
          </p:cNvCxnSpPr>
          <p:nvPr/>
        </p:nvCxnSpPr>
        <p:spPr>
          <a:xfrm>
            <a:off x="5257800" y="2378397"/>
            <a:ext cx="91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>
            <a:off x="5266854" y="3294108"/>
            <a:ext cx="91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rot="16200000" flipH="1">
            <a:off x="5706374" y="2844222"/>
            <a:ext cx="91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7" name="Group 316"/>
          <p:cNvGrpSpPr/>
          <p:nvPr/>
        </p:nvGrpSpPr>
        <p:grpSpPr>
          <a:xfrm>
            <a:off x="6858000" y="1676400"/>
            <a:ext cx="1590674" cy="1677988"/>
            <a:chOff x="762000" y="2286000"/>
            <a:chExt cx="1590674" cy="1677988"/>
          </a:xfrm>
        </p:grpSpPr>
        <p:sp>
          <p:nvSpPr>
            <p:cNvPr id="318" name="TextBox 317"/>
            <p:cNvSpPr txBox="1"/>
            <p:nvPr/>
          </p:nvSpPr>
          <p:spPr>
            <a:xfrm>
              <a:off x="838200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grpSp>
          <p:nvGrpSpPr>
            <p:cNvPr id="319" name="Group 191"/>
            <p:cNvGrpSpPr/>
            <p:nvPr/>
          </p:nvGrpSpPr>
          <p:grpSpPr>
            <a:xfrm>
              <a:off x="762000" y="2590800"/>
              <a:ext cx="1373188" cy="1373188"/>
              <a:chOff x="836612" y="2056606"/>
              <a:chExt cx="1373188" cy="1373188"/>
            </a:xfrm>
          </p:grpSpPr>
          <p:cxnSp>
            <p:nvCxnSpPr>
              <p:cNvPr id="325" name="Straight Connector 324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0" name="TextBox 319"/>
            <p:cNvSpPr txBox="1"/>
            <p:nvPr/>
          </p:nvSpPr>
          <p:spPr>
            <a:xfrm>
              <a:off x="1304926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1771652" y="2286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2057400" y="3516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2057400" y="30480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2057400" y="25791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dirty="0" smtClean="0"/>
                <a:t>a</a:t>
              </a:r>
              <a:endParaRPr lang="en-US" dirty="0"/>
            </a:p>
          </p:txBody>
        </p:sp>
      </p:grpSp>
      <p:cxnSp>
        <p:nvCxnSpPr>
          <p:cNvPr id="336" name="Straight Connector 335"/>
          <p:cNvCxnSpPr/>
          <p:nvPr/>
        </p:nvCxnSpPr>
        <p:spPr>
          <a:xfrm rot="16200000" flipH="1" flipV="1">
            <a:off x="7551527" y="1295399"/>
            <a:ext cx="0" cy="1371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 rot="5400000">
            <a:off x="6629294" y="2210594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 rot="5400000">
            <a:off x="7991474" y="2209800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rot="5400000">
            <a:off x="7306468" y="2896394"/>
            <a:ext cx="91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rot="5400000">
            <a:off x="6848474" y="2895600"/>
            <a:ext cx="91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848474" y="2438400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>
            <a:off x="7762874" y="2438400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>
            <a:off x="7316307" y="3351212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Oval 395"/>
          <p:cNvSpPr/>
          <p:nvPr/>
        </p:nvSpPr>
        <p:spPr>
          <a:xfrm>
            <a:off x="685800" y="2320055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994835" y="2286000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5172974" y="2308997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7254278" y="1912076"/>
            <a:ext cx="1524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TextBox 422"/>
          <p:cNvSpPr txBox="1"/>
          <p:nvPr/>
        </p:nvSpPr>
        <p:spPr>
          <a:xfrm>
            <a:off x="2776868" y="19812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424" name="TextBox 423"/>
          <p:cNvSpPr txBox="1"/>
          <p:nvPr/>
        </p:nvSpPr>
        <p:spPr>
          <a:xfrm>
            <a:off x="5096774" y="19812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427" name="TextBox 426"/>
          <p:cNvSpPr txBox="1"/>
          <p:nvPr/>
        </p:nvSpPr>
        <p:spPr>
          <a:xfrm>
            <a:off x="7229474" y="1575377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</a:t>
            </a:r>
            <a:endParaRPr lang="en-US" sz="3200" dirty="0"/>
          </a:p>
        </p:txBody>
      </p:sp>
      <p:sp>
        <p:nvSpPr>
          <p:cNvPr id="443" name="TextBox 442"/>
          <p:cNvSpPr txBox="1"/>
          <p:nvPr/>
        </p:nvSpPr>
        <p:spPr>
          <a:xfrm>
            <a:off x="730540" y="3810000"/>
            <a:ext cx="1955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a= 3; 4; 5; 6.  cm</a:t>
            </a:r>
            <a:endParaRPr lang="en-US" sz="3200" dirty="0"/>
          </a:p>
        </p:txBody>
      </p:sp>
      <p:sp>
        <p:nvSpPr>
          <p:cNvPr id="444" name="TextBox 443"/>
          <p:cNvSpPr txBox="1"/>
          <p:nvPr/>
        </p:nvSpPr>
        <p:spPr>
          <a:xfrm>
            <a:off x="730540" y="4095690"/>
            <a:ext cx="3741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dirty="0" smtClean="0">
                <a:sym typeface="Symbol"/>
              </a:rPr>
              <a:t>P= 50; 100; 150; 200; 250; 300  kN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481</Words>
  <Application>Microsoft Office PowerPoint</Application>
  <PresentationFormat>On-screen Show (4:3)</PresentationFormat>
  <Paragraphs>177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Slide 1</vt:lpstr>
      <vt:lpstr>Slide 2</vt:lpstr>
      <vt:lpstr>Slide 3</vt:lpstr>
      <vt:lpstr>Slide 4</vt:lpstr>
    </vt:vector>
  </TitlesOfParts>
  <Company>VPTS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317</dc:creator>
  <cp:lastModifiedBy>Djuricic Dj</cp:lastModifiedBy>
  <cp:revision>75</cp:revision>
  <dcterms:created xsi:type="dcterms:W3CDTF">2013-05-07T06:05:07Z</dcterms:created>
  <dcterms:modified xsi:type="dcterms:W3CDTF">2016-05-18T06:03:38Z</dcterms:modified>
</cp:coreProperties>
</file>