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6" r:id="rId2"/>
    <p:sldId id="277" r:id="rId3"/>
    <p:sldId id="278" r:id="rId4"/>
    <p:sldId id="270" r:id="rId5"/>
  </p:sldIdLst>
  <p:sldSz cx="6858000" cy="9144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2826" y="-5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DC49E97-1147-47C8-A9C6-BF798FEE2A5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F9DC63E-6774-4BC0-9477-2B25ECF2E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1F76A41-213F-4199-812D-D7570000CE4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AC728E5-8611-4B43-9B56-66D0D35A6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/>
          <p:cNvGrpSpPr/>
          <p:nvPr/>
        </p:nvGrpSpPr>
        <p:grpSpPr>
          <a:xfrm>
            <a:off x="152400" y="150812"/>
            <a:ext cx="6629400" cy="2363788"/>
            <a:chOff x="228600" y="0"/>
            <a:chExt cx="6629400" cy="2363788"/>
          </a:xfrm>
        </p:grpSpPr>
        <p:sp>
          <p:nvSpPr>
            <p:cNvPr id="2" name="TextBox 1"/>
            <p:cNvSpPr txBox="1"/>
            <p:nvPr/>
          </p:nvSpPr>
          <p:spPr>
            <a:xfrm>
              <a:off x="228600" y="381000"/>
              <a:ext cx="32766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sr-Latn-CS" sz="1100" dirty="0" smtClean="0"/>
                <a:t>Odrediti reakcije oslovaca (</a:t>
              </a:r>
              <a:r>
                <a:rPr lang="en-US" sz="1100" dirty="0" smtClean="0"/>
                <a:t>2</a:t>
              </a:r>
              <a:r>
                <a:rPr lang="sr-Latn-CS" sz="1100" dirty="0" smtClean="0"/>
                <a:t>b) i nacrtati dijagrame presečnih sila  i odrediti njihove ekstremne vrednosti(</a:t>
              </a:r>
              <a:r>
                <a:rPr lang="en-US" sz="1100" dirty="0" smtClean="0"/>
                <a:t>4</a:t>
              </a:r>
              <a:r>
                <a:rPr lang="sr-Latn-CS" sz="1100" dirty="0" smtClean="0"/>
                <a:t>b) za sledeće nosače:</a:t>
              </a:r>
              <a:endParaRPr lang="en-US" sz="1100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824470" y="1190625"/>
              <a:ext cx="2051035" cy="1095375"/>
              <a:chOff x="800100" y="3605894"/>
              <a:chExt cx="2182095" cy="1982106"/>
            </a:xfrm>
          </p:grpSpPr>
          <p:cxnSp>
            <p:nvCxnSpPr>
              <p:cNvPr id="25" name="Straight Arrow Connector 24"/>
              <p:cNvCxnSpPr/>
              <p:nvPr/>
            </p:nvCxnSpPr>
            <p:spPr>
              <a:xfrm rot="5400000">
                <a:off x="783068" y="422321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5400000">
                <a:off x="897368" y="4222157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rot="5400000">
                <a:off x="1011668" y="4221098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rot="5400000">
                <a:off x="1125968" y="4220039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 rot="5400000">
                <a:off x="1240268" y="4218981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rot="5400000">
                <a:off x="1354568" y="4217922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rot="5400000">
                <a:off x="1473986" y="4216863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 rot="5400000">
                <a:off x="1598522" y="421580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V="1">
                <a:off x="935467" y="4064000"/>
                <a:ext cx="950483" cy="6352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rot="5400000">
                <a:off x="1723058" y="421580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rot="5400000">
                <a:off x="2146300" y="4216863"/>
                <a:ext cx="508000" cy="119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Rectangle 35"/>
              <p:cNvSpPr/>
              <p:nvPr/>
            </p:nvSpPr>
            <p:spPr>
              <a:xfrm>
                <a:off x="914400" y="4470401"/>
                <a:ext cx="1943100" cy="6095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 flipV="1">
                <a:off x="935467" y="4368800"/>
                <a:ext cx="950483" cy="4235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452763" y="5106696"/>
                <a:ext cx="9626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800100" y="5283200"/>
                <a:ext cx="21717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834124" y="52260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784350" y="52260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1733550" y="5298069"/>
                <a:ext cx="304800" cy="119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1345365" y="4876800"/>
                <a:ext cx="280033" cy="501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2</a:t>
                </a:r>
                <a:endParaRPr lang="en-US" sz="1200" dirty="0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8700" y="5215893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2247900" y="5287911"/>
                <a:ext cx="304800" cy="119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2059735" y="4876799"/>
                <a:ext cx="280033" cy="501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514600" y="4876799"/>
                <a:ext cx="280033" cy="501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400300" y="3657600"/>
                <a:ext cx="581895" cy="501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</a:t>
                </a:r>
                <a:endParaRPr lang="en-US" sz="12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011486" y="3605894"/>
                <a:ext cx="776314" cy="501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kN/m</a:t>
                </a:r>
                <a:endParaRPr lang="en-US" sz="1200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871752" y="4073099"/>
                <a:ext cx="57150" cy="812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755899" y="5224991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2705099" y="5297010"/>
                <a:ext cx="304800" cy="119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228600" y="0"/>
              <a:ext cx="6629400" cy="2616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 algn="ctr"/>
              <a:r>
                <a:rPr lang="en-US" sz="1100" dirty="0" smtClean="0"/>
                <a:t>    </a:t>
              </a:r>
              <a:r>
                <a:rPr lang="en-US" sz="1100" dirty="0" err="1" smtClean="0"/>
                <a:t>kolokvijum</a:t>
              </a:r>
              <a:r>
                <a:rPr lang="en-US" sz="1100" dirty="0" smtClean="0"/>
                <a:t>  1  -</a:t>
              </a:r>
              <a:r>
                <a:rPr lang="en-US" sz="1100" dirty="0" err="1" smtClean="0"/>
                <a:t>Otpornost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materijala</a:t>
              </a:r>
              <a:r>
                <a:rPr lang="en-US" sz="1100" dirty="0" smtClean="0"/>
                <a:t>-</a:t>
              </a:r>
              <a:endParaRPr lang="en-US" sz="11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200400" y="381000"/>
              <a:ext cx="3276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1100" dirty="0" smtClean="0"/>
                <a:t>2.        </a:t>
              </a:r>
              <a:r>
                <a:rPr lang="en-US" sz="1100" dirty="0" err="1" smtClean="0"/>
                <a:t>Za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zadatu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povr</a:t>
              </a:r>
              <a:r>
                <a:rPr lang="sr-Latn-CS" sz="1100" dirty="0" smtClean="0"/>
                <a:t>šinu odrediti  položaj težišta (1b) i aksijalne momente inercije (</a:t>
              </a:r>
              <a:r>
                <a:rPr lang="en-US" sz="1100" dirty="0" smtClean="0"/>
                <a:t>3</a:t>
              </a:r>
              <a:r>
                <a:rPr lang="sr-Latn-CS" sz="1100" dirty="0" smtClean="0"/>
                <a:t>b)</a:t>
              </a:r>
              <a:endParaRPr lang="en-US" sz="1100" dirty="0"/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3657600" y="761226"/>
              <a:ext cx="1630004" cy="1602562"/>
              <a:chOff x="4084996" y="761226"/>
              <a:chExt cx="1630004" cy="160256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4161196" y="761226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grpSp>
            <p:nvGrpSpPr>
              <p:cNvPr id="58" name="Group 35"/>
              <p:cNvGrpSpPr/>
              <p:nvPr/>
            </p:nvGrpSpPr>
            <p:grpSpPr>
              <a:xfrm>
                <a:off x="4084996" y="990600"/>
                <a:ext cx="1373188" cy="1373188"/>
                <a:chOff x="836612" y="2056606"/>
                <a:chExt cx="1373188" cy="1373188"/>
              </a:xfrm>
            </p:grpSpPr>
            <p:cxnSp>
              <p:nvCxnSpPr>
                <p:cNvPr id="64" name="Straight Connector 63"/>
                <p:cNvCxnSpPr/>
                <p:nvPr/>
              </p:nvCxnSpPr>
              <p:spPr>
                <a:xfrm flipV="1">
                  <a:off x="838200" y="20574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flipV="1">
                  <a:off x="838200" y="25146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flipV="1">
                  <a:off x="838200" y="29718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152400" y="2743200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610394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1523206" y="2741612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8382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12954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rot="5400000" flipH="1" flipV="1">
                  <a:off x="1066006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7526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rot="5400000" flipH="1" flipV="1">
                  <a:off x="608806" y="3199606"/>
                  <a:ext cx="4572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/>
              <p:cNvSpPr txBox="1"/>
              <p:nvPr/>
            </p:nvSpPr>
            <p:spPr>
              <a:xfrm>
                <a:off x="46945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51517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5456596" y="10668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5456596" y="1524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5456596" y="19812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</p:grpSp>
        <p:cxnSp>
          <p:nvCxnSpPr>
            <p:cNvPr id="84" name="Straight Connector 83"/>
            <p:cNvCxnSpPr/>
            <p:nvPr/>
          </p:nvCxnSpPr>
          <p:spPr>
            <a:xfrm rot="5400000">
              <a:off x="2982554" y="1676400"/>
              <a:ext cx="13716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668354" y="2362200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3668354" y="990600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887429" y="1219200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3897748" y="2132806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4802623" y="1675606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4125554" y="1447800"/>
              <a:ext cx="9144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4135079" y="1895475"/>
              <a:ext cx="9144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5410200" y="990600"/>
              <a:ext cx="7248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a=  2 cm</a:t>
              </a:r>
              <a:endParaRPr lang="en-US" sz="1200" dirty="0"/>
            </a:p>
          </p:txBody>
        </p:sp>
      </p:grpSp>
      <p:cxnSp>
        <p:nvCxnSpPr>
          <p:cNvPr id="224" name="Straight Connector 223"/>
          <p:cNvCxnSpPr/>
          <p:nvPr/>
        </p:nvCxnSpPr>
        <p:spPr>
          <a:xfrm>
            <a:off x="0" y="56388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0" y="2741612"/>
            <a:ext cx="6858000" cy="2592388"/>
            <a:chOff x="0" y="2741612"/>
            <a:chExt cx="6858000" cy="2592388"/>
          </a:xfrm>
        </p:grpSpPr>
        <p:sp>
          <p:nvSpPr>
            <p:cNvPr id="101" name="TextBox 100"/>
            <p:cNvSpPr txBox="1"/>
            <p:nvPr/>
          </p:nvSpPr>
          <p:spPr>
            <a:xfrm>
              <a:off x="152400" y="3351212"/>
              <a:ext cx="32766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sr-Latn-CS" sz="1100" dirty="0" smtClean="0"/>
                <a:t>Odrediti reakcije oslovaca (</a:t>
              </a:r>
              <a:r>
                <a:rPr lang="en-US" sz="1100" dirty="0" smtClean="0"/>
                <a:t>2</a:t>
              </a:r>
              <a:r>
                <a:rPr lang="sr-Latn-CS" sz="1100" dirty="0" smtClean="0"/>
                <a:t>b) i nacrtati dijagrame presečnih sila  i odrediti njihove ekstremne vrednosti(</a:t>
              </a:r>
              <a:r>
                <a:rPr lang="en-US" sz="1100" dirty="0" smtClean="0"/>
                <a:t>4</a:t>
              </a:r>
              <a:r>
                <a:rPr lang="sr-Latn-CS" sz="1100" dirty="0" smtClean="0"/>
                <a:t>b) za sledeće nosače:</a:t>
              </a:r>
              <a:endParaRPr lang="en-US" sz="1100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52400" y="2970212"/>
              <a:ext cx="6629400" cy="2616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 algn="ctr"/>
              <a:r>
                <a:rPr lang="en-US" sz="1100" dirty="0" smtClean="0"/>
                <a:t>    </a:t>
              </a:r>
              <a:r>
                <a:rPr lang="en-US" sz="1100" dirty="0" err="1" smtClean="0"/>
                <a:t>kolokvijum</a:t>
              </a:r>
              <a:r>
                <a:rPr lang="en-US" sz="1100" dirty="0" smtClean="0"/>
                <a:t>  1  -</a:t>
              </a:r>
              <a:r>
                <a:rPr lang="en-US" sz="1100" dirty="0" err="1" smtClean="0"/>
                <a:t>Otpornost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materijala</a:t>
              </a:r>
              <a:r>
                <a:rPr lang="en-US" sz="1100" dirty="0" smtClean="0"/>
                <a:t>-</a:t>
              </a:r>
              <a:endParaRPr lang="en-US" sz="1100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124200" y="3351212"/>
              <a:ext cx="3276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1100" dirty="0" smtClean="0"/>
                <a:t>2.        </a:t>
              </a:r>
              <a:r>
                <a:rPr lang="en-US" sz="1100" dirty="0" err="1" smtClean="0"/>
                <a:t>Za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zadatu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povr</a:t>
              </a:r>
              <a:r>
                <a:rPr lang="sr-Latn-CS" sz="1100" dirty="0" smtClean="0"/>
                <a:t>šinu odrediti  položaj težišta (1b) i aksijalne momente inercije (</a:t>
              </a:r>
              <a:r>
                <a:rPr lang="en-US" sz="1100" dirty="0" smtClean="0"/>
                <a:t>3</a:t>
              </a:r>
              <a:r>
                <a:rPr lang="sr-Latn-CS" sz="1100" dirty="0" smtClean="0"/>
                <a:t>b)</a:t>
              </a:r>
              <a:endParaRPr lang="en-US" sz="1100" dirty="0"/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3581400" y="3731438"/>
              <a:ext cx="1630004" cy="1602562"/>
              <a:chOff x="4084996" y="761226"/>
              <a:chExt cx="1630004" cy="1602562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4161196" y="761226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grpSp>
            <p:nvGrpSpPr>
              <p:cNvPr id="116" name="Group 35"/>
              <p:cNvGrpSpPr/>
              <p:nvPr/>
            </p:nvGrpSpPr>
            <p:grpSpPr>
              <a:xfrm>
                <a:off x="4084996" y="990600"/>
                <a:ext cx="1373188" cy="1373188"/>
                <a:chOff x="836612" y="2056606"/>
                <a:chExt cx="1373188" cy="1373188"/>
              </a:xfrm>
            </p:grpSpPr>
            <p:cxnSp>
              <p:nvCxnSpPr>
                <p:cNvPr id="122" name="Straight Connector 121"/>
                <p:cNvCxnSpPr/>
                <p:nvPr/>
              </p:nvCxnSpPr>
              <p:spPr>
                <a:xfrm flipV="1">
                  <a:off x="838200" y="20574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flipV="1">
                  <a:off x="838200" y="25146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flipV="1">
                  <a:off x="838200" y="29718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5400000" flipH="1" flipV="1">
                  <a:off x="152400" y="2743200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610394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5400000" flipH="1" flipV="1">
                  <a:off x="1523206" y="2741612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8382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12954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1066006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17526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 flipH="1" flipV="1">
                  <a:off x="608806" y="3199606"/>
                  <a:ext cx="4572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7" name="TextBox 116"/>
              <p:cNvSpPr txBox="1"/>
              <p:nvPr/>
            </p:nvSpPr>
            <p:spPr>
              <a:xfrm>
                <a:off x="46945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51517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5456596" y="10668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5456596" y="1524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5456596" y="19812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</p:grpSp>
        <p:cxnSp>
          <p:nvCxnSpPr>
            <p:cNvPr id="106" name="Straight Connector 105"/>
            <p:cNvCxnSpPr/>
            <p:nvPr/>
          </p:nvCxnSpPr>
          <p:spPr>
            <a:xfrm rot="5400000">
              <a:off x="2906354" y="4646612"/>
              <a:ext cx="13716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592154" y="5332412"/>
              <a:ext cx="1360846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3592154" y="3960812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6200000" flipH="1">
              <a:off x="3810614" y="4191614"/>
              <a:ext cx="1372394" cy="91237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5334000" y="3960812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a= 3  cm</a:t>
              </a:r>
              <a:endParaRPr lang="en-US" sz="1200" dirty="0"/>
            </a:p>
          </p:txBody>
        </p:sp>
        <p:cxnSp>
          <p:nvCxnSpPr>
            <p:cNvPr id="223" name="Straight Connector 222"/>
            <p:cNvCxnSpPr/>
            <p:nvPr/>
          </p:nvCxnSpPr>
          <p:spPr>
            <a:xfrm>
              <a:off x="0" y="2741612"/>
              <a:ext cx="6858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5" name="Group 224"/>
            <p:cNvGrpSpPr/>
            <p:nvPr/>
          </p:nvGrpSpPr>
          <p:grpSpPr>
            <a:xfrm>
              <a:off x="457200" y="3962400"/>
              <a:ext cx="2362200" cy="1219200"/>
              <a:chOff x="3732162" y="1625600"/>
              <a:chExt cx="2211438" cy="1978608"/>
            </a:xfrm>
          </p:grpSpPr>
          <p:sp>
            <p:nvSpPr>
              <p:cNvPr id="226" name="Rectangle 225"/>
              <p:cNvSpPr/>
              <p:nvPr/>
            </p:nvSpPr>
            <p:spPr>
              <a:xfrm>
                <a:off x="3859758" y="2540001"/>
                <a:ext cx="1943100" cy="6095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Isosceles Triangle 226"/>
              <p:cNvSpPr/>
              <p:nvPr/>
            </p:nvSpPr>
            <p:spPr>
              <a:xfrm>
                <a:off x="3735222" y="2641600"/>
                <a:ext cx="285750" cy="203200"/>
              </a:xfrm>
              <a:prstGeom prst="triangl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3732162" y="2844800"/>
                <a:ext cx="285750" cy="101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3845135" y="2573072"/>
                <a:ext cx="68580" cy="1219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Isosceles Triangle 229"/>
              <p:cNvSpPr/>
              <p:nvPr/>
            </p:nvSpPr>
            <p:spPr>
              <a:xfrm>
                <a:off x="5656998" y="2637339"/>
                <a:ext cx="285750" cy="203200"/>
              </a:xfrm>
              <a:prstGeom prst="triangl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5657850" y="2950661"/>
                <a:ext cx="285750" cy="9733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5766911" y="2568811"/>
                <a:ext cx="68580" cy="1219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3" name="Straight Connector 232"/>
              <p:cNvCxnSpPr/>
              <p:nvPr/>
            </p:nvCxnSpPr>
            <p:spPr>
              <a:xfrm rot="5400000">
                <a:off x="5321554" y="3122904"/>
                <a:ext cx="9626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>
                <a:off x="3745458" y="3352800"/>
                <a:ext cx="21717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 flipH="1" flipV="1">
                <a:off x="3779482" y="32956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rot="5400000" flipH="1" flipV="1">
                <a:off x="5701258" y="32956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5400000" flipH="1" flipV="1">
                <a:off x="4755298" y="32956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5400000">
                <a:off x="4704498" y="3367669"/>
                <a:ext cx="304800" cy="119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9" name="TextBox 238"/>
              <p:cNvSpPr txBox="1"/>
              <p:nvPr/>
            </p:nvSpPr>
            <p:spPr>
              <a:xfrm>
                <a:off x="4270451" y="2946400"/>
                <a:ext cx="246415" cy="449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5257800" y="2946400"/>
                <a:ext cx="246415" cy="449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2</a:t>
                </a:r>
                <a:endParaRPr lang="en-US" sz="1200" dirty="0"/>
              </a:p>
            </p:txBody>
          </p:sp>
          <p:cxnSp>
            <p:nvCxnSpPr>
              <p:cNvPr id="241" name="Straight Arrow Connector 240"/>
              <p:cNvCxnSpPr/>
              <p:nvPr/>
            </p:nvCxnSpPr>
            <p:spPr>
              <a:xfrm rot="5400000">
                <a:off x="3724159" y="222305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Arrow Connector 241"/>
              <p:cNvCxnSpPr/>
              <p:nvPr/>
            </p:nvCxnSpPr>
            <p:spPr>
              <a:xfrm rot="5400000">
                <a:off x="3838460" y="2221997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Arrow Connector 242"/>
              <p:cNvCxnSpPr/>
              <p:nvPr/>
            </p:nvCxnSpPr>
            <p:spPr>
              <a:xfrm rot="5400000">
                <a:off x="3952759" y="2220938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Arrow Connector 243"/>
              <p:cNvCxnSpPr/>
              <p:nvPr/>
            </p:nvCxnSpPr>
            <p:spPr>
              <a:xfrm rot="5400000">
                <a:off x="4067060" y="2219879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Arrow Connector 244"/>
              <p:cNvCxnSpPr/>
              <p:nvPr/>
            </p:nvCxnSpPr>
            <p:spPr>
              <a:xfrm rot="5400000">
                <a:off x="4181360" y="2218821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Arrow Connector 245"/>
              <p:cNvCxnSpPr/>
              <p:nvPr/>
            </p:nvCxnSpPr>
            <p:spPr>
              <a:xfrm rot="5400000">
                <a:off x="4295660" y="2217762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Arrow Connector 246"/>
              <p:cNvCxnSpPr/>
              <p:nvPr/>
            </p:nvCxnSpPr>
            <p:spPr>
              <a:xfrm rot="5400000">
                <a:off x="4415078" y="2216703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Arrow Connector 247"/>
              <p:cNvCxnSpPr/>
              <p:nvPr/>
            </p:nvCxnSpPr>
            <p:spPr>
              <a:xfrm rot="5400000">
                <a:off x="4539614" y="221564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Arrow Connector 248"/>
              <p:cNvCxnSpPr/>
              <p:nvPr/>
            </p:nvCxnSpPr>
            <p:spPr>
              <a:xfrm rot="5400000">
                <a:off x="4664150" y="221564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Arrow Connector 249"/>
              <p:cNvCxnSpPr/>
              <p:nvPr/>
            </p:nvCxnSpPr>
            <p:spPr>
              <a:xfrm rot="5400000">
                <a:off x="4773332" y="2218511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Arrow Connector 250"/>
              <p:cNvCxnSpPr/>
              <p:nvPr/>
            </p:nvCxnSpPr>
            <p:spPr>
              <a:xfrm rot="5400000">
                <a:off x="4887632" y="2217453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Arrow Connector 251"/>
              <p:cNvCxnSpPr/>
              <p:nvPr/>
            </p:nvCxnSpPr>
            <p:spPr>
              <a:xfrm rot="5400000">
                <a:off x="5001932" y="2216394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Arrow Connector 252"/>
              <p:cNvCxnSpPr/>
              <p:nvPr/>
            </p:nvCxnSpPr>
            <p:spPr>
              <a:xfrm rot="5400000">
                <a:off x="5116232" y="221533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Arrow Connector 253"/>
              <p:cNvCxnSpPr/>
              <p:nvPr/>
            </p:nvCxnSpPr>
            <p:spPr>
              <a:xfrm rot="5400000">
                <a:off x="5230532" y="2214277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Arrow Connector 254"/>
              <p:cNvCxnSpPr/>
              <p:nvPr/>
            </p:nvCxnSpPr>
            <p:spPr>
              <a:xfrm rot="5400000">
                <a:off x="5344832" y="2213218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Arrow Connector 255"/>
              <p:cNvCxnSpPr/>
              <p:nvPr/>
            </p:nvCxnSpPr>
            <p:spPr>
              <a:xfrm rot="5400000">
                <a:off x="5464250" y="2212159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Arrow Connector 256"/>
              <p:cNvCxnSpPr/>
              <p:nvPr/>
            </p:nvCxnSpPr>
            <p:spPr>
              <a:xfrm rot="5400000">
                <a:off x="5588786" y="2211101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flipV="1">
                <a:off x="3875964" y="2365612"/>
                <a:ext cx="1917511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 flipV="1">
                <a:off x="3867432" y="2060811"/>
                <a:ext cx="1917511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Arrow Connector 259"/>
              <p:cNvCxnSpPr/>
              <p:nvPr/>
            </p:nvCxnSpPr>
            <p:spPr>
              <a:xfrm rot="5400000">
                <a:off x="4604346" y="2895005"/>
                <a:ext cx="508000" cy="119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1" name="TextBox 260"/>
              <p:cNvSpPr txBox="1"/>
              <p:nvPr/>
            </p:nvSpPr>
            <p:spPr>
              <a:xfrm>
                <a:off x="4857750" y="2743200"/>
                <a:ext cx="512037" cy="449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</a:t>
                </a:r>
                <a:endParaRPr lang="en-US" sz="1200" dirty="0"/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4800601" y="1625600"/>
                <a:ext cx="683116" cy="449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kN/m</a:t>
                </a:r>
                <a:endParaRPr lang="en-US" sz="1200" dirty="0"/>
              </a:p>
            </p:txBody>
          </p:sp>
        </p:grpSp>
        <p:cxnSp>
          <p:nvCxnSpPr>
            <p:cNvPr id="264" name="Straight Connector 263"/>
            <p:cNvCxnSpPr/>
            <p:nvPr/>
          </p:nvCxnSpPr>
          <p:spPr>
            <a:xfrm rot="5400000">
              <a:off x="343616" y="4914184"/>
              <a:ext cx="5319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9" name="Group 298"/>
          <p:cNvGrpSpPr/>
          <p:nvPr/>
        </p:nvGrpSpPr>
        <p:grpSpPr>
          <a:xfrm>
            <a:off x="152400" y="5865812"/>
            <a:ext cx="6629400" cy="2439988"/>
            <a:chOff x="152400" y="5865812"/>
            <a:chExt cx="6629400" cy="2439988"/>
          </a:xfrm>
        </p:grpSpPr>
        <p:sp>
          <p:nvSpPr>
            <p:cNvPr id="162" name="TextBox 161"/>
            <p:cNvSpPr txBox="1"/>
            <p:nvPr/>
          </p:nvSpPr>
          <p:spPr>
            <a:xfrm>
              <a:off x="152400" y="6246812"/>
              <a:ext cx="32766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sr-Latn-CS" sz="1100" dirty="0" smtClean="0"/>
                <a:t>Odrediti reakcije oslovaca (</a:t>
              </a:r>
              <a:r>
                <a:rPr lang="en-US" sz="1100" dirty="0" smtClean="0"/>
                <a:t>2</a:t>
              </a:r>
              <a:r>
                <a:rPr lang="sr-Latn-CS" sz="1100" dirty="0" smtClean="0"/>
                <a:t>b) i nacrtati dijagrame presečnih sila  i odrediti njihove ekstremne vrednosti(</a:t>
              </a:r>
              <a:r>
                <a:rPr lang="en-US" sz="1100" dirty="0" smtClean="0"/>
                <a:t>4</a:t>
              </a:r>
              <a:r>
                <a:rPr lang="sr-Latn-CS" sz="1100" dirty="0" smtClean="0"/>
                <a:t>b) za sledeće nosače:</a:t>
              </a:r>
              <a:endParaRPr lang="en-US" sz="1100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152400" y="5865812"/>
              <a:ext cx="6629400" cy="2616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 algn="ctr"/>
              <a:r>
                <a:rPr lang="en-US" sz="1100" dirty="0" smtClean="0"/>
                <a:t>    </a:t>
              </a:r>
              <a:r>
                <a:rPr lang="en-US" sz="1100" dirty="0" err="1" smtClean="0"/>
                <a:t>kolokvijum</a:t>
              </a:r>
              <a:r>
                <a:rPr lang="en-US" sz="1100" dirty="0" smtClean="0"/>
                <a:t>  1  -</a:t>
              </a:r>
              <a:r>
                <a:rPr lang="en-US" sz="1100" dirty="0" err="1" smtClean="0"/>
                <a:t>Otpornost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materijala</a:t>
              </a:r>
              <a:r>
                <a:rPr lang="en-US" sz="1100" dirty="0" smtClean="0"/>
                <a:t>-</a:t>
              </a:r>
              <a:endParaRPr lang="en-US" sz="11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124200" y="6246812"/>
              <a:ext cx="3276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1100" dirty="0" smtClean="0"/>
                <a:t>2.        </a:t>
              </a:r>
              <a:r>
                <a:rPr lang="en-US" sz="1100" dirty="0" err="1" smtClean="0"/>
                <a:t>Za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zadatu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povr</a:t>
              </a:r>
              <a:r>
                <a:rPr lang="sr-Latn-CS" sz="1100" dirty="0" smtClean="0"/>
                <a:t>šinu odrediti  položaj težišta (1b) i aksijalne momente inercije (</a:t>
              </a:r>
              <a:r>
                <a:rPr lang="en-US" sz="1100" dirty="0" smtClean="0"/>
                <a:t>3</a:t>
              </a:r>
              <a:r>
                <a:rPr lang="sr-Latn-CS" sz="1100" dirty="0" smtClean="0"/>
                <a:t>b)</a:t>
              </a:r>
              <a:endParaRPr lang="en-US" sz="1100" dirty="0"/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3581400" y="6627038"/>
              <a:ext cx="1630004" cy="1602562"/>
              <a:chOff x="4084996" y="761226"/>
              <a:chExt cx="1630004" cy="1602562"/>
            </a:xfrm>
          </p:grpSpPr>
          <p:sp>
            <p:nvSpPr>
              <p:cNvPr id="176" name="TextBox 175"/>
              <p:cNvSpPr txBox="1"/>
              <p:nvPr/>
            </p:nvSpPr>
            <p:spPr>
              <a:xfrm>
                <a:off x="4161196" y="761226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grpSp>
            <p:nvGrpSpPr>
              <p:cNvPr id="177" name="Group 35"/>
              <p:cNvGrpSpPr/>
              <p:nvPr/>
            </p:nvGrpSpPr>
            <p:grpSpPr>
              <a:xfrm>
                <a:off x="4084996" y="990600"/>
                <a:ext cx="1373188" cy="1373188"/>
                <a:chOff x="836612" y="2056606"/>
                <a:chExt cx="1373188" cy="1373188"/>
              </a:xfrm>
            </p:grpSpPr>
            <p:cxnSp>
              <p:nvCxnSpPr>
                <p:cNvPr id="183" name="Straight Connector 182"/>
                <p:cNvCxnSpPr/>
                <p:nvPr/>
              </p:nvCxnSpPr>
              <p:spPr>
                <a:xfrm flipV="1">
                  <a:off x="838200" y="20574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 flipV="1">
                  <a:off x="838200" y="25146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flipV="1">
                  <a:off x="838200" y="29718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5400000" flipH="1" flipV="1">
                  <a:off x="152400" y="2743200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rot="5400000" flipH="1" flipV="1">
                  <a:off x="610394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 rot="5400000" flipH="1" flipV="1">
                  <a:off x="1523206" y="2741612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8382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>
                  <a:off x="12954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 rot="5400000" flipH="1" flipV="1">
                  <a:off x="1066006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>
                  <a:off x="17526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5400000" flipH="1" flipV="1">
                  <a:off x="608806" y="3199606"/>
                  <a:ext cx="4572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8" name="TextBox 177"/>
              <p:cNvSpPr txBox="1"/>
              <p:nvPr/>
            </p:nvSpPr>
            <p:spPr>
              <a:xfrm>
                <a:off x="46945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51517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80" name="TextBox 179"/>
              <p:cNvSpPr txBox="1"/>
              <p:nvPr/>
            </p:nvSpPr>
            <p:spPr>
              <a:xfrm>
                <a:off x="5456596" y="10668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5456596" y="1524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5456596" y="19812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</p:grpSp>
        <p:cxnSp>
          <p:nvCxnSpPr>
            <p:cNvPr id="167" name="Straight Connector 166"/>
            <p:cNvCxnSpPr/>
            <p:nvPr/>
          </p:nvCxnSpPr>
          <p:spPr>
            <a:xfrm rot="5400000">
              <a:off x="2906354" y="7542212"/>
              <a:ext cx="13716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3592154" y="8228012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3592154" y="6856412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4040623" y="6857206"/>
              <a:ext cx="912377" cy="7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>
              <a:off x="3821548" y="7998618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038600" y="6858000"/>
              <a:ext cx="914400" cy="9144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TextBox 174"/>
            <p:cNvSpPr txBox="1"/>
            <p:nvPr/>
          </p:nvSpPr>
          <p:spPr>
            <a:xfrm>
              <a:off x="5334000" y="6856412"/>
              <a:ext cx="6735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a= 3 cm</a:t>
              </a:r>
              <a:endParaRPr lang="en-US" sz="1200" dirty="0"/>
            </a:p>
          </p:txBody>
        </p:sp>
        <p:grpSp>
          <p:nvGrpSpPr>
            <p:cNvPr id="267" name="Group 266"/>
            <p:cNvGrpSpPr/>
            <p:nvPr/>
          </p:nvGrpSpPr>
          <p:grpSpPr>
            <a:xfrm>
              <a:off x="596304" y="7162800"/>
              <a:ext cx="2481763" cy="1143000"/>
              <a:chOff x="5281016" y="3135868"/>
              <a:chExt cx="3309018" cy="1371600"/>
            </a:xfrm>
          </p:grpSpPr>
          <p:sp>
            <p:nvSpPr>
              <p:cNvPr id="268" name="Rectangle 267"/>
              <p:cNvSpPr/>
              <p:nvPr/>
            </p:nvSpPr>
            <p:spPr>
              <a:xfrm>
                <a:off x="5451144" y="3669268"/>
                <a:ext cx="2590800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Isosceles Triangle 268"/>
              <p:cNvSpPr/>
              <p:nvPr/>
            </p:nvSpPr>
            <p:spPr>
              <a:xfrm>
                <a:off x="5285096" y="3745468"/>
                <a:ext cx="381000" cy="152400"/>
              </a:xfrm>
              <a:prstGeom prst="triangl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5281016" y="3897868"/>
                <a:ext cx="38100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Oval 270"/>
              <p:cNvSpPr/>
              <p:nvPr/>
            </p:nvSpPr>
            <p:spPr>
              <a:xfrm>
                <a:off x="5431647" y="3694072"/>
                <a:ext cx="91440" cy="914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Isosceles Triangle 271"/>
              <p:cNvSpPr/>
              <p:nvPr/>
            </p:nvSpPr>
            <p:spPr>
              <a:xfrm>
                <a:off x="7847464" y="3742272"/>
                <a:ext cx="381000" cy="152400"/>
              </a:xfrm>
              <a:prstGeom prst="triangl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7848600" y="3977264"/>
                <a:ext cx="381000" cy="7300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Oval 273"/>
              <p:cNvSpPr/>
              <p:nvPr/>
            </p:nvSpPr>
            <p:spPr>
              <a:xfrm>
                <a:off x="7994015" y="3690876"/>
                <a:ext cx="91440" cy="914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5" name="Straight Connector 274"/>
              <p:cNvCxnSpPr>
                <a:stCxn id="271" idx="4"/>
              </p:cNvCxnSpPr>
              <p:nvPr/>
            </p:nvCxnSpPr>
            <p:spPr>
              <a:xfrm rot="5400000">
                <a:off x="5116389" y="4146490"/>
                <a:ext cx="7219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 rot="5400000">
                <a:off x="7680966" y="4106446"/>
                <a:ext cx="7219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>
                <a:off x="5298744" y="4278868"/>
                <a:ext cx="2895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 flipH="1" flipV="1">
                <a:off x="5403376" y="4202668"/>
                <a:ext cx="152400" cy="1524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5400000" flipH="1" flipV="1">
                <a:off x="7965744" y="4202668"/>
                <a:ext cx="152400" cy="1524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5400000" flipH="1" flipV="1">
                <a:off x="6670344" y="4202668"/>
                <a:ext cx="152400" cy="1524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>
                <a:off x="6632244" y="4289672"/>
                <a:ext cx="228600" cy="158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2" name="TextBox 281"/>
              <p:cNvSpPr txBox="1"/>
              <p:nvPr/>
            </p:nvSpPr>
            <p:spPr>
              <a:xfrm>
                <a:off x="5963792" y="3974068"/>
                <a:ext cx="350952" cy="332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2</a:t>
                </a:r>
                <a:endParaRPr lang="en-US" sz="1200" dirty="0"/>
              </a:p>
            </p:txBody>
          </p:sp>
          <p:cxnSp>
            <p:nvCxnSpPr>
              <p:cNvPr id="283" name="Straight Connector 282"/>
              <p:cNvCxnSpPr/>
              <p:nvPr/>
            </p:nvCxnSpPr>
            <p:spPr>
              <a:xfrm rot="5400000" flipH="1" flipV="1">
                <a:off x="7356144" y="4195050"/>
                <a:ext cx="152400" cy="1524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7318044" y="4282054"/>
                <a:ext cx="228600" cy="158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5" name="TextBox 284"/>
              <p:cNvSpPr txBox="1"/>
              <p:nvPr/>
            </p:nvSpPr>
            <p:spPr>
              <a:xfrm>
                <a:off x="6978258" y="3974068"/>
                <a:ext cx="350952" cy="332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286" name="TextBox 285"/>
              <p:cNvSpPr txBox="1"/>
              <p:nvPr/>
            </p:nvSpPr>
            <p:spPr>
              <a:xfrm>
                <a:off x="7584745" y="3974068"/>
                <a:ext cx="350952" cy="332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</a:t>
                </a:r>
                <a:endParaRPr lang="en-US" sz="1200" dirty="0"/>
              </a:p>
            </p:txBody>
          </p:sp>
          <p:cxnSp>
            <p:nvCxnSpPr>
              <p:cNvPr id="288" name="Straight Arrow Connector 287"/>
              <p:cNvCxnSpPr/>
              <p:nvPr/>
            </p:nvCxnSpPr>
            <p:spPr>
              <a:xfrm rot="5400000">
                <a:off x="6552222" y="3478768"/>
                <a:ext cx="381000" cy="15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9" name="TextBox 288"/>
              <p:cNvSpPr txBox="1"/>
              <p:nvPr/>
            </p:nvSpPr>
            <p:spPr>
              <a:xfrm>
                <a:off x="5867400" y="3212068"/>
                <a:ext cx="729260" cy="332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</a:t>
                </a:r>
                <a:endParaRPr lang="en-US" sz="1200" dirty="0"/>
              </a:p>
            </p:txBody>
          </p:sp>
          <p:sp>
            <p:nvSpPr>
              <p:cNvPr id="290" name="Arc 289"/>
              <p:cNvSpPr/>
              <p:nvPr/>
            </p:nvSpPr>
            <p:spPr>
              <a:xfrm>
                <a:off x="7301327" y="3345419"/>
                <a:ext cx="533400" cy="533400"/>
              </a:xfrm>
              <a:prstGeom prst="arc">
                <a:avLst>
                  <a:gd name="adj1" fmla="val 16200000"/>
                  <a:gd name="adj2" fmla="val 5780019"/>
                </a:avLst>
              </a:prstGeom>
              <a:ln w="28575">
                <a:solidFill>
                  <a:srgbClr val="C00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1" name="Straight Connector 290"/>
              <p:cNvCxnSpPr/>
              <p:nvPr/>
            </p:nvCxnSpPr>
            <p:spPr>
              <a:xfrm rot="5400000">
                <a:off x="7316568" y="3434953"/>
                <a:ext cx="350519" cy="15240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2" name="TextBox 291"/>
              <p:cNvSpPr txBox="1"/>
              <p:nvPr/>
            </p:nvSpPr>
            <p:spPr>
              <a:xfrm>
                <a:off x="7696199" y="3135868"/>
                <a:ext cx="893835" cy="332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kNm</a:t>
                </a:r>
                <a:endParaRPr lang="en-US" sz="1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531812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Latn-CS" sz="1100" dirty="0" smtClean="0"/>
              <a:t>Odrediti reakcije oslovaca (</a:t>
            </a:r>
            <a:r>
              <a:rPr lang="en-US" sz="1100" dirty="0" smtClean="0"/>
              <a:t>2</a:t>
            </a:r>
            <a:r>
              <a:rPr lang="sr-Latn-CS" sz="1100" dirty="0" smtClean="0"/>
              <a:t>b) i nacrtati dijagrame presečnih sila  i odrediti njihove ekstremne vrednosti(</a:t>
            </a:r>
            <a:r>
              <a:rPr lang="en-US" sz="1100" dirty="0" smtClean="0"/>
              <a:t>4</a:t>
            </a:r>
            <a:r>
              <a:rPr lang="sr-Latn-CS" sz="1100" dirty="0" smtClean="0"/>
              <a:t>b) za sledeće nosače: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0812"/>
            <a:ext cx="6629400" cy="2616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100" dirty="0" smtClean="0"/>
              <a:t>    </a:t>
            </a:r>
            <a:r>
              <a:rPr lang="en-US" sz="1100" dirty="0" err="1" smtClean="0"/>
              <a:t>kolokvijum</a:t>
            </a:r>
            <a:r>
              <a:rPr lang="en-US" sz="1100" dirty="0" smtClean="0"/>
              <a:t>  1  -</a:t>
            </a:r>
            <a:r>
              <a:rPr lang="en-US" sz="1100" dirty="0" err="1" smtClean="0"/>
              <a:t>Otpornost</a:t>
            </a:r>
            <a:r>
              <a:rPr lang="en-US" sz="1100" dirty="0" smtClean="0"/>
              <a:t> </a:t>
            </a:r>
            <a:r>
              <a:rPr lang="en-US" sz="1100" dirty="0" err="1" smtClean="0"/>
              <a:t>materijala</a:t>
            </a:r>
            <a:r>
              <a:rPr lang="en-US" sz="1100" dirty="0" smtClean="0"/>
              <a:t>-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531812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100" dirty="0" smtClean="0"/>
              <a:t>2.        </a:t>
            </a:r>
            <a:r>
              <a:rPr lang="en-US" sz="1100" dirty="0" err="1" smtClean="0"/>
              <a:t>Za</a:t>
            </a:r>
            <a:r>
              <a:rPr lang="en-US" sz="1100" dirty="0" smtClean="0"/>
              <a:t> </a:t>
            </a:r>
            <a:r>
              <a:rPr lang="en-US" sz="1100" dirty="0" err="1" smtClean="0"/>
              <a:t>zadatu</a:t>
            </a:r>
            <a:r>
              <a:rPr lang="en-US" sz="1100" dirty="0" smtClean="0"/>
              <a:t> </a:t>
            </a:r>
            <a:r>
              <a:rPr lang="en-US" sz="1100" dirty="0" err="1" smtClean="0"/>
              <a:t>povr</a:t>
            </a:r>
            <a:r>
              <a:rPr lang="sr-Latn-CS" sz="1100" dirty="0" smtClean="0"/>
              <a:t>šinu odrediti  položaj težišta (1b) i aksijalne momente inercije (</a:t>
            </a:r>
            <a:r>
              <a:rPr lang="en-US" sz="1100" dirty="0" smtClean="0"/>
              <a:t>3</a:t>
            </a:r>
            <a:r>
              <a:rPr lang="sr-Latn-CS" sz="1100" dirty="0" smtClean="0"/>
              <a:t>b)</a:t>
            </a:r>
            <a:endParaRPr lang="en-US" sz="1100" dirty="0"/>
          </a:p>
        </p:txBody>
      </p:sp>
      <p:grpSp>
        <p:nvGrpSpPr>
          <p:cNvPr id="7" name="Group 79"/>
          <p:cNvGrpSpPr/>
          <p:nvPr/>
        </p:nvGrpSpPr>
        <p:grpSpPr>
          <a:xfrm>
            <a:off x="3581400" y="912038"/>
            <a:ext cx="1630004" cy="1602562"/>
            <a:chOff x="4084996" y="761226"/>
            <a:chExt cx="1630004" cy="1602562"/>
          </a:xfrm>
        </p:grpSpPr>
        <p:sp>
          <p:nvSpPr>
            <p:cNvPr id="17" name="TextBox 16"/>
            <p:cNvSpPr txBox="1"/>
            <p:nvPr/>
          </p:nvSpPr>
          <p:spPr>
            <a:xfrm>
              <a:off x="4161196" y="761226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grpSp>
          <p:nvGrpSpPr>
            <p:cNvPr id="18" name="Group 35"/>
            <p:cNvGrpSpPr/>
            <p:nvPr/>
          </p:nvGrpSpPr>
          <p:grpSpPr>
            <a:xfrm>
              <a:off x="4084996" y="990600"/>
              <a:ext cx="1373188" cy="1373188"/>
              <a:chOff x="836612" y="2056606"/>
              <a:chExt cx="1373188" cy="1373188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46945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517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56596" y="10668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56596" y="1524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56596" y="19812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</p:grpSp>
      <p:cxnSp>
        <p:nvCxnSpPr>
          <p:cNvPr id="11" name="Straight Connector 10"/>
          <p:cNvCxnSpPr/>
          <p:nvPr/>
        </p:nvCxnSpPr>
        <p:spPr>
          <a:xfrm rot="5400000">
            <a:off x="3353415" y="1827392"/>
            <a:ext cx="1372395" cy="2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726423" y="1816690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038600" y="1143000"/>
            <a:ext cx="925154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038600" y="2047875"/>
            <a:ext cx="934679" cy="4667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34000" y="1141412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200" dirty="0" smtClean="0"/>
              <a:t>a=  3 cm</a:t>
            </a:r>
            <a:endParaRPr lang="en-US" sz="1200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0" y="56388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52400" y="3351212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Latn-CS" sz="1100" dirty="0" smtClean="0"/>
              <a:t>Odrediti reakcije oslovaca (</a:t>
            </a:r>
            <a:r>
              <a:rPr lang="en-US" sz="1100" dirty="0" smtClean="0"/>
              <a:t>2</a:t>
            </a:r>
            <a:r>
              <a:rPr lang="sr-Latn-CS" sz="1100" dirty="0" smtClean="0"/>
              <a:t>b) i nacrtati dijagrame presečnih sila  i odrediti njihove ekstremne vrednosti(</a:t>
            </a:r>
            <a:r>
              <a:rPr lang="en-US" sz="1100" dirty="0" smtClean="0"/>
              <a:t>4</a:t>
            </a:r>
            <a:r>
              <a:rPr lang="sr-Latn-CS" sz="1100" dirty="0" smtClean="0"/>
              <a:t>b) za sledeće nosače:</a:t>
            </a:r>
            <a:endParaRPr lang="en-US" sz="1100" dirty="0"/>
          </a:p>
        </p:txBody>
      </p:sp>
      <p:sp>
        <p:nvSpPr>
          <p:cNvPr id="66" name="TextBox 65"/>
          <p:cNvSpPr txBox="1"/>
          <p:nvPr/>
        </p:nvSpPr>
        <p:spPr>
          <a:xfrm>
            <a:off x="152400" y="2970212"/>
            <a:ext cx="6629400" cy="2616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100" dirty="0" smtClean="0"/>
              <a:t>    </a:t>
            </a:r>
            <a:r>
              <a:rPr lang="en-US" sz="1100" dirty="0" err="1" smtClean="0"/>
              <a:t>kolokvijum</a:t>
            </a:r>
            <a:r>
              <a:rPr lang="en-US" sz="1100" dirty="0" smtClean="0"/>
              <a:t>  1  -</a:t>
            </a:r>
            <a:r>
              <a:rPr lang="en-US" sz="1100" dirty="0" err="1" smtClean="0"/>
              <a:t>Otpornost</a:t>
            </a:r>
            <a:r>
              <a:rPr lang="en-US" sz="1100" dirty="0" smtClean="0"/>
              <a:t> </a:t>
            </a:r>
            <a:r>
              <a:rPr lang="en-US" sz="1100" dirty="0" err="1" smtClean="0"/>
              <a:t>materijala</a:t>
            </a:r>
            <a:r>
              <a:rPr lang="en-US" sz="1100" dirty="0" smtClean="0"/>
              <a:t>-</a:t>
            </a:r>
            <a:endParaRPr lang="en-US" sz="1100" dirty="0"/>
          </a:p>
        </p:txBody>
      </p:sp>
      <p:sp>
        <p:nvSpPr>
          <p:cNvPr id="67" name="TextBox 66"/>
          <p:cNvSpPr txBox="1"/>
          <p:nvPr/>
        </p:nvSpPr>
        <p:spPr>
          <a:xfrm>
            <a:off x="3124200" y="3351212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100" dirty="0" smtClean="0"/>
              <a:t>2.        </a:t>
            </a:r>
            <a:r>
              <a:rPr lang="en-US" sz="1100" dirty="0" err="1" smtClean="0"/>
              <a:t>Za</a:t>
            </a:r>
            <a:r>
              <a:rPr lang="en-US" sz="1100" dirty="0" smtClean="0"/>
              <a:t> </a:t>
            </a:r>
            <a:r>
              <a:rPr lang="en-US" sz="1100" dirty="0" err="1" smtClean="0"/>
              <a:t>zadatu</a:t>
            </a:r>
            <a:r>
              <a:rPr lang="en-US" sz="1100" dirty="0" smtClean="0"/>
              <a:t> </a:t>
            </a:r>
            <a:r>
              <a:rPr lang="en-US" sz="1100" dirty="0" err="1" smtClean="0"/>
              <a:t>povr</a:t>
            </a:r>
            <a:r>
              <a:rPr lang="sr-Latn-CS" sz="1100" dirty="0" smtClean="0"/>
              <a:t>šinu odrediti  položaj težišta (1b) i aksijalne momente inercije (</a:t>
            </a:r>
            <a:r>
              <a:rPr lang="en-US" sz="1100" dirty="0" smtClean="0"/>
              <a:t>3</a:t>
            </a:r>
            <a:r>
              <a:rPr lang="sr-Latn-CS" sz="1100" dirty="0" smtClean="0"/>
              <a:t>b)</a:t>
            </a:r>
            <a:endParaRPr lang="en-US" sz="1100" dirty="0"/>
          </a:p>
        </p:txBody>
      </p:sp>
      <p:grpSp>
        <p:nvGrpSpPr>
          <p:cNvPr id="68" name="Group 104"/>
          <p:cNvGrpSpPr/>
          <p:nvPr/>
        </p:nvGrpSpPr>
        <p:grpSpPr>
          <a:xfrm>
            <a:off x="3581400" y="3731438"/>
            <a:ext cx="1630004" cy="1602562"/>
            <a:chOff x="4084996" y="761226"/>
            <a:chExt cx="1630004" cy="1602562"/>
          </a:xfrm>
        </p:grpSpPr>
        <p:sp>
          <p:nvSpPr>
            <p:cNvPr id="114" name="TextBox 113"/>
            <p:cNvSpPr txBox="1"/>
            <p:nvPr/>
          </p:nvSpPr>
          <p:spPr>
            <a:xfrm>
              <a:off x="4161196" y="761226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grpSp>
          <p:nvGrpSpPr>
            <p:cNvPr id="115" name="Group 35"/>
            <p:cNvGrpSpPr/>
            <p:nvPr/>
          </p:nvGrpSpPr>
          <p:grpSpPr>
            <a:xfrm>
              <a:off x="4084996" y="990600"/>
              <a:ext cx="1373188" cy="1373188"/>
              <a:chOff x="836612" y="2056606"/>
              <a:chExt cx="1373188" cy="1373188"/>
            </a:xfrm>
          </p:grpSpPr>
          <p:cxnSp>
            <p:nvCxnSpPr>
              <p:cNvPr id="121" name="Straight Connector 120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6" name="TextBox 115"/>
            <p:cNvSpPr txBox="1"/>
            <p:nvPr/>
          </p:nvSpPr>
          <p:spPr>
            <a:xfrm>
              <a:off x="46945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1517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456596" y="10668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456596" y="1524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456596" y="19812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</p:grpSp>
      <p:cxnSp>
        <p:nvCxnSpPr>
          <p:cNvPr id="70" name="Straight Connector 69"/>
          <p:cNvCxnSpPr/>
          <p:nvPr/>
        </p:nvCxnSpPr>
        <p:spPr>
          <a:xfrm>
            <a:off x="3581400" y="4419600"/>
            <a:ext cx="914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495800" y="3962400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4267202" y="4648200"/>
            <a:ext cx="1371598" cy="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334000" y="3960812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200" dirty="0" smtClean="0"/>
              <a:t>a= 2  cm</a:t>
            </a:r>
            <a:endParaRPr lang="en-US" sz="12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0" y="2741612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52400" y="6246812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Latn-CS" sz="1100" dirty="0" smtClean="0"/>
              <a:t>Odrediti reakcije oslovaca (</a:t>
            </a:r>
            <a:r>
              <a:rPr lang="en-US" sz="1100" dirty="0" smtClean="0"/>
              <a:t>2</a:t>
            </a:r>
            <a:r>
              <a:rPr lang="sr-Latn-CS" sz="1100" dirty="0" smtClean="0"/>
              <a:t>b) i nacrtati dijagrame presečnih sila  i odrediti njihove ekstremne vrednosti(</a:t>
            </a:r>
            <a:r>
              <a:rPr lang="en-US" sz="1100" dirty="0" smtClean="0"/>
              <a:t>4</a:t>
            </a:r>
            <a:r>
              <a:rPr lang="sr-Latn-CS" sz="1100" dirty="0" smtClean="0"/>
              <a:t>b) za sledeće nosače:</a:t>
            </a:r>
            <a:endParaRPr lang="en-US" sz="1100" dirty="0"/>
          </a:p>
        </p:txBody>
      </p:sp>
      <p:sp>
        <p:nvSpPr>
          <p:cNvPr id="134" name="TextBox 133"/>
          <p:cNvSpPr txBox="1"/>
          <p:nvPr/>
        </p:nvSpPr>
        <p:spPr>
          <a:xfrm>
            <a:off x="152400" y="5865812"/>
            <a:ext cx="6629400" cy="2616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100" dirty="0" smtClean="0"/>
              <a:t>    </a:t>
            </a:r>
            <a:r>
              <a:rPr lang="en-US" sz="1100" dirty="0" err="1" smtClean="0"/>
              <a:t>kolokvijum</a:t>
            </a:r>
            <a:r>
              <a:rPr lang="en-US" sz="1100" dirty="0" smtClean="0"/>
              <a:t>  1  -</a:t>
            </a:r>
            <a:r>
              <a:rPr lang="en-US" sz="1100" dirty="0" err="1" smtClean="0"/>
              <a:t>Otpornost</a:t>
            </a:r>
            <a:r>
              <a:rPr lang="en-US" sz="1100" dirty="0" smtClean="0"/>
              <a:t> </a:t>
            </a:r>
            <a:r>
              <a:rPr lang="en-US" sz="1100" dirty="0" err="1" smtClean="0"/>
              <a:t>materijala</a:t>
            </a:r>
            <a:r>
              <a:rPr lang="en-US" sz="1100" dirty="0" smtClean="0"/>
              <a:t>-</a:t>
            </a:r>
            <a:endParaRPr lang="en-US" sz="1100" dirty="0"/>
          </a:p>
        </p:txBody>
      </p:sp>
      <p:sp>
        <p:nvSpPr>
          <p:cNvPr id="135" name="TextBox 134"/>
          <p:cNvSpPr txBox="1"/>
          <p:nvPr/>
        </p:nvSpPr>
        <p:spPr>
          <a:xfrm>
            <a:off x="3124200" y="6246812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100" dirty="0" smtClean="0"/>
              <a:t>2.        </a:t>
            </a:r>
            <a:r>
              <a:rPr lang="en-US" sz="1100" dirty="0" err="1" smtClean="0"/>
              <a:t>Za</a:t>
            </a:r>
            <a:r>
              <a:rPr lang="en-US" sz="1100" dirty="0" smtClean="0"/>
              <a:t> </a:t>
            </a:r>
            <a:r>
              <a:rPr lang="en-US" sz="1100" dirty="0" err="1" smtClean="0"/>
              <a:t>zadatu</a:t>
            </a:r>
            <a:r>
              <a:rPr lang="en-US" sz="1100" dirty="0" smtClean="0"/>
              <a:t> </a:t>
            </a:r>
            <a:r>
              <a:rPr lang="en-US" sz="1100" dirty="0" err="1" smtClean="0"/>
              <a:t>povr</a:t>
            </a:r>
            <a:r>
              <a:rPr lang="sr-Latn-CS" sz="1100" dirty="0" smtClean="0"/>
              <a:t>šinu odrediti  položaj težišta (1b) i aksijalne momente inercije (</a:t>
            </a:r>
            <a:r>
              <a:rPr lang="en-US" sz="1100" dirty="0" smtClean="0"/>
              <a:t>3</a:t>
            </a:r>
            <a:r>
              <a:rPr lang="sr-Latn-CS" sz="1100" dirty="0" smtClean="0"/>
              <a:t>b)</a:t>
            </a:r>
            <a:endParaRPr lang="en-US" sz="1100" dirty="0"/>
          </a:p>
        </p:txBody>
      </p:sp>
      <p:grpSp>
        <p:nvGrpSpPr>
          <p:cNvPr id="136" name="Group 165"/>
          <p:cNvGrpSpPr/>
          <p:nvPr/>
        </p:nvGrpSpPr>
        <p:grpSpPr>
          <a:xfrm>
            <a:off x="3581400" y="6627038"/>
            <a:ext cx="1630004" cy="1602562"/>
            <a:chOff x="4084996" y="761226"/>
            <a:chExt cx="1630004" cy="1602562"/>
          </a:xfrm>
        </p:grpSpPr>
        <p:sp>
          <p:nvSpPr>
            <p:cNvPr id="169" name="TextBox 168"/>
            <p:cNvSpPr txBox="1"/>
            <p:nvPr/>
          </p:nvSpPr>
          <p:spPr>
            <a:xfrm>
              <a:off x="4161196" y="761226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grpSp>
          <p:nvGrpSpPr>
            <p:cNvPr id="170" name="Group 35"/>
            <p:cNvGrpSpPr/>
            <p:nvPr/>
          </p:nvGrpSpPr>
          <p:grpSpPr>
            <a:xfrm>
              <a:off x="4084996" y="990600"/>
              <a:ext cx="1373188" cy="1373188"/>
              <a:chOff x="836612" y="2056606"/>
              <a:chExt cx="1373188" cy="1373188"/>
            </a:xfrm>
          </p:grpSpPr>
          <p:cxnSp>
            <p:nvCxnSpPr>
              <p:cNvPr id="176" name="Straight Connector 175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1" name="TextBox 170"/>
            <p:cNvSpPr txBox="1"/>
            <p:nvPr/>
          </p:nvSpPr>
          <p:spPr>
            <a:xfrm>
              <a:off x="46945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1517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5456596" y="10668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456596" y="1524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456596" y="19812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</p:grpSp>
      <p:cxnSp>
        <p:nvCxnSpPr>
          <p:cNvPr id="137" name="Straight Connector 136"/>
          <p:cNvCxnSpPr/>
          <p:nvPr/>
        </p:nvCxnSpPr>
        <p:spPr>
          <a:xfrm rot="5400000">
            <a:off x="2906354" y="7542212"/>
            <a:ext cx="1371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3592154" y="8228012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3592154" y="6856412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4040623" y="6857206"/>
            <a:ext cx="912377" cy="7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rot="5400000">
            <a:off x="3821548" y="7998618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 flipH="1" flipV="1">
            <a:off x="4038600" y="6858000"/>
            <a:ext cx="914400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5334000" y="6856412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200" dirty="0" smtClean="0"/>
              <a:t>a= 3 cm</a:t>
            </a:r>
            <a:endParaRPr lang="en-US" sz="1200" dirty="0"/>
          </a:p>
        </p:txBody>
      </p:sp>
      <p:sp>
        <p:nvSpPr>
          <p:cNvPr id="145" name="Rectangle 144"/>
          <p:cNvSpPr/>
          <p:nvPr/>
        </p:nvSpPr>
        <p:spPr>
          <a:xfrm>
            <a:off x="737196" y="7607298"/>
            <a:ext cx="1943100" cy="38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Isosceles Triangle 145"/>
          <p:cNvSpPr/>
          <p:nvPr/>
        </p:nvSpPr>
        <p:spPr>
          <a:xfrm>
            <a:off x="612660" y="7670798"/>
            <a:ext cx="285750" cy="127000"/>
          </a:xfrm>
          <a:prstGeom prst="triangl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609600" y="7797798"/>
            <a:ext cx="285750" cy="63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722573" y="7627968"/>
            <a:ext cx="6858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Isosceles Triangle 148"/>
          <p:cNvSpPr/>
          <p:nvPr/>
        </p:nvSpPr>
        <p:spPr>
          <a:xfrm>
            <a:off x="2534436" y="7668135"/>
            <a:ext cx="285750" cy="127000"/>
          </a:xfrm>
          <a:prstGeom prst="triangl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2535288" y="7863961"/>
            <a:ext cx="285750" cy="608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644350" y="7625305"/>
            <a:ext cx="68580" cy="762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Connector 151"/>
          <p:cNvCxnSpPr>
            <a:stCxn id="148" idx="4"/>
          </p:cNvCxnSpPr>
          <p:nvPr/>
        </p:nvCxnSpPr>
        <p:spPr>
          <a:xfrm rot="5400000">
            <a:off x="456049" y="8004982"/>
            <a:ext cx="601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5400000">
            <a:off x="2379482" y="7971612"/>
            <a:ext cx="601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622896" y="8115297"/>
            <a:ext cx="2171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5400000" flipH="1" flipV="1">
            <a:off x="695020" y="8058147"/>
            <a:ext cx="127000" cy="1143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 flipH="1" flipV="1">
            <a:off x="2616797" y="8058147"/>
            <a:ext cx="127000" cy="1143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 flipH="1" flipV="1">
            <a:off x="1645246" y="8058147"/>
            <a:ext cx="127000" cy="1143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5400000">
            <a:off x="1613497" y="8124366"/>
            <a:ext cx="190499" cy="119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1121682" y="7861298"/>
            <a:ext cx="263214" cy="276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r-Latn-CS" sz="1200" dirty="0" smtClean="0"/>
              <a:t>2</a:t>
            </a:r>
            <a:endParaRPr lang="en-US" sz="1200" dirty="0"/>
          </a:p>
        </p:txBody>
      </p:sp>
      <p:cxnSp>
        <p:nvCxnSpPr>
          <p:cNvPr id="160" name="Straight Connector 159"/>
          <p:cNvCxnSpPr/>
          <p:nvPr/>
        </p:nvCxnSpPr>
        <p:spPr>
          <a:xfrm rot="5400000" flipH="1" flipV="1">
            <a:off x="2159597" y="8051798"/>
            <a:ext cx="127000" cy="1143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>
            <a:off x="2127847" y="8118018"/>
            <a:ext cx="190499" cy="119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1882532" y="7861298"/>
            <a:ext cx="263214" cy="276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r-Latn-CS" sz="1200" dirty="0" smtClean="0"/>
              <a:t>1</a:t>
            </a:r>
            <a:endParaRPr lang="en-US" sz="1200" dirty="0"/>
          </a:p>
        </p:txBody>
      </p:sp>
      <p:sp>
        <p:nvSpPr>
          <p:cNvPr id="163" name="TextBox 162"/>
          <p:cNvSpPr txBox="1"/>
          <p:nvPr/>
        </p:nvSpPr>
        <p:spPr>
          <a:xfrm>
            <a:off x="2337397" y="7861298"/>
            <a:ext cx="263214" cy="276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r-Latn-CS" sz="1200" dirty="0" smtClean="0"/>
              <a:t>1</a:t>
            </a:r>
            <a:endParaRPr lang="en-US" sz="1200" dirty="0"/>
          </a:p>
        </p:txBody>
      </p:sp>
      <p:cxnSp>
        <p:nvCxnSpPr>
          <p:cNvPr id="164" name="Straight Arrow Connector 163"/>
          <p:cNvCxnSpPr/>
          <p:nvPr/>
        </p:nvCxnSpPr>
        <p:spPr>
          <a:xfrm rot="5400000">
            <a:off x="1547130" y="7448615"/>
            <a:ext cx="317499" cy="1191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1049388" y="7226300"/>
            <a:ext cx="546945" cy="276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r-Latn-CS" sz="1200" dirty="0" smtClean="0"/>
              <a:t>10 kN</a:t>
            </a:r>
            <a:endParaRPr lang="en-US" sz="1200" dirty="0"/>
          </a:p>
        </p:txBody>
      </p:sp>
      <p:sp>
        <p:nvSpPr>
          <p:cNvPr id="166" name="Arc 165"/>
          <p:cNvSpPr/>
          <p:nvPr/>
        </p:nvSpPr>
        <p:spPr>
          <a:xfrm rot="15749521">
            <a:off x="1884983" y="7166901"/>
            <a:ext cx="400050" cy="444498"/>
          </a:xfrm>
          <a:prstGeom prst="arc">
            <a:avLst>
              <a:gd name="adj1" fmla="val 16200000"/>
              <a:gd name="adj2" fmla="val 5780019"/>
            </a:avLst>
          </a:prstGeom>
          <a:ln w="28575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7" name="Straight Connector 166"/>
          <p:cNvCxnSpPr/>
          <p:nvPr/>
        </p:nvCxnSpPr>
        <p:spPr>
          <a:xfrm rot="5400000">
            <a:off x="2121660" y="7418386"/>
            <a:ext cx="292098" cy="1143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2420988" y="7162800"/>
            <a:ext cx="670376" cy="276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r-Latn-CS" sz="1200" dirty="0" smtClean="0"/>
              <a:t>10 kNm</a:t>
            </a:r>
            <a:endParaRPr lang="en-US" sz="1200" dirty="0"/>
          </a:p>
        </p:txBody>
      </p:sp>
      <p:grpSp>
        <p:nvGrpSpPr>
          <p:cNvPr id="187" name="Group 186"/>
          <p:cNvGrpSpPr/>
          <p:nvPr/>
        </p:nvGrpSpPr>
        <p:grpSpPr>
          <a:xfrm>
            <a:off x="555232" y="1143000"/>
            <a:ext cx="2550405" cy="1143000"/>
            <a:chOff x="800100" y="5791200"/>
            <a:chExt cx="2328063" cy="2032000"/>
          </a:xfrm>
        </p:grpSpPr>
        <p:cxnSp>
          <p:nvCxnSpPr>
            <p:cNvPr id="188" name="Straight Arrow Connector 187"/>
            <p:cNvCxnSpPr/>
            <p:nvPr/>
          </p:nvCxnSpPr>
          <p:spPr>
            <a:xfrm rot="5400000">
              <a:off x="783068" y="6458415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 rot="5400000">
              <a:off x="897368" y="6457357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/>
            <p:cNvCxnSpPr/>
            <p:nvPr/>
          </p:nvCxnSpPr>
          <p:spPr>
            <a:xfrm rot="5400000">
              <a:off x="1011668" y="6456298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 rot="5400000">
              <a:off x="1125968" y="6455239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/>
            <p:nvPr/>
          </p:nvCxnSpPr>
          <p:spPr>
            <a:xfrm rot="5400000">
              <a:off x="1240268" y="6454181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/>
            <p:nvPr/>
          </p:nvCxnSpPr>
          <p:spPr>
            <a:xfrm rot="5400000">
              <a:off x="1354568" y="6453122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Arrow Connector 193"/>
            <p:cNvCxnSpPr/>
            <p:nvPr/>
          </p:nvCxnSpPr>
          <p:spPr>
            <a:xfrm rot="5400000">
              <a:off x="1473986" y="6452063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Arrow Connector 194"/>
            <p:cNvCxnSpPr/>
            <p:nvPr/>
          </p:nvCxnSpPr>
          <p:spPr>
            <a:xfrm rot="5400000">
              <a:off x="1598522" y="6451005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flipV="1">
              <a:off x="935467" y="6299200"/>
              <a:ext cx="950483" cy="6352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/>
            <p:cNvCxnSpPr/>
            <p:nvPr/>
          </p:nvCxnSpPr>
          <p:spPr>
            <a:xfrm rot="5400000">
              <a:off x="1723058" y="6451005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Arrow Connector 197"/>
            <p:cNvCxnSpPr/>
            <p:nvPr/>
          </p:nvCxnSpPr>
          <p:spPr>
            <a:xfrm rot="5400000">
              <a:off x="2600634" y="6452063"/>
              <a:ext cx="508000" cy="119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Rectangle 198"/>
            <p:cNvSpPr/>
            <p:nvPr/>
          </p:nvSpPr>
          <p:spPr>
            <a:xfrm>
              <a:off x="914400" y="6705601"/>
              <a:ext cx="1943100" cy="609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0" name="Straight Connector 199"/>
            <p:cNvCxnSpPr/>
            <p:nvPr/>
          </p:nvCxnSpPr>
          <p:spPr>
            <a:xfrm flipV="1">
              <a:off x="935467" y="6604000"/>
              <a:ext cx="950483" cy="423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5400000">
              <a:off x="452763" y="7341896"/>
              <a:ext cx="9626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800100" y="7518400"/>
              <a:ext cx="21717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5400000" flipH="1" flipV="1">
              <a:off x="834124" y="7461250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rot="5400000" flipH="1" flipV="1">
              <a:off x="1784350" y="7461250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>
              <a:off x="1733550" y="7533269"/>
              <a:ext cx="304800" cy="119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TextBox 205"/>
            <p:cNvSpPr txBox="1"/>
            <p:nvPr/>
          </p:nvSpPr>
          <p:spPr>
            <a:xfrm>
              <a:off x="1182985" y="7112000"/>
              <a:ext cx="24026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2</a:t>
              </a:r>
              <a:endParaRPr lang="en-US" sz="1200" dirty="0"/>
            </a:p>
          </p:txBody>
        </p:sp>
        <p:cxnSp>
          <p:nvCxnSpPr>
            <p:cNvPr id="207" name="Straight Connector 206"/>
            <p:cNvCxnSpPr/>
            <p:nvPr/>
          </p:nvCxnSpPr>
          <p:spPr>
            <a:xfrm rot="5400000" flipH="1" flipV="1">
              <a:off x="2298700" y="7451093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 rot="5400000">
              <a:off x="2247900" y="7523111"/>
              <a:ext cx="304800" cy="119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" name="TextBox 208"/>
            <p:cNvSpPr txBox="1"/>
            <p:nvPr/>
          </p:nvSpPr>
          <p:spPr>
            <a:xfrm>
              <a:off x="2059735" y="7112000"/>
              <a:ext cx="24026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</a:t>
              </a:r>
              <a:endParaRPr lang="en-US" sz="1200" dirty="0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2514600" y="7112000"/>
              <a:ext cx="24026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</a:t>
              </a:r>
              <a:endParaRPr lang="en-US" sz="12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2628900" y="5791200"/>
              <a:ext cx="49926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10 kN</a:t>
              </a:r>
              <a:endParaRPr lang="en-US" sz="12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1028701" y="5892800"/>
              <a:ext cx="66607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10 kN/m</a:t>
              </a:r>
              <a:endParaRPr lang="en-US" sz="1200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871752" y="6308299"/>
              <a:ext cx="57150" cy="81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/>
            <p:nvPr/>
          </p:nvCxnSpPr>
          <p:spPr>
            <a:xfrm rot="5400000" flipH="1" flipV="1">
              <a:off x="2755899" y="7460191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5400000">
              <a:off x="2705099" y="7532210"/>
              <a:ext cx="304800" cy="119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Oval 216"/>
            <p:cNvSpPr/>
            <p:nvPr/>
          </p:nvSpPr>
          <p:spPr>
            <a:xfrm>
              <a:off x="1850124" y="6678304"/>
              <a:ext cx="68580" cy="1219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Isosceles Triangle 217"/>
            <p:cNvSpPr/>
            <p:nvPr/>
          </p:nvSpPr>
          <p:spPr>
            <a:xfrm>
              <a:off x="2260410" y="6842080"/>
              <a:ext cx="285750" cy="2032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261262" y="7155403"/>
              <a:ext cx="285750" cy="9733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2370323" y="6773552"/>
              <a:ext cx="68580" cy="1219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480127" y="4114800"/>
            <a:ext cx="2581820" cy="1295400"/>
            <a:chOff x="800100" y="1828800"/>
            <a:chExt cx="2346487" cy="2047557"/>
          </a:xfrm>
        </p:grpSpPr>
        <p:sp>
          <p:nvSpPr>
            <p:cNvPr id="226" name="Rectangle 225"/>
            <p:cNvSpPr/>
            <p:nvPr/>
          </p:nvSpPr>
          <p:spPr>
            <a:xfrm>
              <a:off x="914400" y="2758758"/>
              <a:ext cx="1943100" cy="609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7" name="Straight Connector 226"/>
            <p:cNvCxnSpPr/>
            <p:nvPr/>
          </p:nvCxnSpPr>
          <p:spPr>
            <a:xfrm rot="5400000">
              <a:off x="452763" y="3395053"/>
              <a:ext cx="9626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>
              <a:off x="800100" y="3571557"/>
              <a:ext cx="21717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5400000" flipH="1" flipV="1">
              <a:off x="834124" y="3514407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5400000" flipH="1" flipV="1">
              <a:off x="1784350" y="3514407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rot="5400000">
              <a:off x="1733550" y="3586426"/>
              <a:ext cx="304800" cy="119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TextBox 231"/>
            <p:cNvSpPr txBox="1"/>
            <p:nvPr/>
          </p:nvSpPr>
          <p:spPr>
            <a:xfrm>
              <a:off x="1182985" y="3165157"/>
              <a:ext cx="239222" cy="437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2</a:t>
              </a:r>
              <a:endParaRPr lang="en-US" sz="1200" dirty="0"/>
            </a:p>
          </p:txBody>
        </p:sp>
        <p:cxnSp>
          <p:nvCxnSpPr>
            <p:cNvPr id="233" name="Straight Connector 232"/>
            <p:cNvCxnSpPr/>
            <p:nvPr/>
          </p:nvCxnSpPr>
          <p:spPr>
            <a:xfrm rot="5400000" flipH="1" flipV="1">
              <a:off x="2298700" y="3504250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5400000">
              <a:off x="2247900" y="3576269"/>
              <a:ext cx="304800" cy="119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TextBox 234"/>
            <p:cNvSpPr txBox="1"/>
            <p:nvPr/>
          </p:nvSpPr>
          <p:spPr>
            <a:xfrm>
              <a:off x="2059735" y="3165157"/>
              <a:ext cx="239222" cy="437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</a:t>
              </a:r>
              <a:endParaRPr lang="en-US" sz="12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514600" y="3165157"/>
              <a:ext cx="239222" cy="437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</a:t>
              </a:r>
              <a:endParaRPr lang="en-US" sz="1200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1828801" y="1844357"/>
              <a:ext cx="609271" cy="437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10 kNm</a:t>
              </a:r>
              <a:endParaRPr lang="en-US" sz="1200" dirty="0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871752" y="2361456"/>
              <a:ext cx="57150" cy="81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0" name="Straight Connector 239"/>
            <p:cNvCxnSpPr/>
            <p:nvPr/>
          </p:nvCxnSpPr>
          <p:spPr>
            <a:xfrm rot="5400000" flipH="1" flipV="1">
              <a:off x="2755899" y="3513349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5400000">
              <a:off x="2705099" y="3585367"/>
              <a:ext cx="304800" cy="119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Arc 241"/>
            <p:cNvSpPr/>
            <p:nvPr/>
          </p:nvSpPr>
          <p:spPr>
            <a:xfrm>
              <a:off x="1800225" y="2365057"/>
              <a:ext cx="400050" cy="711200"/>
            </a:xfrm>
            <a:prstGeom prst="arc">
              <a:avLst>
                <a:gd name="adj1" fmla="val 16200000"/>
                <a:gd name="adj2" fmla="val 5780019"/>
              </a:avLst>
            </a:prstGeom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3" name="Straight Connector 242"/>
            <p:cNvCxnSpPr>
              <a:endCxn id="226" idx="2"/>
            </p:cNvCxnSpPr>
            <p:nvPr/>
          </p:nvCxnSpPr>
          <p:spPr>
            <a:xfrm rot="5400000">
              <a:off x="1709421" y="2528886"/>
              <a:ext cx="467359" cy="1143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TextBox 243"/>
            <p:cNvSpPr txBox="1"/>
            <p:nvPr/>
          </p:nvSpPr>
          <p:spPr>
            <a:xfrm>
              <a:off x="2914650" y="2352358"/>
              <a:ext cx="231937" cy="4378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b="1" dirty="0" smtClean="0"/>
                <a:t>F</a:t>
              </a:r>
              <a:endParaRPr lang="en-US" sz="1200" b="1" dirty="0"/>
            </a:p>
          </p:txBody>
        </p:sp>
        <p:cxnSp>
          <p:nvCxnSpPr>
            <p:cNvPr id="245" name="Straight Arrow Connector 244"/>
            <p:cNvCxnSpPr/>
            <p:nvPr/>
          </p:nvCxnSpPr>
          <p:spPr>
            <a:xfrm rot="5400000">
              <a:off x="2604096" y="2488605"/>
              <a:ext cx="508000" cy="1191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6" name="TextBox 245"/>
            <p:cNvSpPr txBox="1"/>
            <p:nvPr/>
          </p:nvSpPr>
          <p:spPr>
            <a:xfrm>
              <a:off x="2686050" y="1828800"/>
              <a:ext cx="441728" cy="3891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000" dirty="0" smtClean="0"/>
                <a:t>10 kN</a:t>
              </a:r>
              <a:endParaRPr lang="en-US" sz="1000" dirty="0"/>
            </a:p>
          </p:txBody>
        </p:sp>
      </p:grpSp>
      <p:cxnSp>
        <p:nvCxnSpPr>
          <p:cNvPr id="249" name="Straight Connector 248"/>
          <p:cNvCxnSpPr/>
          <p:nvPr/>
        </p:nvCxnSpPr>
        <p:spPr>
          <a:xfrm>
            <a:off x="4495800" y="5334000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3581400" y="4876800"/>
            <a:ext cx="914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 rot="5400000">
            <a:off x="3358177" y="4642823"/>
            <a:ext cx="457994" cy="115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 rot="5400000">
            <a:off x="4272577" y="5100023"/>
            <a:ext cx="457994" cy="115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 rot="5400000">
            <a:off x="4272577" y="4185623"/>
            <a:ext cx="457994" cy="115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roup 309"/>
          <p:cNvGrpSpPr/>
          <p:nvPr/>
        </p:nvGrpSpPr>
        <p:grpSpPr>
          <a:xfrm>
            <a:off x="0" y="150812"/>
            <a:ext cx="6858000" cy="2592388"/>
            <a:chOff x="0" y="150812"/>
            <a:chExt cx="6858000" cy="2592388"/>
          </a:xfrm>
        </p:grpSpPr>
        <p:sp>
          <p:nvSpPr>
            <p:cNvPr id="3" name="TextBox 2"/>
            <p:cNvSpPr txBox="1"/>
            <p:nvPr/>
          </p:nvSpPr>
          <p:spPr>
            <a:xfrm>
              <a:off x="152400" y="531812"/>
              <a:ext cx="32766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sr-Latn-CS" sz="1100" dirty="0" smtClean="0"/>
                <a:t>Odrediti reakcije oslovaca (</a:t>
              </a:r>
              <a:r>
                <a:rPr lang="en-US" sz="1100" dirty="0" smtClean="0"/>
                <a:t>2</a:t>
              </a:r>
              <a:r>
                <a:rPr lang="sr-Latn-CS" sz="1100" dirty="0" smtClean="0"/>
                <a:t>b) i nacrtati dijagrame presečnih sila  i odrediti njihove ekstremne vrednosti(</a:t>
              </a:r>
              <a:r>
                <a:rPr lang="en-US" sz="1100" dirty="0" smtClean="0"/>
                <a:t>4</a:t>
              </a:r>
              <a:r>
                <a:rPr lang="sr-Latn-CS" sz="1100" dirty="0" smtClean="0"/>
                <a:t>b) za sledeće nosače:</a:t>
              </a:r>
              <a:endParaRPr lang="en-US" sz="11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2400" y="150812"/>
              <a:ext cx="6629400" cy="2616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 algn="ctr"/>
              <a:r>
                <a:rPr lang="en-US" sz="1100" dirty="0" smtClean="0"/>
                <a:t>    </a:t>
              </a:r>
              <a:r>
                <a:rPr lang="en-US" sz="1100" dirty="0" err="1" smtClean="0"/>
                <a:t>kolokvijum</a:t>
              </a:r>
              <a:r>
                <a:rPr lang="en-US" sz="1100" dirty="0" smtClean="0"/>
                <a:t>  1  -</a:t>
              </a:r>
              <a:r>
                <a:rPr lang="en-US" sz="1100" dirty="0" err="1" smtClean="0"/>
                <a:t>Otpornost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materijala</a:t>
              </a:r>
              <a:r>
                <a:rPr lang="en-US" sz="1100" dirty="0" smtClean="0"/>
                <a:t>-</a:t>
              </a:r>
              <a:endParaRPr lang="en-US" sz="11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24200" y="531812"/>
              <a:ext cx="3276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1100" dirty="0" smtClean="0"/>
                <a:t>2.        </a:t>
              </a:r>
              <a:r>
                <a:rPr lang="en-US" sz="1100" dirty="0" err="1" smtClean="0"/>
                <a:t>Za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zadatu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povr</a:t>
              </a:r>
              <a:r>
                <a:rPr lang="sr-Latn-CS" sz="1100" dirty="0" smtClean="0"/>
                <a:t>šinu odrediti  položaj težišta (1b) i aksijalne momente inercije (</a:t>
              </a:r>
              <a:r>
                <a:rPr lang="en-US" sz="1100" dirty="0" smtClean="0"/>
                <a:t>3</a:t>
              </a:r>
              <a:r>
                <a:rPr lang="sr-Latn-CS" sz="1100" dirty="0" smtClean="0"/>
                <a:t>b)</a:t>
              </a:r>
              <a:endParaRPr lang="en-US" sz="1100" dirty="0"/>
            </a:p>
          </p:txBody>
        </p:sp>
        <p:grpSp>
          <p:nvGrpSpPr>
            <p:cNvPr id="7" name="Group 79"/>
            <p:cNvGrpSpPr/>
            <p:nvPr/>
          </p:nvGrpSpPr>
          <p:grpSpPr>
            <a:xfrm>
              <a:off x="3581400" y="912038"/>
              <a:ext cx="1630004" cy="1602562"/>
              <a:chOff x="4084996" y="761226"/>
              <a:chExt cx="1630004" cy="1602562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161196" y="761226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grpSp>
            <p:nvGrpSpPr>
              <p:cNvPr id="18" name="Group 35"/>
              <p:cNvGrpSpPr/>
              <p:nvPr/>
            </p:nvGrpSpPr>
            <p:grpSpPr>
              <a:xfrm>
                <a:off x="4084996" y="990600"/>
                <a:ext cx="1373188" cy="1373188"/>
                <a:chOff x="836612" y="2056606"/>
                <a:chExt cx="1373188" cy="1373188"/>
              </a:xfrm>
            </p:grpSpPr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838200" y="20574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838200" y="25146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flipV="1">
                  <a:off x="838200" y="29718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5400000" flipH="1" flipV="1">
                  <a:off x="152400" y="2743200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610394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5400000" flipH="1" flipV="1">
                  <a:off x="1523206" y="2741612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8382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12954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1066006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7526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5400000" flipH="1" flipV="1">
                  <a:off x="608806" y="3199606"/>
                  <a:ext cx="4572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TextBox 18"/>
              <p:cNvSpPr txBox="1"/>
              <p:nvPr/>
            </p:nvSpPr>
            <p:spPr>
              <a:xfrm>
                <a:off x="46945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1517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456596" y="10668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56596" y="1524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456596" y="19812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 rot="5400000">
              <a:off x="2906354" y="1827212"/>
              <a:ext cx="13716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592154" y="2513012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592154" y="1141412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3811229" y="1370012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821548" y="2283618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726423" y="1826418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049354" y="1598612"/>
              <a:ext cx="9144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58879" y="2046287"/>
              <a:ext cx="9144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334000" y="1141412"/>
              <a:ext cx="7248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A=  </a:t>
              </a:r>
              <a:r>
                <a:rPr lang="en-US" sz="1200" dirty="0" smtClean="0"/>
                <a:t>3</a:t>
              </a:r>
              <a:r>
                <a:rPr lang="sr-Latn-CS" sz="1200" dirty="0" smtClean="0"/>
                <a:t> cm</a:t>
              </a:r>
              <a:endParaRPr lang="en-US" sz="1200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0" y="2741612"/>
              <a:ext cx="6858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1" name="Group 220"/>
            <p:cNvGrpSpPr/>
            <p:nvPr/>
          </p:nvGrpSpPr>
          <p:grpSpPr>
            <a:xfrm>
              <a:off x="533400" y="1219200"/>
              <a:ext cx="2546993" cy="1371600"/>
              <a:chOff x="3745458" y="3657600"/>
              <a:chExt cx="2171700" cy="1930400"/>
            </a:xfrm>
          </p:grpSpPr>
          <p:sp>
            <p:nvSpPr>
              <p:cNvPr id="222" name="Rectangle 221"/>
              <p:cNvSpPr/>
              <p:nvPr/>
            </p:nvSpPr>
            <p:spPr>
              <a:xfrm>
                <a:off x="3859758" y="4470400"/>
                <a:ext cx="1943100" cy="6095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3" name="Straight Connector 222"/>
              <p:cNvCxnSpPr/>
              <p:nvPr/>
            </p:nvCxnSpPr>
            <p:spPr>
              <a:xfrm rot="5400000">
                <a:off x="3398121" y="5106696"/>
                <a:ext cx="9626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>
                <a:off x="5321554" y="5053304"/>
                <a:ext cx="9626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>
                <a:off x="3745458" y="5283200"/>
                <a:ext cx="21717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 flipH="1" flipV="1">
                <a:off x="3779482" y="52260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5400000" flipH="1" flipV="1">
                <a:off x="5701258" y="52260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5400000" flipH="1" flipV="1">
                <a:off x="4755298" y="52260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>
                <a:off x="4704498" y="5298068"/>
                <a:ext cx="304800" cy="119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0" name="TextBox 229"/>
              <p:cNvSpPr txBox="1"/>
              <p:nvPr/>
            </p:nvSpPr>
            <p:spPr>
              <a:xfrm>
                <a:off x="4128342" y="4876800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231" name="TextBox 230"/>
              <p:cNvSpPr txBox="1"/>
              <p:nvPr/>
            </p:nvSpPr>
            <p:spPr>
              <a:xfrm>
                <a:off x="5257800" y="4876800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2</a:t>
                </a:r>
                <a:endParaRPr lang="en-US" sz="1200" dirty="0"/>
              </a:p>
            </p:txBody>
          </p:sp>
          <p:cxnSp>
            <p:nvCxnSpPr>
              <p:cNvPr id="233" name="Straight Arrow Connector 232"/>
              <p:cNvCxnSpPr/>
              <p:nvPr/>
            </p:nvCxnSpPr>
            <p:spPr>
              <a:xfrm rot="5400000">
                <a:off x="3724159" y="415345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Arrow Connector 233"/>
              <p:cNvCxnSpPr/>
              <p:nvPr/>
            </p:nvCxnSpPr>
            <p:spPr>
              <a:xfrm rot="5400000">
                <a:off x="3838459" y="4152396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Arrow Connector 234"/>
              <p:cNvCxnSpPr/>
              <p:nvPr/>
            </p:nvCxnSpPr>
            <p:spPr>
              <a:xfrm rot="5400000">
                <a:off x="3952759" y="4151338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Arrow Connector 235"/>
              <p:cNvCxnSpPr/>
              <p:nvPr/>
            </p:nvCxnSpPr>
            <p:spPr>
              <a:xfrm rot="5400000">
                <a:off x="4067059" y="4150279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Arrow Connector 236"/>
              <p:cNvCxnSpPr/>
              <p:nvPr/>
            </p:nvCxnSpPr>
            <p:spPr>
              <a:xfrm rot="5400000">
                <a:off x="4181359" y="4149220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Arrow Connector 237"/>
              <p:cNvCxnSpPr/>
              <p:nvPr/>
            </p:nvCxnSpPr>
            <p:spPr>
              <a:xfrm rot="5400000">
                <a:off x="4295659" y="4148162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Arrow Connector 238"/>
              <p:cNvCxnSpPr/>
              <p:nvPr/>
            </p:nvCxnSpPr>
            <p:spPr>
              <a:xfrm rot="5400000">
                <a:off x="4415077" y="4147103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Arrow Connector 239"/>
              <p:cNvCxnSpPr/>
              <p:nvPr/>
            </p:nvCxnSpPr>
            <p:spPr>
              <a:xfrm rot="5400000">
                <a:off x="4539613" y="4146044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Arrow Connector 240"/>
              <p:cNvCxnSpPr/>
              <p:nvPr/>
            </p:nvCxnSpPr>
            <p:spPr>
              <a:xfrm rot="5400000">
                <a:off x="4664149" y="4146044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Arrow Connector 241"/>
              <p:cNvCxnSpPr/>
              <p:nvPr/>
            </p:nvCxnSpPr>
            <p:spPr>
              <a:xfrm rot="5400000">
                <a:off x="4773331" y="4148911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Arrow Connector 242"/>
              <p:cNvCxnSpPr/>
              <p:nvPr/>
            </p:nvCxnSpPr>
            <p:spPr>
              <a:xfrm rot="5400000">
                <a:off x="4887631" y="4147852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Arrow Connector 243"/>
              <p:cNvCxnSpPr/>
              <p:nvPr/>
            </p:nvCxnSpPr>
            <p:spPr>
              <a:xfrm rot="5400000">
                <a:off x="5001931" y="4146794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Arrow Connector 244"/>
              <p:cNvCxnSpPr/>
              <p:nvPr/>
            </p:nvCxnSpPr>
            <p:spPr>
              <a:xfrm rot="5400000">
                <a:off x="5116231" y="414573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Arrow Connector 245"/>
              <p:cNvCxnSpPr/>
              <p:nvPr/>
            </p:nvCxnSpPr>
            <p:spPr>
              <a:xfrm rot="5400000">
                <a:off x="5230531" y="4144676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Arrow Connector 246"/>
              <p:cNvCxnSpPr/>
              <p:nvPr/>
            </p:nvCxnSpPr>
            <p:spPr>
              <a:xfrm rot="5400000">
                <a:off x="5344831" y="4143618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Arrow Connector 247"/>
              <p:cNvCxnSpPr/>
              <p:nvPr/>
            </p:nvCxnSpPr>
            <p:spPr>
              <a:xfrm rot="5400000">
                <a:off x="5464249" y="4142559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Arrow Connector 248"/>
              <p:cNvCxnSpPr/>
              <p:nvPr/>
            </p:nvCxnSpPr>
            <p:spPr>
              <a:xfrm rot="5400000">
                <a:off x="5588785" y="4141500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flipV="1">
                <a:off x="3875964" y="4296012"/>
                <a:ext cx="1917511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 flipV="1">
                <a:off x="3867432" y="3991211"/>
                <a:ext cx="1917511" cy="0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Arrow Connector 251"/>
              <p:cNvCxnSpPr/>
              <p:nvPr/>
            </p:nvCxnSpPr>
            <p:spPr>
              <a:xfrm rot="5400000">
                <a:off x="4604345" y="4825404"/>
                <a:ext cx="508000" cy="119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3" name="TextBox 252"/>
              <p:cNvSpPr txBox="1"/>
              <p:nvPr/>
            </p:nvSpPr>
            <p:spPr>
              <a:xfrm>
                <a:off x="4857750" y="4673600"/>
                <a:ext cx="5469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</a:t>
                </a:r>
                <a:endParaRPr lang="en-US" sz="1200" dirty="0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3829050" y="4064000"/>
                <a:ext cx="57150" cy="812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TextBox 254"/>
              <p:cNvSpPr txBox="1"/>
              <p:nvPr/>
            </p:nvSpPr>
            <p:spPr>
              <a:xfrm>
                <a:off x="4419600" y="3657600"/>
                <a:ext cx="72968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kN/m</a:t>
                </a:r>
                <a:endParaRPr lang="en-US" sz="1200" dirty="0"/>
              </a:p>
            </p:txBody>
          </p:sp>
        </p:grpSp>
      </p:grpSp>
      <p:grpSp>
        <p:nvGrpSpPr>
          <p:cNvPr id="311" name="Group 310"/>
          <p:cNvGrpSpPr/>
          <p:nvPr/>
        </p:nvGrpSpPr>
        <p:grpSpPr>
          <a:xfrm>
            <a:off x="0" y="2970212"/>
            <a:ext cx="6858000" cy="2670176"/>
            <a:chOff x="0" y="2970212"/>
            <a:chExt cx="6858000" cy="2670176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0" y="5638800"/>
              <a:ext cx="6858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152400" y="3351212"/>
              <a:ext cx="32766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sr-Latn-CS" sz="1100" dirty="0" smtClean="0"/>
                <a:t>Odrediti reakcije oslovaca (</a:t>
              </a:r>
              <a:r>
                <a:rPr lang="en-US" sz="1100" dirty="0" smtClean="0"/>
                <a:t>2</a:t>
              </a:r>
              <a:r>
                <a:rPr lang="sr-Latn-CS" sz="1100" dirty="0" smtClean="0"/>
                <a:t>b) i nacrtati dijagrame presečnih sila  i odrediti njihove ekstremne vrednosti(</a:t>
              </a:r>
              <a:r>
                <a:rPr lang="en-US" sz="1100" dirty="0" smtClean="0"/>
                <a:t>4</a:t>
              </a:r>
              <a:r>
                <a:rPr lang="sr-Latn-CS" sz="1100" dirty="0" smtClean="0"/>
                <a:t>b) za sledeće nosače:</a:t>
              </a:r>
              <a:endParaRPr lang="en-US" sz="11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52400" y="2970212"/>
              <a:ext cx="6629400" cy="2616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 algn="ctr"/>
              <a:r>
                <a:rPr lang="en-US" sz="1100" dirty="0" smtClean="0"/>
                <a:t>    </a:t>
              </a:r>
              <a:r>
                <a:rPr lang="en-US" sz="1100" dirty="0" err="1" smtClean="0"/>
                <a:t>kolokvijum</a:t>
              </a:r>
              <a:r>
                <a:rPr lang="en-US" sz="1100" dirty="0" smtClean="0"/>
                <a:t>  1  -</a:t>
              </a:r>
              <a:r>
                <a:rPr lang="en-US" sz="1100" dirty="0" err="1" smtClean="0"/>
                <a:t>Otpornost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materijala</a:t>
              </a:r>
              <a:r>
                <a:rPr lang="en-US" sz="1100" dirty="0" smtClean="0"/>
                <a:t>-</a:t>
              </a:r>
              <a:endParaRPr lang="en-US" sz="11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124200" y="3351212"/>
              <a:ext cx="3276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1100" dirty="0" smtClean="0"/>
                <a:t>2.        </a:t>
              </a:r>
              <a:r>
                <a:rPr lang="en-US" sz="1100" dirty="0" err="1" smtClean="0"/>
                <a:t>Za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zadatu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povr</a:t>
              </a:r>
              <a:r>
                <a:rPr lang="sr-Latn-CS" sz="1100" dirty="0" smtClean="0"/>
                <a:t>šinu odrediti  položaj težišta (1b) i aksijalne momente inercije (</a:t>
              </a:r>
              <a:r>
                <a:rPr lang="en-US" sz="1100" dirty="0" smtClean="0"/>
                <a:t>3</a:t>
              </a:r>
              <a:r>
                <a:rPr lang="sr-Latn-CS" sz="1100" dirty="0" smtClean="0"/>
                <a:t>b)</a:t>
              </a:r>
              <a:endParaRPr lang="en-US" sz="1100" dirty="0"/>
            </a:p>
          </p:txBody>
        </p:sp>
        <p:grpSp>
          <p:nvGrpSpPr>
            <p:cNvPr id="68" name="Group 104"/>
            <p:cNvGrpSpPr/>
            <p:nvPr/>
          </p:nvGrpSpPr>
          <p:grpSpPr>
            <a:xfrm>
              <a:off x="3581400" y="3731438"/>
              <a:ext cx="1630004" cy="1602562"/>
              <a:chOff x="4084996" y="761226"/>
              <a:chExt cx="1630004" cy="1602562"/>
            </a:xfrm>
          </p:grpSpPr>
          <p:sp>
            <p:nvSpPr>
              <p:cNvPr id="114" name="TextBox 113"/>
              <p:cNvSpPr txBox="1"/>
              <p:nvPr/>
            </p:nvSpPr>
            <p:spPr>
              <a:xfrm>
                <a:off x="4161196" y="761226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grpSp>
            <p:nvGrpSpPr>
              <p:cNvPr id="115" name="Group 35"/>
              <p:cNvGrpSpPr/>
              <p:nvPr/>
            </p:nvGrpSpPr>
            <p:grpSpPr>
              <a:xfrm>
                <a:off x="4084996" y="990600"/>
                <a:ext cx="1373188" cy="1373188"/>
                <a:chOff x="836612" y="2056606"/>
                <a:chExt cx="1373188" cy="1373188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 flipV="1">
                  <a:off x="838200" y="20574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flipV="1">
                  <a:off x="838200" y="25146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flipV="1">
                  <a:off x="838200" y="29718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152400" y="2743200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5400000" flipH="1" flipV="1">
                  <a:off x="610394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1523206" y="2741612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8382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12954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5400000" flipH="1" flipV="1">
                  <a:off x="1066006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17526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608806" y="3199606"/>
                  <a:ext cx="4572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6" name="TextBox 115"/>
              <p:cNvSpPr txBox="1"/>
              <p:nvPr/>
            </p:nvSpPr>
            <p:spPr>
              <a:xfrm>
                <a:off x="46945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51517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5456596" y="10668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5456596" y="1524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5456596" y="19812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</p:grpSp>
        <p:cxnSp>
          <p:nvCxnSpPr>
            <p:cNvPr id="69" name="Straight Connector 68"/>
            <p:cNvCxnSpPr/>
            <p:nvPr/>
          </p:nvCxnSpPr>
          <p:spPr>
            <a:xfrm rot="5400000">
              <a:off x="2906354" y="4646612"/>
              <a:ext cx="13716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592154" y="5332412"/>
              <a:ext cx="1360846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3592154" y="3960812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3810614" y="4191614"/>
              <a:ext cx="1372394" cy="91237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5334000" y="3960812"/>
              <a:ext cx="708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a= </a:t>
              </a:r>
              <a:r>
                <a:rPr lang="en-US" sz="1200" dirty="0" smtClean="0"/>
                <a:t>4</a:t>
              </a:r>
              <a:r>
                <a:rPr lang="sr-Latn-CS" sz="1200" dirty="0" smtClean="0"/>
                <a:t>  cm</a:t>
              </a:r>
              <a:endParaRPr lang="en-US" sz="1200" dirty="0"/>
            </a:p>
          </p:txBody>
        </p:sp>
        <p:grpSp>
          <p:nvGrpSpPr>
            <p:cNvPr id="256" name="Group 255"/>
            <p:cNvGrpSpPr/>
            <p:nvPr/>
          </p:nvGrpSpPr>
          <p:grpSpPr>
            <a:xfrm>
              <a:off x="573795" y="4191000"/>
              <a:ext cx="2550405" cy="1143000"/>
              <a:chOff x="800100" y="5791200"/>
              <a:chExt cx="2328063" cy="2032000"/>
            </a:xfrm>
          </p:grpSpPr>
          <p:cxnSp>
            <p:nvCxnSpPr>
              <p:cNvPr id="257" name="Straight Arrow Connector 256"/>
              <p:cNvCxnSpPr/>
              <p:nvPr/>
            </p:nvCxnSpPr>
            <p:spPr>
              <a:xfrm rot="5400000">
                <a:off x="783068" y="645841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Arrow Connector 257"/>
              <p:cNvCxnSpPr/>
              <p:nvPr/>
            </p:nvCxnSpPr>
            <p:spPr>
              <a:xfrm rot="5400000">
                <a:off x="897368" y="6457357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Arrow Connector 258"/>
              <p:cNvCxnSpPr/>
              <p:nvPr/>
            </p:nvCxnSpPr>
            <p:spPr>
              <a:xfrm rot="5400000">
                <a:off x="1011668" y="6456298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Arrow Connector 259"/>
              <p:cNvCxnSpPr/>
              <p:nvPr/>
            </p:nvCxnSpPr>
            <p:spPr>
              <a:xfrm rot="5400000">
                <a:off x="1125968" y="6455239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Arrow Connector 260"/>
              <p:cNvCxnSpPr/>
              <p:nvPr/>
            </p:nvCxnSpPr>
            <p:spPr>
              <a:xfrm rot="5400000">
                <a:off x="1240268" y="6454181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Arrow Connector 261"/>
              <p:cNvCxnSpPr/>
              <p:nvPr/>
            </p:nvCxnSpPr>
            <p:spPr>
              <a:xfrm rot="5400000">
                <a:off x="1354568" y="6453122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Arrow Connector 262"/>
              <p:cNvCxnSpPr/>
              <p:nvPr/>
            </p:nvCxnSpPr>
            <p:spPr>
              <a:xfrm rot="5400000">
                <a:off x="1473986" y="6452063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Arrow Connector 263"/>
              <p:cNvCxnSpPr/>
              <p:nvPr/>
            </p:nvCxnSpPr>
            <p:spPr>
              <a:xfrm rot="5400000">
                <a:off x="1598522" y="645100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 flipV="1">
                <a:off x="935467" y="6299200"/>
                <a:ext cx="950483" cy="6352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Arrow Connector 265"/>
              <p:cNvCxnSpPr/>
              <p:nvPr/>
            </p:nvCxnSpPr>
            <p:spPr>
              <a:xfrm rot="5400000">
                <a:off x="1723058" y="6451005"/>
                <a:ext cx="304800" cy="119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Arrow Connector 266"/>
              <p:cNvCxnSpPr/>
              <p:nvPr/>
            </p:nvCxnSpPr>
            <p:spPr>
              <a:xfrm rot="5400000">
                <a:off x="2600634" y="6452063"/>
                <a:ext cx="508000" cy="119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8" name="Rectangle 267"/>
              <p:cNvSpPr/>
              <p:nvPr/>
            </p:nvSpPr>
            <p:spPr>
              <a:xfrm>
                <a:off x="914400" y="6705601"/>
                <a:ext cx="1943100" cy="6095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9" name="Straight Connector 268"/>
              <p:cNvCxnSpPr/>
              <p:nvPr/>
            </p:nvCxnSpPr>
            <p:spPr>
              <a:xfrm flipV="1">
                <a:off x="935467" y="6604000"/>
                <a:ext cx="950483" cy="4235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5400000">
                <a:off x="452763" y="7341896"/>
                <a:ext cx="9626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>
                <a:off x="800100" y="7518400"/>
                <a:ext cx="21717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5400000" flipH="1" flipV="1">
                <a:off x="834124" y="74612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5400000" flipH="1" flipV="1">
                <a:off x="1784350" y="7461250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5400000">
                <a:off x="1733550" y="7533269"/>
                <a:ext cx="304800" cy="119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5" name="TextBox 274"/>
              <p:cNvSpPr txBox="1"/>
              <p:nvPr/>
            </p:nvSpPr>
            <p:spPr>
              <a:xfrm>
                <a:off x="1182985" y="7112000"/>
                <a:ext cx="240267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2</a:t>
                </a:r>
                <a:endParaRPr lang="en-US" sz="1200" dirty="0"/>
              </a:p>
            </p:txBody>
          </p:sp>
          <p:cxnSp>
            <p:nvCxnSpPr>
              <p:cNvPr id="276" name="Straight Connector 275"/>
              <p:cNvCxnSpPr/>
              <p:nvPr/>
            </p:nvCxnSpPr>
            <p:spPr>
              <a:xfrm rot="5400000" flipH="1" flipV="1">
                <a:off x="2298700" y="7451093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 rot="5400000">
                <a:off x="2247900" y="7523111"/>
                <a:ext cx="304800" cy="119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8" name="TextBox 277"/>
              <p:cNvSpPr txBox="1"/>
              <p:nvPr/>
            </p:nvSpPr>
            <p:spPr>
              <a:xfrm>
                <a:off x="2059735" y="7112000"/>
                <a:ext cx="240267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279" name="TextBox 278"/>
              <p:cNvSpPr txBox="1"/>
              <p:nvPr/>
            </p:nvSpPr>
            <p:spPr>
              <a:xfrm>
                <a:off x="2514600" y="7112000"/>
                <a:ext cx="240267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280" name="TextBox 279"/>
              <p:cNvSpPr txBox="1"/>
              <p:nvPr/>
            </p:nvSpPr>
            <p:spPr>
              <a:xfrm>
                <a:off x="2628900" y="5791200"/>
                <a:ext cx="499263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</a:t>
                </a:r>
                <a:endParaRPr lang="en-US" sz="1200" dirty="0"/>
              </a:p>
            </p:txBody>
          </p:sp>
          <p:sp>
            <p:nvSpPr>
              <p:cNvPr id="281" name="TextBox 280"/>
              <p:cNvSpPr txBox="1"/>
              <p:nvPr/>
            </p:nvSpPr>
            <p:spPr>
              <a:xfrm>
                <a:off x="1028701" y="5892800"/>
                <a:ext cx="666074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kN/m</a:t>
                </a:r>
                <a:endParaRPr lang="en-US" sz="1200" dirty="0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871752" y="6308299"/>
                <a:ext cx="57150" cy="812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3" name="Straight Connector 282"/>
              <p:cNvCxnSpPr/>
              <p:nvPr/>
            </p:nvCxnSpPr>
            <p:spPr>
              <a:xfrm rot="5400000" flipH="1" flipV="1">
                <a:off x="2755899" y="7460191"/>
                <a:ext cx="203200" cy="1143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2705099" y="7532210"/>
                <a:ext cx="304800" cy="119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5" name="Oval 284"/>
              <p:cNvSpPr/>
              <p:nvPr/>
            </p:nvSpPr>
            <p:spPr>
              <a:xfrm>
                <a:off x="1850124" y="6678304"/>
                <a:ext cx="68580" cy="1219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Isosceles Triangle 285"/>
              <p:cNvSpPr/>
              <p:nvPr/>
            </p:nvSpPr>
            <p:spPr>
              <a:xfrm>
                <a:off x="2260410" y="6842080"/>
                <a:ext cx="285750" cy="203200"/>
              </a:xfrm>
              <a:prstGeom prst="triangle">
                <a:avLst/>
              </a:prstGeom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2261262" y="7155403"/>
                <a:ext cx="285750" cy="9733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Oval 287"/>
              <p:cNvSpPr/>
              <p:nvPr/>
            </p:nvSpPr>
            <p:spPr>
              <a:xfrm>
                <a:off x="2370323" y="6773552"/>
                <a:ext cx="68580" cy="1219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12" name="Group 311"/>
          <p:cNvGrpSpPr/>
          <p:nvPr/>
        </p:nvGrpSpPr>
        <p:grpSpPr>
          <a:xfrm>
            <a:off x="152400" y="5865812"/>
            <a:ext cx="6629400" cy="2363788"/>
            <a:chOff x="152400" y="5865812"/>
            <a:chExt cx="6629400" cy="2363788"/>
          </a:xfrm>
        </p:grpSpPr>
        <p:sp>
          <p:nvSpPr>
            <p:cNvPr id="133" name="TextBox 132"/>
            <p:cNvSpPr txBox="1"/>
            <p:nvPr/>
          </p:nvSpPr>
          <p:spPr>
            <a:xfrm>
              <a:off x="152400" y="6246812"/>
              <a:ext cx="32766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sr-Latn-CS" sz="1100" dirty="0" smtClean="0"/>
                <a:t>Odrediti reakcije oslovaca (</a:t>
              </a:r>
              <a:r>
                <a:rPr lang="en-US" sz="1100" dirty="0" smtClean="0"/>
                <a:t>2</a:t>
              </a:r>
              <a:r>
                <a:rPr lang="sr-Latn-CS" sz="1100" dirty="0" smtClean="0"/>
                <a:t>b) i nacrtati dijagrame presečnih sila  i odrediti njihove ekstremne vrednosti(</a:t>
              </a:r>
              <a:r>
                <a:rPr lang="en-US" sz="1100" dirty="0" smtClean="0"/>
                <a:t>4</a:t>
              </a:r>
              <a:r>
                <a:rPr lang="sr-Latn-CS" sz="1100" dirty="0" smtClean="0"/>
                <a:t>b) za sledeće nosače:</a:t>
              </a:r>
              <a:endParaRPr lang="en-US" sz="11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52400" y="5865812"/>
              <a:ext cx="6629400" cy="26161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 algn="ctr"/>
              <a:r>
                <a:rPr lang="en-US" sz="1100" dirty="0" smtClean="0"/>
                <a:t>    </a:t>
              </a:r>
              <a:r>
                <a:rPr lang="en-US" sz="1100" dirty="0" err="1" smtClean="0"/>
                <a:t>kolokvijum</a:t>
              </a:r>
              <a:r>
                <a:rPr lang="en-US" sz="1100" dirty="0" smtClean="0"/>
                <a:t>  1  -</a:t>
              </a:r>
              <a:r>
                <a:rPr lang="en-US" sz="1100" dirty="0" err="1" smtClean="0"/>
                <a:t>Otpornost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materijala</a:t>
              </a:r>
              <a:r>
                <a:rPr lang="en-US" sz="1100" dirty="0" smtClean="0"/>
                <a:t>-</a:t>
              </a:r>
              <a:endParaRPr lang="en-US" sz="11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124200" y="6246812"/>
              <a:ext cx="32766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en-US" sz="1100" dirty="0" smtClean="0"/>
                <a:t>2.        </a:t>
              </a:r>
              <a:r>
                <a:rPr lang="en-US" sz="1100" dirty="0" err="1" smtClean="0"/>
                <a:t>Za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zadatu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povr</a:t>
              </a:r>
              <a:r>
                <a:rPr lang="sr-Latn-CS" sz="1100" dirty="0" smtClean="0"/>
                <a:t>šinu odrediti  položaj težišta (1b) i aksijalne momente inercije (</a:t>
              </a:r>
              <a:r>
                <a:rPr lang="en-US" sz="1100" dirty="0" smtClean="0"/>
                <a:t>3</a:t>
              </a:r>
              <a:r>
                <a:rPr lang="sr-Latn-CS" sz="1100" dirty="0" smtClean="0"/>
                <a:t>b)</a:t>
              </a:r>
              <a:endParaRPr lang="en-US" sz="1100" dirty="0"/>
            </a:p>
          </p:txBody>
        </p:sp>
        <p:grpSp>
          <p:nvGrpSpPr>
            <p:cNvPr id="136" name="Group 165"/>
            <p:cNvGrpSpPr/>
            <p:nvPr/>
          </p:nvGrpSpPr>
          <p:grpSpPr>
            <a:xfrm>
              <a:off x="3581400" y="6627038"/>
              <a:ext cx="1630004" cy="1602562"/>
              <a:chOff x="4084996" y="761226"/>
              <a:chExt cx="1630004" cy="1602562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4161196" y="761226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grpSp>
            <p:nvGrpSpPr>
              <p:cNvPr id="170" name="Group 35"/>
              <p:cNvGrpSpPr/>
              <p:nvPr/>
            </p:nvGrpSpPr>
            <p:grpSpPr>
              <a:xfrm>
                <a:off x="4084996" y="990600"/>
                <a:ext cx="1373188" cy="1373188"/>
                <a:chOff x="836612" y="2056606"/>
                <a:chExt cx="1373188" cy="1373188"/>
              </a:xfrm>
            </p:grpSpPr>
            <p:cxnSp>
              <p:nvCxnSpPr>
                <p:cNvPr id="176" name="Straight Connector 175"/>
                <p:cNvCxnSpPr/>
                <p:nvPr/>
              </p:nvCxnSpPr>
              <p:spPr>
                <a:xfrm flipV="1">
                  <a:off x="838200" y="20574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flipV="1">
                  <a:off x="838200" y="25146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V="1">
                  <a:off x="838200" y="2971800"/>
                  <a:ext cx="13716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5400000" flipH="1" flipV="1">
                  <a:off x="152400" y="2743200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5400000" flipH="1" flipV="1">
                  <a:off x="610394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rot="5400000" flipH="1" flipV="1">
                  <a:off x="1523206" y="2741612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8382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12954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 rot="5400000" flipH="1" flipV="1">
                  <a:off x="1066006" y="2742406"/>
                  <a:ext cx="13716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1752600" y="3429000"/>
                  <a:ext cx="457200" cy="0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5400000" flipH="1" flipV="1">
                  <a:off x="608806" y="3199606"/>
                  <a:ext cx="457200" cy="1588"/>
                </a:xfrm>
                <a:prstGeom prst="line">
                  <a:avLst/>
                </a:prstGeom>
                <a:ln w="6350"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1" name="TextBox 170"/>
              <p:cNvSpPr txBox="1"/>
              <p:nvPr/>
            </p:nvSpPr>
            <p:spPr>
              <a:xfrm>
                <a:off x="46945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5151796" y="762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5456596" y="10668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5456596" y="15240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5456596" y="1981200"/>
                <a:ext cx="258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CS" sz="1200" dirty="0" smtClean="0"/>
                  <a:t>a</a:t>
                </a:r>
                <a:endParaRPr lang="en-US" sz="1200" dirty="0"/>
              </a:p>
            </p:txBody>
          </p:sp>
        </p:grpSp>
        <p:cxnSp>
          <p:nvCxnSpPr>
            <p:cNvPr id="137" name="Straight Connector 136"/>
            <p:cNvCxnSpPr/>
            <p:nvPr/>
          </p:nvCxnSpPr>
          <p:spPr>
            <a:xfrm rot="5400000">
              <a:off x="2906354" y="7542212"/>
              <a:ext cx="13716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3592154" y="8228012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3592154" y="6856412"/>
              <a:ext cx="4572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4040623" y="6857206"/>
              <a:ext cx="912377" cy="7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3816171" y="7091183"/>
              <a:ext cx="1370012" cy="90364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5334000" y="6856412"/>
              <a:ext cx="6735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a= </a:t>
              </a:r>
              <a:r>
                <a:rPr lang="en-US" sz="1200" dirty="0" smtClean="0"/>
                <a:t>2</a:t>
              </a:r>
              <a:r>
                <a:rPr lang="sr-Latn-CS" sz="1200" dirty="0" smtClean="0"/>
                <a:t> cm</a:t>
              </a:r>
              <a:endParaRPr lang="en-US" sz="1200" dirty="0"/>
            </a:p>
          </p:txBody>
        </p:sp>
        <p:grpSp>
          <p:nvGrpSpPr>
            <p:cNvPr id="290" name="Group 289"/>
            <p:cNvGrpSpPr/>
            <p:nvPr/>
          </p:nvGrpSpPr>
          <p:grpSpPr>
            <a:xfrm>
              <a:off x="522461" y="7010400"/>
              <a:ext cx="2814913" cy="1143000"/>
              <a:chOff x="1066800" y="3307318"/>
              <a:chExt cx="3941834" cy="1276350"/>
            </a:xfrm>
          </p:grpSpPr>
          <p:cxnSp>
            <p:nvCxnSpPr>
              <p:cNvPr id="291" name="Straight Arrow Connector 290"/>
              <p:cNvCxnSpPr/>
              <p:nvPr/>
            </p:nvCxnSpPr>
            <p:spPr>
              <a:xfrm rot="16200000" flipH="1">
                <a:off x="2327276" y="3583544"/>
                <a:ext cx="323849" cy="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2" name="Rectangle 291"/>
              <p:cNvSpPr/>
              <p:nvPr/>
            </p:nvSpPr>
            <p:spPr>
              <a:xfrm>
                <a:off x="1219200" y="3745468"/>
                <a:ext cx="2590800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3" name="Straight Connector 292"/>
              <p:cNvCxnSpPr/>
              <p:nvPr/>
            </p:nvCxnSpPr>
            <p:spPr>
              <a:xfrm rot="5400000">
                <a:off x="884445" y="4222690"/>
                <a:ext cx="72195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>
                <a:off x="1066800" y="4355068"/>
                <a:ext cx="2895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 rot="5400000" flipH="1" flipV="1">
                <a:off x="1171432" y="4278868"/>
                <a:ext cx="152400" cy="1524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5400000" flipH="1" flipV="1">
                <a:off x="2438400" y="4278868"/>
                <a:ext cx="152400" cy="1524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 rot="5400000">
                <a:off x="2400300" y="4365872"/>
                <a:ext cx="228600" cy="158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8" name="TextBox 297"/>
              <p:cNvSpPr txBox="1"/>
              <p:nvPr/>
            </p:nvSpPr>
            <p:spPr>
              <a:xfrm>
                <a:off x="1577314" y="4050268"/>
                <a:ext cx="35095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299" name="TextBox 298"/>
              <p:cNvSpPr txBox="1"/>
              <p:nvPr/>
            </p:nvSpPr>
            <p:spPr>
              <a:xfrm>
                <a:off x="2974914" y="4050268"/>
                <a:ext cx="350952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4114799" y="3745468"/>
                <a:ext cx="893835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kNm</a:t>
                </a:r>
                <a:endParaRPr lang="en-US" sz="1200" dirty="0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1162336" y="3447492"/>
                <a:ext cx="762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3" name="Straight Connector 302"/>
              <p:cNvCxnSpPr/>
              <p:nvPr/>
            </p:nvCxnSpPr>
            <p:spPr>
              <a:xfrm rot="5400000" flipH="1" flipV="1">
                <a:off x="3733799" y="4278074"/>
                <a:ext cx="152400" cy="1524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 rot="5400000">
                <a:off x="3695699" y="4365078"/>
                <a:ext cx="228600" cy="1588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5" name="Arc 304"/>
              <p:cNvSpPr/>
              <p:nvPr/>
            </p:nvSpPr>
            <p:spPr>
              <a:xfrm>
                <a:off x="3695700" y="3450193"/>
                <a:ext cx="533400" cy="533400"/>
              </a:xfrm>
              <a:prstGeom prst="arc">
                <a:avLst>
                  <a:gd name="adj1" fmla="val 16200000"/>
                  <a:gd name="adj2" fmla="val 5780019"/>
                </a:avLst>
              </a:prstGeom>
              <a:ln w="38100">
                <a:solidFill>
                  <a:srgbClr val="C00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6" name="Straight Connector 305"/>
              <p:cNvCxnSpPr/>
              <p:nvPr/>
            </p:nvCxnSpPr>
            <p:spPr>
              <a:xfrm rot="5400000">
                <a:off x="3710941" y="3539727"/>
                <a:ext cx="350519" cy="15240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7" name="TextBox 306"/>
              <p:cNvSpPr txBox="1"/>
              <p:nvPr/>
            </p:nvSpPr>
            <p:spPr>
              <a:xfrm>
                <a:off x="2590800" y="3307318"/>
                <a:ext cx="729260" cy="2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/>
                <a:r>
                  <a:rPr lang="sr-Latn-CS" sz="1200" dirty="0" smtClean="0"/>
                  <a:t>10 kN</a:t>
                </a:r>
                <a:endParaRPr lang="en-US" sz="1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Box 169"/>
          <p:cNvSpPr txBox="1"/>
          <p:nvPr/>
        </p:nvSpPr>
        <p:spPr>
          <a:xfrm>
            <a:off x="152400" y="531812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Latn-CS" sz="1100" dirty="0" smtClean="0"/>
              <a:t>Odrediti reakcije oslovaca (</a:t>
            </a:r>
            <a:r>
              <a:rPr lang="en-US" sz="1100" dirty="0" smtClean="0"/>
              <a:t>2</a:t>
            </a:r>
            <a:r>
              <a:rPr lang="sr-Latn-CS" sz="1100" dirty="0" smtClean="0"/>
              <a:t>b) i nacrtati dijagrame presečnih sila  i odrediti njihove ekstremne vrednosti(</a:t>
            </a:r>
            <a:r>
              <a:rPr lang="en-US" sz="1100" dirty="0" smtClean="0"/>
              <a:t>4</a:t>
            </a:r>
            <a:r>
              <a:rPr lang="sr-Latn-CS" sz="1100" dirty="0" smtClean="0"/>
              <a:t>b) za sledeće nosače:</a:t>
            </a:r>
            <a:endParaRPr lang="en-US" sz="1100" dirty="0"/>
          </a:p>
        </p:txBody>
      </p:sp>
      <p:sp>
        <p:nvSpPr>
          <p:cNvPr id="178" name="TextBox 177"/>
          <p:cNvSpPr txBox="1"/>
          <p:nvPr/>
        </p:nvSpPr>
        <p:spPr>
          <a:xfrm>
            <a:off x="152400" y="150812"/>
            <a:ext cx="6629400" cy="2616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100" dirty="0" smtClean="0"/>
              <a:t>    </a:t>
            </a:r>
            <a:r>
              <a:rPr lang="en-US" sz="1100" dirty="0" err="1" smtClean="0"/>
              <a:t>kolokvijum</a:t>
            </a:r>
            <a:r>
              <a:rPr lang="en-US" sz="1100" dirty="0" smtClean="0"/>
              <a:t>  1  -</a:t>
            </a:r>
            <a:r>
              <a:rPr lang="en-US" sz="1100" dirty="0" err="1" smtClean="0"/>
              <a:t>Otpornost</a:t>
            </a:r>
            <a:r>
              <a:rPr lang="en-US" sz="1100" dirty="0" smtClean="0"/>
              <a:t> </a:t>
            </a:r>
            <a:r>
              <a:rPr lang="en-US" sz="1100" dirty="0" err="1" smtClean="0"/>
              <a:t>materijala</a:t>
            </a:r>
            <a:r>
              <a:rPr lang="en-US" sz="1100" dirty="0" smtClean="0"/>
              <a:t>-</a:t>
            </a:r>
            <a:endParaRPr lang="en-US" sz="1100" dirty="0"/>
          </a:p>
        </p:txBody>
      </p:sp>
      <p:sp>
        <p:nvSpPr>
          <p:cNvPr id="181" name="TextBox 180"/>
          <p:cNvSpPr txBox="1"/>
          <p:nvPr/>
        </p:nvSpPr>
        <p:spPr>
          <a:xfrm>
            <a:off x="3124200" y="531812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100" dirty="0" smtClean="0"/>
              <a:t>2.        </a:t>
            </a:r>
            <a:r>
              <a:rPr lang="en-US" sz="1100" dirty="0" err="1" smtClean="0"/>
              <a:t>Za</a:t>
            </a:r>
            <a:r>
              <a:rPr lang="en-US" sz="1100" dirty="0" smtClean="0"/>
              <a:t> </a:t>
            </a:r>
            <a:r>
              <a:rPr lang="en-US" sz="1100" dirty="0" err="1" smtClean="0"/>
              <a:t>zadatu</a:t>
            </a:r>
            <a:r>
              <a:rPr lang="en-US" sz="1100" dirty="0" smtClean="0"/>
              <a:t> </a:t>
            </a:r>
            <a:r>
              <a:rPr lang="en-US" sz="1100" dirty="0" err="1" smtClean="0"/>
              <a:t>povr</a:t>
            </a:r>
            <a:r>
              <a:rPr lang="sr-Latn-CS" sz="1100" dirty="0" smtClean="0"/>
              <a:t>šinu odrediti  položaj težišta (1b) i aksijalne momente inercije (</a:t>
            </a:r>
            <a:r>
              <a:rPr lang="en-US" sz="1100" dirty="0" smtClean="0"/>
              <a:t>3</a:t>
            </a:r>
            <a:r>
              <a:rPr lang="sr-Latn-CS" sz="1100" dirty="0" smtClean="0"/>
              <a:t>b)</a:t>
            </a:r>
            <a:endParaRPr lang="en-US" sz="1100" dirty="0"/>
          </a:p>
        </p:txBody>
      </p:sp>
      <p:grpSp>
        <p:nvGrpSpPr>
          <p:cNvPr id="185" name="Group 79"/>
          <p:cNvGrpSpPr/>
          <p:nvPr/>
        </p:nvGrpSpPr>
        <p:grpSpPr>
          <a:xfrm>
            <a:off x="3581400" y="912038"/>
            <a:ext cx="1630004" cy="1602562"/>
            <a:chOff x="4084996" y="761226"/>
            <a:chExt cx="1630004" cy="1602562"/>
          </a:xfrm>
        </p:grpSpPr>
        <p:sp>
          <p:nvSpPr>
            <p:cNvPr id="230" name="TextBox 16"/>
            <p:cNvSpPr txBox="1"/>
            <p:nvPr/>
          </p:nvSpPr>
          <p:spPr>
            <a:xfrm>
              <a:off x="4161196" y="761226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grpSp>
          <p:nvGrpSpPr>
            <p:cNvPr id="231" name="Group 35"/>
            <p:cNvGrpSpPr/>
            <p:nvPr/>
          </p:nvGrpSpPr>
          <p:grpSpPr>
            <a:xfrm>
              <a:off x="4084996" y="990600"/>
              <a:ext cx="1373188" cy="1373188"/>
              <a:chOff x="836612" y="2056606"/>
              <a:chExt cx="1373188" cy="1373188"/>
            </a:xfrm>
          </p:grpSpPr>
          <p:cxnSp>
            <p:nvCxnSpPr>
              <p:cNvPr id="237" name="Straight Connector 236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2" name="TextBox 231"/>
            <p:cNvSpPr txBox="1"/>
            <p:nvPr/>
          </p:nvSpPr>
          <p:spPr>
            <a:xfrm>
              <a:off x="46945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51517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5456596" y="10668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456596" y="1524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5456596" y="19812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</p:grpSp>
      <p:cxnSp>
        <p:nvCxnSpPr>
          <p:cNvPr id="186" name="Straight Connector 185"/>
          <p:cNvCxnSpPr/>
          <p:nvPr/>
        </p:nvCxnSpPr>
        <p:spPr>
          <a:xfrm rot="5400000">
            <a:off x="3129577" y="1604783"/>
            <a:ext cx="1370806" cy="4472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592154" y="2513012"/>
            <a:ext cx="136084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16200000" flipH="1">
            <a:off x="3810000" y="1371600"/>
            <a:ext cx="1371600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5334000" y="1141412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200" dirty="0" smtClean="0"/>
              <a:t>A=  </a:t>
            </a:r>
            <a:r>
              <a:rPr lang="en-US" sz="1200" dirty="0" smtClean="0"/>
              <a:t>2</a:t>
            </a:r>
            <a:r>
              <a:rPr lang="sr-Latn-CS" sz="1200" dirty="0" smtClean="0"/>
              <a:t> cm</a:t>
            </a:r>
            <a:endParaRPr lang="en-US" sz="1200" dirty="0"/>
          </a:p>
        </p:txBody>
      </p:sp>
      <p:cxnSp>
        <p:nvCxnSpPr>
          <p:cNvPr id="195" name="Straight Connector 194"/>
          <p:cNvCxnSpPr/>
          <p:nvPr/>
        </p:nvCxnSpPr>
        <p:spPr>
          <a:xfrm>
            <a:off x="0" y="2741612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220"/>
          <p:cNvGrpSpPr/>
          <p:nvPr/>
        </p:nvGrpSpPr>
        <p:grpSpPr>
          <a:xfrm>
            <a:off x="533398" y="1219194"/>
            <a:ext cx="2546992" cy="1371599"/>
            <a:chOff x="3745458" y="3657600"/>
            <a:chExt cx="2171700" cy="1930400"/>
          </a:xfrm>
        </p:grpSpPr>
        <p:sp>
          <p:nvSpPr>
            <p:cNvPr id="197" name="Rectangle 196"/>
            <p:cNvSpPr/>
            <p:nvPr/>
          </p:nvSpPr>
          <p:spPr>
            <a:xfrm>
              <a:off x="3859758" y="4470400"/>
              <a:ext cx="1943100" cy="609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8" name="Straight Connector 197"/>
            <p:cNvCxnSpPr/>
            <p:nvPr/>
          </p:nvCxnSpPr>
          <p:spPr>
            <a:xfrm rot="5400000">
              <a:off x="3398121" y="5106696"/>
              <a:ext cx="9626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rot="5400000">
              <a:off x="5321554" y="5053304"/>
              <a:ext cx="9626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3745458" y="5283200"/>
              <a:ext cx="21717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779482" y="5226050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5400000" flipH="1" flipV="1">
              <a:off x="5701258" y="5226050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5400000" flipH="1" flipV="1">
              <a:off x="4755298" y="5226050"/>
              <a:ext cx="203200" cy="1143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rot="5400000">
              <a:off x="4704498" y="5298068"/>
              <a:ext cx="304800" cy="119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TextBox 204"/>
            <p:cNvSpPr txBox="1"/>
            <p:nvPr/>
          </p:nvSpPr>
          <p:spPr>
            <a:xfrm>
              <a:off x="4128342" y="48768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2</a:t>
              </a:r>
              <a:endParaRPr lang="en-US" sz="1200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257800" y="487680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2</a:t>
              </a:r>
              <a:endParaRPr lang="en-US" sz="1200" dirty="0"/>
            </a:p>
          </p:txBody>
        </p:sp>
        <p:cxnSp>
          <p:nvCxnSpPr>
            <p:cNvPr id="207" name="Straight Arrow Connector 206"/>
            <p:cNvCxnSpPr/>
            <p:nvPr/>
          </p:nvCxnSpPr>
          <p:spPr>
            <a:xfrm rot="5400000">
              <a:off x="3724159" y="4153455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Arrow Connector 207"/>
            <p:cNvCxnSpPr/>
            <p:nvPr/>
          </p:nvCxnSpPr>
          <p:spPr>
            <a:xfrm rot="5400000">
              <a:off x="3838459" y="4152396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Arrow Connector 208"/>
            <p:cNvCxnSpPr/>
            <p:nvPr/>
          </p:nvCxnSpPr>
          <p:spPr>
            <a:xfrm rot="5400000">
              <a:off x="3952759" y="4151338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Arrow Connector 209"/>
            <p:cNvCxnSpPr/>
            <p:nvPr/>
          </p:nvCxnSpPr>
          <p:spPr>
            <a:xfrm rot="5400000">
              <a:off x="4067059" y="4150279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Arrow Connector 210"/>
            <p:cNvCxnSpPr/>
            <p:nvPr/>
          </p:nvCxnSpPr>
          <p:spPr>
            <a:xfrm rot="5400000">
              <a:off x="4181359" y="4149220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Arrow Connector 211"/>
            <p:cNvCxnSpPr/>
            <p:nvPr/>
          </p:nvCxnSpPr>
          <p:spPr>
            <a:xfrm rot="5400000">
              <a:off x="4295659" y="4148162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Arrow Connector 212"/>
            <p:cNvCxnSpPr/>
            <p:nvPr/>
          </p:nvCxnSpPr>
          <p:spPr>
            <a:xfrm rot="5400000">
              <a:off x="4415077" y="4147103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213"/>
            <p:cNvCxnSpPr/>
            <p:nvPr/>
          </p:nvCxnSpPr>
          <p:spPr>
            <a:xfrm rot="5400000">
              <a:off x="4539613" y="4146044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Arrow Connector 214"/>
            <p:cNvCxnSpPr/>
            <p:nvPr/>
          </p:nvCxnSpPr>
          <p:spPr>
            <a:xfrm rot="5400000">
              <a:off x="4664149" y="4146044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Arrow Connector 215"/>
            <p:cNvCxnSpPr/>
            <p:nvPr/>
          </p:nvCxnSpPr>
          <p:spPr>
            <a:xfrm rot="5400000">
              <a:off x="4773331" y="4148911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Arrow Connector 216"/>
            <p:cNvCxnSpPr/>
            <p:nvPr/>
          </p:nvCxnSpPr>
          <p:spPr>
            <a:xfrm rot="5400000">
              <a:off x="4887631" y="4147852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Arrow Connector 217"/>
            <p:cNvCxnSpPr/>
            <p:nvPr/>
          </p:nvCxnSpPr>
          <p:spPr>
            <a:xfrm rot="5400000">
              <a:off x="5001931" y="4146794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Arrow Connector 218"/>
            <p:cNvCxnSpPr/>
            <p:nvPr/>
          </p:nvCxnSpPr>
          <p:spPr>
            <a:xfrm rot="5400000">
              <a:off x="5116231" y="4145735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Arrow Connector 219"/>
            <p:cNvCxnSpPr/>
            <p:nvPr/>
          </p:nvCxnSpPr>
          <p:spPr>
            <a:xfrm rot="5400000">
              <a:off x="5230531" y="4144676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Arrow Connector 220"/>
            <p:cNvCxnSpPr/>
            <p:nvPr/>
          </p:nvCxnSpPr>
          <p:spPr>
            <a:xfrm rot="5400000">
              <a:off x="5344831" y="4143618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Arrow Connector 221"/>
            <p:cNvCxnSpPr/>
            <p:nvPr/>
          </p:nvCxnSpPr>
          <p:spPr>
            <a:xfrm rot="5400000">
              <a:off x="5464249" y="4142559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Arrow Connector 222"/>
            <p:cNvCxnSpPr/>
            <p:nvPr/>
          </p:nvCxnSpPr>
          <p:spPr>
            <a:xfrm rot="5400000">
              <a:off x="5588785" y="4141500"/>
              <a:ext cx="304800" cy="119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flipV="1">
              <a:off x="3875964" y="4296012"/>
              <a:ext cx="1917511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flipV="1">
              <a:off x="3867432" y="3991211"/>
              <a:ext cx="1917511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Arrow Connector 225"/>
            <p:cNvCxnSpPr/>
            <p:nvPr/>
          </p:nvCxnSpPr>
          <p:spPr>
            <a:xfrm rot="5400000">
              <a:off x="4604345" y="4825404"/>
              <a:ext cx="508000" cy="1191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TextBox 226"/>
            <p:cNvSpPr txBox="1"/>
            <p:nvPr/>
          </p:nvSpPr>
          <p:spPr>
            <a:xfrm>
              <a:off x="4857750" y="4673600"/>
              <a:ext cx="5469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10 kN</a:t>
              </a:r>
              <a:endParaRPr lang="en-US" sz="1200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3829050" y="4064000"/>
              <a:ext cx="57150" cy="81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4419600" y="3657600"/>
              <a:ext cx="7296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10 kN/m</a:t>
              </a:r>
              <a:endParaRPr lang="en-US" sz="1200" dirty="0"/>
            </a:p>
          </p:txBody>
        </p:sp>
      </p:grpSp>
      <p:cxnSp>
        <p:nvCxnSpPr>
          <p:cNvPr id="249" name="Straight Connector 248"/>
          <p:cNvCxnSpPr/>
          <p:nvPr/>
        </p:nvCxnSpPr>
        <p:spPr>
          <a:xfrm>
            <a:off x="0" y="56388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 txBox="1"/>
          <p:nvPr/>
        </p:nvSpPr>
        <p:spPr>
          <a:xfrm>
            <a:off x="152400" y="3351212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Latn-CS" sz="1100" dirty="0" smtClean="0"/>
              <a:t>Odrediti reakcije oslovaca (</a:t>
            </a:r>
            <a:r>
              <a:rPr lang="en-US" sz="1100" dirty="0" smtClean="0"/>
              <a:t>2</a:t>
            </a:r>
            <a:r>
              <a:rPr lang="sr-Latn-CS" sz="1100" dirty="0" smtClean="0"/>
              <a:t>b) i nacrtati dijagrame presečnih sila  i odrediti njihove ekstremne vrednosti(</a:t>
            </a:r>
            <a:r>
              <a:rPr lang="en-US" sz="1100" dirty="0" smtClean="0"/>
              <a:t>4</a:t>
            </a:r>
            <a:r>
              <a:rPr lang="sr-Latn-CS" sz="1100" dirty="0" smtClean="0"/>
              <a:t>b) za sledeće nosače:</a:t>
            </a:r>
            <a:endParaRPr lang="en-US" sz="1100" dirty="0"/>
          </a:p>
        </p:txBody>
      </p:sp>
      <p:sp>
        <p:nvSpPr>
          <p:cNvPr id="251" name="TextBox 250"/>
          <p:cNvSpPr txBox="1"/>
          <p:nvPr/>
        </p:nvSpPr>
        <p:spPr>
          <a:xfrm>
            <a:off x="152400" y="2970212"/>
            <a:ext cx="6629400" cy="2616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100" dirty="0" smtClean="0"/>
              <a:t>    </a:t>
            </a:r>
            <a:r>
              <a:rPr lang="en-US" sz="1100" dirty="0" err="1" smtClean="0"/>
              <a:t>kolokvijum</a:t>
            </a:r>
            <a:r>
              <a:rPr lang="en-US" sz="1100" dirty="0" smtClean="0"/>
              <a:t>  1  -</a:t>
            </a:r>
            <a:r>
              <a:rPr lang="en-US" sz="1100" dirty="0" err="1" smtClean="0"/>
              <a:t>Otpornost</a:t>
            </a:r>
            <a:r>
              <a:rPr lang="en-US" sz="1100" dirty="0" smtClean="0"/>
              <a:t> </a:t>
            </a:r>
            <a:r>
              <a:rPr lang="en-US" sz="1100" dirty="0" err="1" smtClean="0"/>
              <a:t>materijala</a:t>
            </a:r>
            <a:r>
              <a:rPr lang="en-US" sz="1100" dirty="0" smtClean="0"/>
              <a:t>-</a:t>
            </a:r>
            <a:endParaRPr lang="en-US" sz="1100" dirty="0"/>
          </a:p>
        </p:txBody>
      </p:sp>
      <p:sp>
        <p:nvSpPr>
          <p:cNvPr id="252" name="TextBox 251"/>
          <p:cNvSpPr txBox="1"/>
          <p:nvPr/>
        </p:nvSpPr>
        <p:spPr>
          <a:xfrm>
            <a:off x="3124200" y="3351212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100" dirty="0" smtClean="0"/>
              <a:t>2.        </a:t>
            </a:r>
            <a:r>
              <a:rPr lang="en-US" sz="1100" dirty="0" err="1" smtClean="0"/>
              <a:t>Za</a:t>
            </a:r>
            <a:r>
              <a:rPr lang="en-US" sz="1100" dirty="0" smtClean="0"/>
              <a:t> </a:t>
            </a:r>
            <a:r>
              <a:rPr lang="en-US" sz="1100" dirty="0" err="1" smtClean="0"/>
              <a:t>zadatu</a:t>
            </a:r>
            <a:r>
              <a:rPr lang="en-US" sz="1100" dirty="0" smtClean="0"/>
              <a:t> </a:t>
            </a:r>
            <a:r>
              <a:rPr lang="en-US" sz="1100" dirty="0" err="1" smtClean="0"/>
              <a:t>povr</a:t>
            </a:r>
            <a:r>
              <a:rPr lang="sr-Latn-CS" sz="1100" dirty="0" smtClean="0"/>
              <a:t>šinu odrediti  položaj težišta (1b) i aksijalne momente inercije (</a:t>
            </a:r>
            <a:r>
              <a:rPr lang="en-US" sz="1100" dirty="0" smtClean="0"/>
              <a:t>3</a:t>
            </a:r>
            <a:r>
              <a:rPr lang="sr-Latn-CS" sz="1100" dirty="0" smtClean="0"/>
              <a:t>b)</a:t>
            </a:r>
            <a:endParaRPr lang="en-US" sz="1100" dirty="0"/>
          </a:p>
        </p:txBody>
      </p:sp>
      <p:grpSp>
        <p:nvGrpSpPr>
          <p:cNvPr id="253" name="Group 104"/>
          <p:cNvGrpSpPr/>
          <p:nvPr/>
        </p:nvGrpSpPr>
        <p:grpSpPr>
          <a:xfrm>
            <a:off x="3581400" y="3731438"/>
            <a:ext cx="1630004" cy="1602562"/>
            <a:chOff x="4084996" y="761226"/>
            <a:chExt cx="1630004" cy="1602562"/>
          </a:xfrm>
        </p:grpSpPr>
        <p:sp>
          <p:nvSpPr>
            <p:cNvPr id="292" name="TextBox 291"/>
            <p:cNvSpPr txBox="1"/>
            <p:nvPr/>
          </p:nvSpPr>
          <p:spPr>
            <a:xfrm>
              <a:off x="4161196" y="761226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grpSp>
          <p:nvGrpSpPr>
            <p:cNvPr id="293" name="Group 35"/>
            <p:cNvGrpSpPr/>
            <p:nvPr/>
          </p:nvGrpSpPr>
          <p:grpSpPr>
            <a:xfrm>
              <a:off x="4084996" y="990600"/>
              <a:ext cx="1373188" cy="1373188"/>
              <a:chOff x="836612" y="2056606"/>
              <a:chExt cx="1373188" cy="1373188"/>
            </a:xfrm>
          </p:grpSpPr>
          <p:cxnSp>
            <p:nvCxnSpPr>
              <p:cNvPr id="299" name="Straight Connector 298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Straight Connector 302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Straight Connector 304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4" name="TextBox 293"/>
            <p:cNvSpPr txBox="1"/>
            <p:nvPr/>
          </p:nvSpPr>
          <p:spPr>
            <a:xfrm>
              <a:off x="46945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51517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5456596" y="10668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5456596" y="1524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5456596" y="19812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</p:grpSp>
      <p:cxnSp>
        <p:nvCxnSpPr>
          <p:cNvPr id="254" name="Straight Connector 253"/>
          <p:cNvCxnSpPr/>
          <p:nvPr/>
        </p:nvCxnSpPr>
        <p:spPr>
          <a:xfrm rot="5400000">
            <a:off x="2906354" y="4646612"/>
            <a:ext cx="1371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3592154" y="5332412"/>
            <a:ext cx="136084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 flipV="1">
            <a:off x="3592154" y="3962400"/>
            <a:ext cx="90364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Box 257"/>
          <p:cNvSpPr txBox="1"/>
          <p:nvPr/>
        </p:nvSpPr>
        <p:spPr>
          <a:xfrm>
            <a:off x="5334000" y="3960812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200" dirty="0" smtClean="0"/>
              <a:t>a= </a:t>
            </a:r>
            <a:r>
              <a:rPr lang="en-US" sz="1200" dirty="0" smtClean="0"/>
              <a:t>3</a:t>
            </a:r>
            <a:r>
              <a:rPr lang="sr-Latn-CS" sz="1200" dirty="0" smtClean="0"/>
              <a:t>  cm</a:t>
            </a:r>
            <a:endParaRPr lang="en-US" sz="1200" dirty="0"/>
          </a:p>
        </p:txBody>
      </p:sp>
      <p:cxnSp>
        <p:nvCxnSpPr>
          <p:cNvPr id="269" name="Straight Arrow Connector 268"/>
          <p:cNvCxnSpPr/>
          <p:nvPr/>
        </p:nvCxnSpPr>
        <p:spPr>
          <a:xfrm rot="5400000">
            <a:off x="2628866" y="4509395"/>
            <a:ext cx="381069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 rot="16200000" flipH="1">
            <a:off x="1037893" y="4524706"/>
            <a:ext cx="362615" cy="1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70"/>
          <p:cNvSpPr/>
          <p:nvPr/>
        </p:nvSpPr>
        <p:spPr>
          <a:xfrm>
            <a:off x="699209" y="4705420"/>
            <a:ext cx="2129097" cy="3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3" name="Straight Connector 272"/>
          <p:cNvCxnSpPr/>
          <p:nvPr/>
        </p:nvCxnSpPr>
        <p:spPr>
          <a:xfrm rot="5400000">
            <a:off x="450020" y="5063343"/>
            <a:ext cx="5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/>
          <p:nvPr/>
        </p:nvCxnSpPr>
        <p:spPr>
          <a:xfrm>
            <a:off x="573968" y="5162628"/>
            <a:ext cx="23795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 rot="5400000" flipH="1" flipV="1">
            <a:off x="665423" y="5100007"/>
            <a:ext cx="114302" cy="1252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 rot="5400000" flipH="1" flipV="1">
            <a:off x="1706606" y="5100007"/>
            <a:ext cx="114302" cy="1252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rot="5400000">
            <a:off x="1678031" y="5170674"/>
            <a:ext cx="171453" cy="13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TextBox 277"/>
          <p:cNvSpPr txBox="1"/>
          <p:nvPr/>
        </p:nvSpPr>
        <p:spPr>
          <a:xfrm>
            <a:off x="838200" y="493430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279" name="Straight Connector 278"/>
          <p:cNvCxnSpPr/>
          <p:nvPr/>
        </p:nvCxnSpPr>
        <p:spPr>
          <a:xfrm rot="5400000" flipH="1" flipV="1">
            <a:off x="2270191" y="5094294"/>
            <a:ext cx="114302" cy="1252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 rot="5400000">
            <a:off x="2241615" y="5164960"/>
            <a:ext cx="171453" cy="13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extBox 280"/>
          <p:cNvSpPr txBox="1"/>
          <p:nvPr/>
        </p:nvSpPr>
        <p:spPr>
          <a:xfrm>
            <a:off x="1954177" y="4934024"/>
            <a:ext cx="263266" cy="27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r-Latn-CS" sz="1200" dirty="0" smtClean="0"/>
              <a:t>1</a:t>
            </a:r>
            <a:endParaRPr lang="en-US" sz="1200" dirty="0"/>
          </a:p>
        </p:txBody>
      </p:sp>
      <p:sp>
        <p:nvSpPr>
          <p:cNvPr id="282" name="TextBox 281"/>
          <p:cNvSpPr txBox="1"/>
          <p:nvPr/>
        </p:nvSpPr>
        <p:spPr>
          <a:xfrm>
            <a:off x="2452583" y="4934024"/>
            <a:ext cx="263266" cy="27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r-Latn-CS" sz="1200" dirty="0" smtClean="0"/>
              <a:t>1</a:t>
            </a:r>
            <a:endParaRPr lang="en-US" sz="1200" dirty="0"/>
          </a:p>
        </p:txBody>
      </p:sp>
      <p:sp>
        <p:nvSpPr>
          <p:cNvPr id="283" name="TextBox 282"/>
          <p:cNvSpPr txBox="1"/>
          <p:nvPr/>
        </p:nvSpPr>
        <p:spPr>
          <a:xfrm>
            <a:off x="990600" y="4114800"/>
            <a:ext cx="547053" cy="27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r-Latn-CS" sz="1200" dirty="0" smtClean="0"/>
              <a:t>10 kN</a:t>
            </a:r>
            <a:endParaRPr lang="en-US" sz="1200" dirty="0"/>
          </a:p>
        </p:txBody>
      </p:sp>
      <p:sp>
        <p:nvSpPr>
          <p:cNvPr id="284" name="TextBox 283"/>
          <p:cNvSpPr txBox="1"/>
          <p:nvPr/>
        </p:nvSpPr>
        <p:spPr>
          <a:xfrm>
            <a:off x="2501055" y="4038600"/>
            <a:ext cx="54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sr-Latn-CS" sz="1200" dirty="0" smtClean="0"/>
              <a:t>10 kN</a:t>
            </a:r>
            <a:endParaRPr lang="en-US" sz="1200" dirty="0"/>
          </a:p>
        </p:txBody>
      </p:sp>
      <p:sp>
        <p:nvSpPr>
          <p:cNvPr id="285" name="Rectangle 284"/>
          <p:cNvSpPr/>
          <p:nvPr/>
        </p:nvSpPr>
        <p:spPr>
          <a:xfrm>
            <a:off x="652479" y="4481934"/>
            <a:ext cx="62620" cy="457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6" name="Straight Connector 285"/>
          <p:cNvCxnSpPr/>
          <p:nvPr/>
        </p:nvCxnSpPr>
        <p:spPr>
          <a:xfrm rot="5400000" flipH="1" flipV="1">
            <a:off x="2771154" y="5099412"/>
            <a:ext cx="114302" cy="1252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 rot="5400000">
            <a:off x="2742578" y="5170079"/>
            <a:ext cx="171453" cy="13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Oval 287"/>
          <p:cNvSpPr/>
          <p:nvPr/>
        </p:nvSpPr>
        <p:spPr>
          <a:xfrm>
            <a:off x="1724502" y="4690065"/>
            <a:ext cx="75145" cy="68581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Isosceles Triangle 288"/>
          <p:cNvSpPr/>
          <p:nvPr/>
        </p:nvSpPr>
        <p:spPr>
          <a:xfrm>
            <a:off x="2174061" y="4782191"/>
            <a:ext cx="313102" cy="114302"/>
          </a:xfrm>
          <a:prstGeom prst="triangl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2174995" y="4958438"/>
            <a:ext cx="313102" cy="54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2294495" y="4743643"/>
            <a:ext cx="75145" cy="68581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TextBox 310"/>
          <p:cNvSpPr txBox="1"/>
          <p:nvPr/>
        </p:nvSpPr>
        <p:spPr>
          <a:xfrm>
            <a:off x="228600" y="6246816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Latn-CS" sz="1100" dirty="0" smtClean="0"/>
              <a:t>Odrediti reakcije oslovaca (</a:t>
            </a:r>
            <a:r>
              <a:rPr lang="en-US" sz="1100" dirty="0" smtClean="0"/>
              <a:t>2</a:t>
            </a:r>
            <a:r>
              <a:rPr lang="sr-Latn-CS" sz="1100" dirty="0" smtClean="0"/>
              <a:t>b) i nacrtati dijagrame presečnih sila  i odrediti njihove ekstremne vrednosti(</a:t>
            </a:r>
            <a:r>
              <a:rPr lang="en-US" sz="1100" dirty="0" smtClean="0"/>
              <a:t>4</a:t>
            </a:r>
            <a:r>
              <a:rPr lang="sr-Latn-CS" sz="1100" dirty="0" smtClean="0"/>
              <a:t>b) za sledeće nosače:</a:t>
            </a:r>
            <a:endParaRPr lang="en-US" sz="1100" dirty="0"/>
          </a:p>
        </p:txBody>
      </p:sp>
      <p:sp>
        <p:nvSpPr>
          <p:cNvPr id="312" name="TextBox 311"/>
          <p:cNvSpPr txBox="1"/>
          <p:nvPr/>
        </p:nvSpPr>
        <p:spPr>
          <a:xfrm>
            <a:off x="228600" y="5865816"/>
            <a:ext cx="6629400" cy="2616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1100" dirty="0" smtClean="0"/>
              <a:t>    </a:t>
            </a:r>
            <a:r>
              <a:rPr lang="en-US" sz="1100" dirty="0" err="1" smtClean="0"/>
              <a:t>kolokvijum</a:t>
            </a:r>
            <a:r>
              <a:rPr lang="en-US" sz="1100" dirty="0" smtClean="0"/>
              <a:t>  1  -</a:t>
            </a:r>
            <a:r>
              <a:rPr lang="en-US" sz="1100" dirty="0" err="1" smtClean="0"/>
              <a:t>Otpornost</a:t>
            </a:r>
            <a:r>
              <a:rPr lang="en-US" sz="1100" dirty="0" smtClean="0"/>
              <a:t> </a:t>
            </a:r>
            <a:r>
              <a:rPr lang="en-US" sz="1100" dirty="0" err="1" smtClean="0"/>
              <a:t>materijala</a:t>
            </a:r>
            <a:r>
              <a:rPr lang="en-US" sz="1100" dirty="0" smtClean="0"/>
              <a:t>-</a:t>
            </a:r>
            <a:endParaRPr lang="en-US" sz="1100" dirty="0"/>
          </a:p>
        </p:txBody>
      </p:sp>
      <p:sp>
        <p:nvSpPr>
          <p:cNvPr id="313" name="TextBox 312"/>
          <p:cNvSpPr txBox="1"/>
          <p:nvPr/>
        </p:nvSpPr>
        <p:spPr>
          <a:xfrm>
            <a:off x="3200400" y="6246816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100" dirty="0" smtClean="0"/>
              <a:t>2.        </a:t>
            </a:r>
            <a:r>
              <a:rPr lang="en-US" sz="1100" dirty="0" err="1" smtClean="0"/>
              <a:t>Za</a:t>
            </a:r>
            <a:r>
              <a:rPr lang="en-US" sz="1100" dirty="0" smtClean="0"/>
              <a:t> </a:t>
            </a:r>
            <a:r>
              <a:rPr lang="en-US" sz="1100" dirty="0" err="1" smtClean="0"/>
              <a:t>zadatu</a:t>
            </a:r>
            <a:r>
              <a:rPr lang="en-US" sz="1100" dirty="0" smtClean="0"/>
              <a:t> </a:t>
            </a:r>
            <a:r>
              <a:rPr lang="en-US" sz="1100" dirty="0" err="1" smtClean="0"/>
              <a:t>povr</a:t>
            </a:r>
            <a:r>
              <a:rPr lang="sr-Latn-CS" sz="1100" dirty="0" smtClean="0"/>
              <a:t>šinu odrediti  položaj težišta (1b) i aksijalne momente inercije (</a:t>
            </a:r>
            <a:r>
              <a:rPr lang="en-US" sz="1100" dirty="0" smtClean="0"/>
              <a:t>3</a:t>
            </a:r>
            <a:r>
              <a:rPr lang="sr-Latn-CS" sz="1100" dirty="0" smtClean="0"/>
              <a:t>b)</a:t>
            </a:r>
            <a:endParaRPr lang="en-US" sz="1100" dirty="0"/>
          </a:p>
        </p:txBody>
      </p:sp>
      <p:grpSp>
        <p:nvGrpSpPr>
          <p:cNvPr id="314" name="Group 165"/>
          <p:cNvGrpSpPr/>
          <p:nvPr/>
        </p:nvGrpSpPr>
        <p:grpSpPr>
          <a:xfrm>
            <a:off x="3657600" y="6627042"/>
            <a:ext cx="1630004" cy="1602562"/>
            <a:chOff x="4084996" y="761226"/>
            <a:chExt cx="1630004" cy="1602562"/>
          </a:xfrm>
        </p:grpSpPr>
        <p:sp>
          <p:nvSpPr>
            <p:cNvPr id="338" name="TextBox 337"/>
            <p:cNvSpPr txBox="1"/>
            <p:nvPr/>
          </p:nvSpPr>
          <p:spPr>
            <a:xfrm>
              <a:off x="4161196" y="761226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grpSp>
          <p:nvGrpSpPr>
            <p:cNvPr id="339" name="Group 35"/>
            <p:cNvGrpSpPr/>
            <p:nvPr/>
          </p:nvGrpSpPr>
          <p:grpSpPr>
            <a:xfrm>
              <a:off x="4084996" y="990600"/>
              <a:ext cx="1373188" cy="1373188"/>
              <a:chOff x="836612" y="2056606"/>
              <a:chExt cx="1373188" cy="1373188"/>
            </a:xfrm>
          </p:grpSpPr>
          <p:cxnSp>
            <p:nvCxnSpPr>
              <p:cNvPr id="345" name="Straight Connector 344"/>
              <p:cNvCxnSpPr/>
              <p:nvPr/>
            </p:nvCxnSpPr>
            <p:spPr>
              <a:xfrm flipV="1">
                <a:off x="838200" y="20574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flipV="1">
                <a:off x="838200" y="25146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flipV="1">
                <a:off x="838200" y="2971800"/>
                <a:ext cx="13716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Straight Connector 347"/>
              <p:cNvCxnSpPr/>
              <p:nvPr/>
            </p:nvCxnSpPr>
            <p:spPr>
              <a:xfrm rot="5400000" flipH="1" flipV="1">
                <a:off x="152400" y="2743200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Straight Connector 348"/>
              <p:cNvCxnSpPr/>
              <p:nvPr/>
            </p:nvCxnSpPr>
            <p:spPr>
              <a:xfrm rot="5400000" flipH="1" flipV="1">
                <a:off x="610394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 flipH="1" flipV="1">
                <a:off x="1523206" y="2741612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>
                <a:off x="8382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>
                <a:off x="12954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 rot="5400000" flipH="1" flipV="1">
                <a:off x="1066006" y="2742406"/>
                <a:ext cx="13716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>
                <a:off x="1752600" y="3429000"/>
                <a:ext cx="457200" cy="0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rot="5400000" flipH="1" flipV="1">
                <a:off x="608806" y="3199606"/>
                <a:ext cx="457200" cy="1588"/>
              </a:xfrm>
              <a:prstGeom prst="line">
                <a:avLst/>
              </a:prstGeom>
              <a:ln w="63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0" name="TextBox 339"/>
            <p:cNvSpPr txBox="1"/>
            <p:nvPr/>
          </p:nvSpPr>
          <p:spPr>
            <a:xfrm>
              <a:off x="46945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5151796" y="762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5456596" y="10668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5456596" y="15240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  <p:sp>
          <p:nvSpPr>
            <p:cNvPr id="344" name="TextBox 343"/>
            <p:cNvSpPr txBox="1"/>
            <p:nvPr/>
          </p:nvSpPr>
          <p:spPr>
            <a:xfrm>
              <a:off x="5456596" y="1981200"/>
              <a:ext cx="2584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CS" sz="1200" dirty="0" smtClean="0"/>
                <a:t>a</a:t>
              </a:r>
              <a:endParaRPr lang="en-US" sz="1200" dirty="0"/>
            </a:p>
          </p:txBody>
        </p:sp>
      </p:grpSp>
      <p:cxnSp>
        <p:nvCxnSpPr>
          <p:cNvPr id="315" name="Straight Connector 314"/>
          <p:cNvCxnSpPr/>
          <p:nvPr/>
        </p:nvCxnSpPr>
        <p:spPr>
          <a:xfrm rot="5400000">
            <a:off x="2982554" y="7542216"/>
            <a:ext cx="1371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/>
          <p:nvPr/>
        </p:nvCxnSpPr>
        <p:spPr>
          <a:xfrm>
            <a:off x="3668354" y="8228016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/>
          <p:nvPr/>
        </p:nvCxnSpPr>
        <p:spPr>
          <a:xfrm>
            <a:off x="3668354" y="6856416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>
            <a:off x="4116823" y="6857210"/>
            <a:ext cx="912377" cy="7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/>
          <p:cNvCxnSpPr/>
          <p:nvPr/>
        </p:nvCxnSpPr>
        <p:spPr>
          <a:xfrm rot="5400000">
            <a:off x="3892371" y="7091187"/>
            <a:ext cx="1370012" cy="9036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TextBox 319"/>
          <p:cNvSpPr txBox="1"/>
          <p:nvPr/>
        </p:nvSpPr>
        <p:spPr>
          <a:xfrm>
            <a:off x="5410200" y="685641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1200" dirty="0" smtClean="0"/>
              <a:t>a= </a:t>
            </a:r>
            <a:r>
              <a:rPr lang="en-US" sz="1200" dirty="0" smtClean="0"/>
              <a:t>2</a:t>
            </a:r>
            <a:r>
              <a:rPr lang="sr-Latn-CS" sz="1200" dirty="0" smtClean="0"/>
              <a:t> cm</a:t>
            </a:r>
            <a:endParaRPr lang="en-US" sz="1200" dirty="0"/>
          </a:p>
        </p:txBody>
      </p:sp>
      <p:grpSp>
        <p:nvGrpSpPr>
          <p:cNvPr id="321" name="Group 289"/>
          <p:cNvGrpSpPr/>
          <p:nvPr/>
        </p:nvGrpSpPr>
        <p:grpSpPr>
          <a:xfrm>
            <a:off x="533400" y="7086600"/>
            <a:ext cx="2677754" cy="990600"/>
            <a:chOff x="1066800" y="3307318"/>
            <a:chExt cx="3941834" cy="1276350"/>
          </a:xfrm>
        </p:grpSpPr>
        <p:cxnSp>
          <p:nvCxnSpPr>
            <p:cNvPr id="322" name="Straight Arrow Connector 321"/>
            <p:cNvCxnSpPr/>
            <p:nvPr/>
          </p:nvCxnSpPr>
          <p:spPr>
            <a:xfrm rot="5400000">
              <a:off x="2305960" y="3526394"/>
              <a:ext cx="438146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3" name="Rectangle 322"/>
            <p:cNvSpPr/>
            <p:nvPr/>
          </p:nvSpPr>
          <p:spPr>
            <a:xfrm>
              <a:off x="1219200" y="37454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4" name="Straight Connector 323"/>
            <p:cNvCxnSpPr/>
            <p:nvPr/>
          </p:nvCxnSpPr>
          <p:spPr>
            <a:xfrm rot="5400000">
              <a:off x="884445" y="42226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/>
          </p:nvCxnSpPr>
          <p:spPr>
            <a:xfrm>
              <a:off x="1066800" y="43550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 rot="5400000" flipH="1" flipV="1">
              <a:off x="1171432" y="42788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/>
          </p:nvCxnSpPr>
          <p:spPr>
            <a:xfrm rot="5400000" flipH="1" flipV="1">
              <a:off x="2438400" y="42788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>
            <a:xfrm rot="5400000">
              <a:off x="2400300" y="43658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" name="TextBox 328"/>
            <p:cNvSpPr txBox="1"/>
            <p:nvPr/>
          </p:nvSpPr>
          <p:spPr>
            <a:xfrm>
              <a:off x="1577314" y="4050268"/>
              <a:ext cx="350952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2</a:t>
              </a:r>
              <a:endParaRPr lang="en-US" sz="1200" dirty="0"/>
            </a:p>
          </p:txBody>
        </p:sp>
        <p:sp>
          <p:nvSpPr>
            <p:cNvPr id="330" name="TextBox 329"/>
            <p:cNvSpPr txBox="1"/>
            <p:nvPr/>
          </p:nvSpPr>
          <p:spPr>
            <a:xfrm>
              <a:off x="2974914" y="4050268"/>
              <a:ext cx="350952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331" name="TextBox 330"/>
            <p:cNvSpPr txBox="1"/>
            <p:nvPr/>
          </p:nvSpPr>
          <p:spPr>
            <a:xfrm>
              <a:off x="4114799" y="3745468"/>
              <a:ext cx="893835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10 kNm</a:t>
              </a:r>
              <a:endParaRPr lang="en-US" sz="1200" dirty="0"/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1162336" y="3447492"/>
              <a:ext cx="762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3" name="Straight Connector 332"/>
            <p:cNvCxnSpPr/>
            <p:nvPr/>
          </p:nvCxnSpPr>
          <p:spPr>
            <a:xfrm rot="5400000" flipH="1" flipV="1">
              <a:off x="3733799" y="4278074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/>
          </p:nvCxnSpPr>
          <p:spPr>
            <a:xfrm rot="5400000">
              <a:off x="3695699" y="4365078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5" name="Arc 334"/>
            <p:cNvSpPr/>
            <p:nvPr/>
          </p:nvSpPr>
          <p:spPr>
            <a:xfrm>
              <a:off x="3695700" y="3450193"/>
              <a:ext cx="533400" cy="533400"/>
            </a:xfrm>
            <a:prstGeom prst="arc">
              <a:avLst>
                <a:gd name="adj1" fmla="val 16200000"/>
                <a:gd name="adj2" fmla="val 5780019"/>
              </a:avLst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6" name="Straight Connector 335"/>
            <p:cNvCxnSpPr/>
            <p:nvPr/>
          </p:nvCxnSpPr>
          <p:spPr>
            <a:xfrm rot="5400000">
              <a:off x="3710941" y="3539727"/>
              <a:ext cx="350519" cy="1524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7" name="TextBox 336"/>
            <p:cNvSpPr txBox="1"/>
            <p:nvPr/>
          </p:nvSpPr>
          <p:spPr>
            <a:xfrm>
              <a:off x="2525030" y="3307318"/>
              <a:ext cx="729261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sz="1200" dirty="0" smtClean="0"/>
                <a:t>10 kN</a:t>
              </a:r>
              <a:endParaRPr lang="en-US" sz="1200" dirty="0"/>
            </a:p>
          </p:txBody>
        </p:sp>
      </p:grpSp>
      <p:cxnSp>
        <p:nvCxnSpPr>
          <p:cNvPr id="365" name="Straight Connector 364"/>
          <p:cNvCxnSpPr/>
          <p:nvPr/>
        </p:nvCxnSpPr>
        <p:spPr>
          <a:xfrm rot="16200000" flipV="1">
            <a:off x="4038600" y="4419600"/>
            <a:ext cx="13716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/>
          <p:cNvCxnSpPr/>
          <p:nvPr/>
        </p:nvCxnSpPr>
        <p:spPr>
          <a:xfrm rot="5400000" flipH="1" flipV="1">
            <a:off x="1148470" y="5093977"/>
            <a:ext cx="114302" cy="1252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/>
          <p:cNvCxnSpPr/>
          <p:nvPr/>
        </p:nvCxnSpPr>
        <p:spPr>
          <a:xfrm rot="5400000">
            <a:off x="1119895" y="5164644"/>
            <a:ext cx="171453" cy="130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TextBox 368"/>
          <p:cNvSpPr txBox="1"/>
          <p:nvPr/>
        </p:nvSpPr>
        <p:spPr>
          <a:xfrm>
            <a:off x="1371600" y="493750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1200" dirty="0" smtClean="0"/>
              <a:t>1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801</Words>
  <Application>Microsoft Office PowerPoint</Application>
  <PresentationFormat>On-screen Show (4:3)</PresentationFormat>
  <Paragraphs>177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VPTS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317</dc:creator>
  <cp:lastModifiedBy>Djuricic Dj</cp:lastModifiedBy>
  <cp:revision>85</cp:revision>
  <dcterms:created xsi:type="dcterms:W3CDTF">2013-05-07T06:05:07Z</dcterms:created>
  <dcterms:modified xsi:type="dcterms:W3CDTF">2016-05-18T06:01:03Z</dcterms:modified>
</cp:coreProperties>
</file>