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4"/>
  </p:handoutMasterIdLst>
  <p:sldIdLst>
    <p:sldId id="381" r:id="rId2"/>
    <p:sldId id="415" r:id="rId3"/>
    <p:sldId id="416" r:id="rId4"/>
    <p:sldId id="417" r:id="rId5"/>
    <p:sldId id="418" r:id="rId6"/>
    <p:sldId id="419" r:id="rId7"/>
    <p:sldId id="424" r:id="rId8"/>
    <p:sldId id="420" r:id="rId9"/>
    <p:sldId id="421" r:id="rId10"/>
    <p:sldId id="422" r:id="rId11"/>
    <p:sldId id="423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5" r:id="rId22"/>
    <p:sldId id="436" r:id="rId23"/>
    <p:sldId id="434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1" r:id="rId38"/>
    <p:sldId id="452" r:id="rId39"/>
    <p:sldId id="453" r:id="rId40"/>
    <p:sldId id="454" r:id="rId41"/>
    <p:sldId id="455" r:id="rId42"/>
    <p:sldId id="456" r:id="rId43"/>
    <p:sldId id="457" r:id="rId44"/>
    <p:sldId id="458" r:id="rId45"/>
    <p:sldId id="459" r:id="rId46"/>
    <p:sldId id="460" r:id="rId47"/>
    <p:sldId id="461" r:id="rId48"/>
    <p:sldId id="462" r:id="rId49"/>
    <p:sldId id="463" r:id="rId50"/>
    <p:sldId id="464" r:id="rId51"/>
    <p:sldId id="465" r:id="rId52"/>
    <p:sldId id="46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98" d="100"/>
          <a:sy n="98" d="100"/>
        </p:scale>
        <p:origin x="-850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58265-4CDB-4F61-83AE-C4A9E45716F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0D85D-1A10-4EB9-8957-5E3999F9B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1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F970-80DB-4512-B5B5-71C9870908A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9B73-4858-4C31-B062-20DE35B15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147440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x-none" sz="2400" dirty="0" smtClean="0"/>
              <a:t>šem pravilniku SRPS:</a:t>
            </a:r>
          </a:p>
          <a:p>
            <a:r>
              <a:rPr lang="x-none" sz="2400" dirty="0" smtClean="0"/>
              <a:t> Opterećenja na konstrukcije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3471731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- sopstvena </a:t>
            </a:r>
            <a:r>
              <a:rPr lang="pl-PL" sz="2800" dirty="0">
                <a:solidFill>
                  <a:srgbClr val="FFFF00"/>
                </a:solidFill>
              </a:rPr>
              <a:t>težina i stalna opterećenja (</a:t>
            </a:r>
            <a:r>
              <a:rPr lang="pl-PL" sz="2800" i="1" dirty="0">
                <a:solidFill>
                  <a:srgbClr val="FFFF00"/>
                </a:solidFill>
              </a:rPr>
              <a:t>g</a:t>
            </a:r>
            <a:r>
              <a:rPr lang="pl-PL" sz="2800" dirty="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927407"/>
            <a:ext cx="5888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FFFF00"/>
                </a:solidFill>
              </a:rPr>
              <a:t>Dejstva na konstrukcije u </a:t>
            </a:r>
            <a:r>
              <a:rPr lang="pl-PL" sz="2800" b="1" dirty="0" smtClean="0">
                <a:solidFill>
                  <a:srgbClr val="FFFF00"/>
                </a:solidFill>
              </a:rPr>
              <a:t>zgradarstvu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2420888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x-none" sz="2400" dirty="0" smtClean="0"/>
              <a:t>evropskom standardu: EN1991</a:t>
            </a:r>
          </a:p>
          <a:p>
            <a:r>
              <a:rPr lang="x-none" sz="2400" dirty="0" smtClean="0"/>
              <a:t>Dejstva na konstrukcije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068" y="393339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korisno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opterećenje</a:t>
            </a:r>
            <a:r>
              <a:rPr lang="en-US" sz="2800" dirty="0">
                <a:solidFill>
                  <a:srgbClr val="FFFF00"/>
                </a:solidFill>
              </a:rPr>
              <a:t> – (</a:t>
            </a:r>
            <a:r>
              <a:rPr lang="en-US" sz="2800" i="1" dirty="0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068" y="4395061"/>
            <a:ext cx="220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sneg</a:t>
            </a:r>
            <a:r>
              <a:rPr lang="en-US" sz="2800" dirty="0">
                <a:solidFill>
                  <a:srgbClr val="FFFF00"/>
                </a:solidFill>
              </a:rPr>
              <a:t> – (</a:t>
            </a:r>
            <a:r>
              <a:rPr lang="en-US" sz="2800" i="1" dirty="0">
                <a:solidFill>
                  <a:srgbClr val="FFFF00"/>
                </a:solidFill>
              </a:rPr>
              <a:t>s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4684" y="4856726"/>
            <a:ext cx="220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vetar</a:t>
            </a:r>
            <a:r>
              <a:rPr lang="en-US" sz="2800" dirty="0">
                <a:solidFill>
                  <a:srgbClr val="FFFF00"/>
                </a:solidFill>
              </a:rPr>
              <a:t> – (</a:t>
            </a:r>
            <a:r>
              <a:rPr lang="en-US" sz="2800" i="1" dirty="0" smtClean="0">
                <a:solidFill>
                  <a:srgbClr val="FFFF00"/>
                </a:solidFill>
              </a:rPr>
              <a:t>w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5318391"/>
            <a:ext cx="393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temperatura</a:t>
            </a:r>
            <a:r>
              <a:rPr lang="en-US" sz="2800" dirty="0">
                <a:solidFill>
                  <a:srgbClr val="FFFF00"/>
                </a:solidFill>
              </a:rPr>
              <a:t> – (</a:t>
            </a:r>
            <a:r>
              <a:rPr lang="en-US" sz="2800" i="1" dirty="0" smtClean="0">
                <a:solidFill>
                  <a:srgbClr val="FFFF00"/>
                </a:solidFill>
              </a:rPr>
              <a:t>t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5780056"/>
            <a:ext cx="393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err="1">
                <a:solidFill>
                  <a:srgbClr val="FFFF00"/>
                </a:solidFill>
              </a:rPr>
              <a:t>seizmika</a:t>
            </a:r>
            <a:r>
              <a:rPr lang="en-US" sz="2800" dirty="0">
                <a:solidFill>
                  <a:srgbClr val="FFFF00"/>
                </a:solidFill>
              </a:rPr>
              <a:t> – (</a:t>
            </a:r>
            <a:r>
              <a:rPr lang="en-US" sz="2800" i="1" dirty="0" smtClean="0">
                <a:solidFill>
                  <a:srgbClr val="FFFF00"/>
                </a:solidFill>
              </a:rPr>
              <a:t>e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5754" y="906475"/>
            <a:ext cx="8074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Dejstva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saobraćajnim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površinama</a:t>
            </a:r>
            <a:r>
              <a:rPr lang="en-US" sz="2400" b="1" dirty="0">
                <a:solidFill>
                  <a:srgbClr val="FFFF00"/>
                </a:solidFill>
              </a:rPr>
              <a:t> i </a:t>
            </a:r>
            <a:r>
              <a:rPr lang="en-US" sz="2400" b="1" dirty="0" err="1">
                <a:solidFill>
                  <a:srgbClr val="FFFF00"/>
                </a:solidFill>
              </a:rPr>
              <a:t>parkinzima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390650"/>
            <a:ext cx="80676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0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7742" y="892552"/>
            <a:ext cx="3271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Opterećenje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krovova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412776"/>
            <a:ext cx="796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Kategorija</a:t>
            </a:r>
            <a:r>
              <a:rPr lang="en-US" sz="2400" dirty="0" smtClean="0"/>
              <a:t> </a:t>
            </a:r>
            <a:r>
              <a:rPr lang="en-US" sz="2400" dirty="0"/>
              <a:t>H: </a:t>
            </a:r>
            <a:r>
              <a:rPr lang="en-US" sz="2400" dirty="0" err="1"/>
              <a:t>krovovi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 smtClean="0"/>
              <a:t>neprohodni</a:t>
            </a:r>
            <a:r>
              <a:rPr lang="en-US" sz="2400" dirty="0" smtClean="0"/>
              <a:t>,</a:t>
            </a:r>
            <a:r>
              <a:rPr lang="x-none" sz="2400" dirty="0" smtClean="0"/>
              <a:t> </a:t>
            </a:r>
            <a:r>
              <a:rPr lang="pl-PL" sz="2400" dirty="0" smtClean="0"/>
              <a:t>izuzev </a:t>
            </a:r>
            <a:r>
              <a:rPr lang="pl-PL" sz="2400" dirty="0"/>
              <a:t>za redovno održavanje i popravku.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07340" y="2243773"/>
            <a:ext cx="7952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Kategorija</a:t>
            </a:r>
            <a:r>
              <a:rPr lang="en-US" sz="2400" dirty="0" smtClean="0"/>
              <a:t> </a:t>
            </a:r>
            <a:r>
              <a:rPr lang="en-US" sz="2400" dirty="0"/>
              <a:t>I: </a:t>
            </a:r>
            <a:r>
              <a:rPr lang="en-US" sz="2400" dirty="0" err="1"/>
              <a:t>krovovi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pristupačni</a:t>
            </a:r>
            <a:r>
              <a:rPr lang="en-US" sz="2400" dirty="0"/>
              <a:t> (</a:t>
            </a:r>
            <a:r>
              <a:rPr lang="en-US" sz="2400" dirty="0" err="1" smtClean="0"/>
              <a:t>ravni</a:t>
            </a:r>
            <a:r>
              <a:rPr lang="en-US" sz="2400" dirty="0" smtClean="0"/>
              <a:t>)</a:t>
            </a:r>
            <a:r>
              <a:rPr lang="x-none" sz="2400" dirty="0" smtClean="0"/>
              <a:t> </a:t>
            </a:r>
            <a:r>
              <a:rPr lang="pl-PL" sz="2400" dirty="0" smtClean="0"/>
              <a:t>i </a:t>
            </a:r>
            <a:r>
              <a:rPr lang="pl-PL" sz="2400" dirty="0"/>
              <a:t>koji se koriste u okviru jedne od </a:t>
            </a:r>
            <a:r>
              <a:rPr lang="pl-PL" sz="2400" dirty="0" smtClean="0"/>
              <a:t>kategorija </a:t>
            </a:r>
            <a:r>
              <a:rPr lang="it-IT" sz="2400" dirty="0" smtClean="0"/>
              <a:t>površina </a:t>
            </a:r>
            <a:r>
              <a:rPr lang="it-IT" sz="2400" dirty="0"/>
              <a:t>A, B, C ili D.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76083" y="312842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sv-SE" sz="2400" dirty="0" smtClean="0"/>
              <a:t>Kategorija </a:t>
            </a:r>
            <a:r>
              <a:rPr lang="sv-SE" sz="2400" dirty="0"/>
              <a:t>K: krovovi sa posebnom </a:t>
            </a:r>
            <a:r>
              <a:rPr lang="sv-SE" sz="2400" dirty="0" smtClean="0"/>
              <a:t>namenom</a:t>
            </a:r>
            <a:r>
              <a:rPr lang="x-none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heliodromi</a:t>
            </a:r>
            <a:r>
              <a:rPr lang="en-US" sz="2400" dirty="0"/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597" y="3733581"/>
            <a:ext cx="7481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Korisno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opterećenje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krovovima</a:t>
            </a:r>
            <a:r>
              <a:rPr lang="en-US" sz="2400" dirty="0">
                <a:solidFill>
                  <a:srgbClr val="FFFF00"/>
                </a:solidFill>
              </a:rPr>
              <a:t> ne </a:t>
            </a:r>
            <a:r>
              <a:rPr lang="en-US" sz="2400" dirty="0" err="1" smtClean="0">
                <a:solidFill>
                  <a:srgbClr val="FFFF00"/>
                </a:solidFill>
              </a:rPr>
              <a:t>kombinuje</a:t>
            </a:r>
            <a:r>
              <a:rPr lang="x-none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se </a:t>
            </a:r>
            <a:r>
              <a:rPr lang="en-US" sz="2400" dirty="0" err="1">
                <a:solidFill>
                  <a:srgbClr val="FFFF00"/>
                </a:solidFill>
              </a:rPr>
              <a:t>sa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dejstvom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snega</a:t>
            </a:r>
            <a:r>
              <a:rPr lang="en-US" sz="2400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667" y="486916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Korisna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opterećenja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neprohodnim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krovovima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40" y="5589240"/>
            <a:ext cx="7391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70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592" y="1028343"/>
            <a:ext cx="79606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Opterecenje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snegom</a:t>
            </a:r>
            <a:r>
              <a:rPr lang="en-US" sz="2800" dirty="0">
                <a:solidFill>
                  <a:srgbClr val="FFFF00"/>
                </a:solidFill>
              </a:rPr>
              <a:t> - </a:t>
            </a:r>
            <a:r>
              <a:rPr lang="en-US" sz="2800" dirty="0" err="1">
                <a:solidFill>
                  <a:srgbClr val="FFFF00"/>
                </a:solidFill>
              </a:rPr>
              <a:t>naši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propisi</a:t>
            </a:r>
            <a:endParaRPr lang="x-none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pt-BR" sz="2400" dirty="0" smtClean="0"/>
              <a:t>Optere</a:t>
            </a:r>
            <a:r>
              <a:rPr lang="x-none" sz="2400" dirty="0" smtClean="0"/>
              <a:t>ć</a:t>
            </a:r>
            <a:r>
              <a:rPr lang="pt-BR" sz="2400" dirty="0" smtClean="0"/>
              <a:t>enje </a:t>
            </a:r>
            <a:r>
              <a:rPr lang="pt-BR" sz="2400" dirty="0"/>
              <a:t>snegom posmatra se kao gravitaciono (vertikalno)</a:t>
            </a:r>
          </a:p>
          <a:p>
            <a:r>
              <a:rPr lang="en-US" sz="2400" dirty="0" err="1" smtClean="0"/>
              <a:t>optere</a:t>
            </a:r>
            <a:r>
              <a:rPr lang="x-none" sz="2400" dirty="0" smtClean="0"/>
              <a:t>ć</a:t>
            </a:r>
            <a:r>
              <a:rPr lang="en-US" sz="2400" dirty="0" err="1" smtClean="0"/>
              <a:t>enje</a:t>
            </a:r>
            <a:r>
              <a:rPr lang="en-US" sz="2400" dirty="0" smtClean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deluje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m2</a:t>
            </a:r>
            <a:r>
              <a:rPr lang="en-US" sz="2400" dirty="0"/>
              <a:t> </a:t>
            </a:r>
            <a:r>
              <a:rPr lang="en-US" sz="2400" dirty="0" err="1"/>
              <a:t>osnove</a:t>
            </a:r>
            <a:r>
              <a:rPr lang="en-US" sz="2400" dirty="0"/>
              <a:t>, a </a:t>
            </a:r>
            <a:r>
              <a:rPr lang="en-US" sz="2400" dirty="0" err="1"/>
              <a:t>intenzitet</a:t>
            </a:r>
            <a:r>
              <a:rPr lang="en-US" sz="2400" dirty="0"/>
              <a:t> </a:t>
            </a:r>
            <a:r>
              <a:rPr lang="en-US" sz="2400" dirty="0" err="1" smtClean="0"/>
              <a:t>optere</a:t>
            </a:r>
            <a:r>
              <a:rPr lang="x-none" sz="2400" dirty="0" smtClean="0"/>
              <a:t>ć</a:t>
            </a:r>
            <a:r>
              <a:rPr lang="en-US" sz="2400" dirty="0" err="1" smtClean="0"/>
              <a:t>enja</a:t>
            </a:r>
            <a:r>
              <a:rPr lang="x-none" sz="2400" dirty="0" smtClean="0"/>
              <a:t> </a:t>
            </a:r>
            <a:r>
              <a:rPr lang="pl-PL" sz="2400" dirty="0" smtClean="0"/>
              <a:t>zavisi </a:t>
            </a:r>
            <a:r>
              <a:rPr lang="pl-PL" sz="2400" dirty="0"/>
              <a:t>od lokacije objekta i od nagiba krovne </a:t>
            </a:r>
            <a:r>
              <a:rPr lang="pl-PL" sz="2400" dirty="0" smtClean="0"/>
              <a:t>ravni</a:t>
            </a:r>
          </a:p>
          <a:p>
            <a:endParaRPr lang="pl-PL" sz="2400" dirty="0"/>
          </a:p>
          <a:p>
            <a:r>
              <a:rPr lang="pl-PL" sz="2400" dirty="0" smtClean="0"/>
              <a:t>- Za </a:t>
            </a:r>
            <a:r>
              <a:rPr lang="pl-PL" sz="2400" dirty="0"/>
              <a:t>ravne krovove i za nagibe krovnih ravni do </a:t>
            </a:r>
            <a:r>
              <a:rPr lang="pl-PL" sz="2400" dirty="0" smtClean="0"/>
              <a:t>20</a:t>
            </a:r>
            <a:r>
              <a:rPr lang="pl-PL" sz="2400" dirty="0" smtClean="0">
                <a:sym typeface="Symbol"/>
              </a:rPr>
              <a:t></a:t>
            </a:r>
            <a:r>
              <a:rPr lang="pl-PL" sz="2400" dirty="0" smtClean="0"/>
              <a:t> opterećenje</a:t>
            </a:r>
            <a:endParaRPr lang="pl-PL" sz="2400" dirty="0"/>
          </a:p>
          <a:p>
            <a:r>
              <a:rPr lang="x-none" sz="2400" dirty="0" smtClean="0"/>
              <a:t>  </a:t>
            </a:r>
            <a:r>
              <a:rPr lang="en-US" sz="2400" dirty="0" err="1" smtClean="0"/>
              <a:t>snegom</a:t>
            </a:r>
            <a:r>
              <a:rPr lang="en-US" sz="2400" dirty="0" smtClean="0"/>
              <a:t> </a:t>
            </a:r>
            <a:r>
              <a:rPr lang="en-US" sz="2400" dirty="0"/>
              <a:t>je 0.75 </a:t>
            </a:r>
            <a:r>
              <a:rPr lang="en-US" sz="2400" dirty="0" err="1" smtClean="0"/>
              <a:t>kN</a:t>
            </a:r>
            <a:r>
              <a:rPr lang="x-none" sz="2400" dirty="0" smtClean="0"/>
              <a:t>/</a:t>
            </a:r>
            <a:r>
              <a:rPr lang="en-US" sz="2400" dirty="0" err="1" smtClean="0"/>
              <a:t>m2</a:t>
            </a:r>
            <a:endParaRPr lang="en-US" sz="2400" dirty="0"/>
          </a:p>
          <a:p>
            <a:r>
              <a:rPr lang="x-none" sz="2400" dirty="0" smtClean="0"/>
              <a:t>- </a:t>
            </a:r>
            <a:r>
              <a:rPr lang="en-US" sz="2400" dirty="0" smtClean="0"/>
              <a:t>Sa </a:t>
            </a:r>
            <a:r>
              <a:rPr lang="en-US" sz="2400" dirty="0" err="1" smtClean="0"/>
              <a:t>pove</a:t>
            </a:r>
            <a:r>
              <a:rPr lang="x-none" sz="2400" dirty="0" smtClean="0"/>
              <a:t>ć</a:t>
            </a:r>
            <a:r>
              <a:rPr lang="en-US" sz="2400" dirty="0" err="1" smtClean="0"/>
              <a:t>anjem</a:t>
            </a:r>
            <a:r>
              <a:rPr lang="en-US" sz="2400" dirty="0" smtClean="0"/>
              <a:t> </a:t>
            </a:r>
            <a:r>
              <a:rPr lang="en-US" sz="2400" dirty="0" err="1"/>
              <a:t>nagiba</a:t>
            </a:r>
            <a:r>
              <a:rPr lang="en-US" sz="2400" dirty="0"/>
              <a:t> </a:t>
            </a:r>
            <a:r>
              <a:rPr lang="en-US" sz="2400" dirty="0" err="1"/>
              <a:t>krovne</a:t>
            </a:r>
            <a:r>
              <a:rPr lang="en-US" sz="2400" dirty="0"/>
              <a:t> </a:t>
            </a:r>
            <a:r>
              <a:rPr lang="en-US" sz="2400" dirty="0" err="1"/>
              <a:t>ravni</a:t>
            </a:r>
            <a:r>
              <a:rPr lang="en-US" sz="2400" dirty="0"/>
              <a:t> za </a:t>
            </a:r>
            <a:r>
              <a:rPr lang="en-US" sz="2400" dirty="0" err="1"/>
              <a:t>svakih</a:t>
            </a:r>
            <a:r>
              <a:rPr lang="en-US" sz="2400" dirty="0"/>
              <a:t> </a:t>
            </a:r>
            <a:r>
              <a:rPr lang="en-US" sz="2400" dirty="0" smtClean="0"/>
              <a:t>5</a:t>
            </a:r>
            <a:r>
              <a:rPr lang="en-US" sz="2400" dirty="0" smtClean="0">
                <a:sym typeface="Symbol"/>
              </a:rPr>
              <a:t></a:t>
            </a:r>
            <a:r>
              <a:rPr lang="en-US" sz="2400" dirty="0" smtClean="0"/>
              <a:t> </a:t>
            </a:r>
            <a:r>
              <a:rPr lang="en-US" sz="2400" dirty="0" err="1"/>
              <a:t>vrednost</a:t>
            </a:r>
            <a:endParaRPr lang="en-US" sz="2400" dirty="0"/>
          </a:p>
          <a:p>
            <a:r>
              <a:rPr lang="pl-PL" sz="2400" dirty="0" smtClean="0"/>
              <a:t>  opterećenja </a:t>
            </a:r>
            <a:r>
              <a:rPr lang="pl-PL" sz="2400" dirty="0"/>
              <a:t>snegom smanuje se za 0.05 kN=m2</a:t>
            </a:r>
          </a:p>
          <a:p>
            <a:r>
              <a:rPr lang="pl-PL" sz="2400" dirty="0" smtClean="0"/>
              <a:t>- Ovo </a:t>
            </a:r>
            <a:r>
              <a:rPr lang="pl-PL" sz="2400" dirty="0"/>
              <a:t>smanjenje se vrši sve do nagiba od </a:t>
            </a:r>
            <a:r>
              <a:rPr lang="pl-PL" sz="2400" dirty="0" smtClean="0"/>
              <a:t>60</a:t>
            </a:r>
            <a:r>
              <a:rPr lang="pl-PL" sz="2400" dirty="0" smtClean="0">
                <a:sym typeface="Symbol"/>
              </a:rPr>
              <a:t></a:t>
            </a:r>
            <a:r>
              <a:rPr lang="pl-PL" sz="2400" dirty="0" smtClean="0"/>
              <a:t> </a:t>
            </a:r>
            <a:r>
              <a:rPr lang="pl-PL" sz="2400" dirty="0"/>
              <a:t>za koji je</a:t>
            </a:r>
          </a:p>
          <a:p>
            <a:r>
              <a:rPr lang="x-none" sz="2400" dirty="0" smtClean="0"/>
              <a:t>  </a:t>
            </a:r>
            <a:r>
              <a:rPr lang="en-US" sz="2400" dirty="0" err="1" smtClean="0"/>
              <a:t>optere</a:t>
            </a:r>
            <a:r>
              <a:rPr lang="x-none" sz="2400" dirty="0" smtClean="0"/>
              <a:t>ć</a:t>
            </a:r>
            <a:r>
              <a:rPr lang="en-US" sz="2400" dirty="0" err="1" smtClean="0"/>
              <a:t>enje</a:t>
            </a:r>
            <a:r>
              <a:rPr lang="en-US" sz="2400" dirty="0" smtClean="0"/>
              <a:t> </a:t>
            </a:r>
            <a:r>
              <a:rPr lang="en-US" sz="2400" dirty="0" err="1"/>
              <a:t>snegom</a:t>
            </a:r>
            <a:r>
              <a:rPr lang="en-US" sz="2400" dirty="0"/>
              <a:t> 0.35 </a:t>
            </a:r>
            <a:r>
              <a:rPr lang="en-US" sz="2400" dirty="0" err="1" smtClean="0"/>
              <a:t>kN</a:t>
            </a:r>
            <a:r>
              <a:rPr lang="x-none" sz="2400" dirty="0" smtClean="0"/>
              <a:t>/</a:t>
            </a:r>
            <a:r>
              <a:rPr lang="en-US" sz="2400" dirty="0" err="1" smtClean="0"/>
              <a:t>m2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2153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9675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- Za </a:t>
            </a:r>
            <a:r>
              <a:rPr lang="pl-PL" sz="2400" dirty="0"/>
              <a:t>krovove sa nagibom </a:t>
            </a:r>
            <a:r>
              <a:rPr lang="pl-PL" sz="2400" dirty="0" smtClean="0"/>
              <a:t>većim </a:t>
            </a:r>
            <a:r>
              <a:rPr lang="pl-PL" sz="2400" dirty="0"/>
              <a:t>od </a:t>
            </a:r>
            <a:r>
              <a:rPr lang="pl-PL" sz="2400" dirty="0" smtClean="0"/>
              <a:t>60</a:t>
            </a:r>
            <a:r>
              <a:rPr lang="pl-PL" sz="2400" dirty="0" smtClean="0">
                <a:sym typeface="Symbol"/>
              </a:rPr>
              <a:t></a:t>
            </a:r>
            <a:r>
              <a:rPr lang="pl-PL" sz="2400" dirty="0" smtClean="0"/>
              <a:t> opterećenje </a:t>
            </a:r>
            <a:r>
              <a:rPr lang="pl-PL" sz="2400" dirty="0"/>
              <a:t>snegom </a:t>
            </a:r>
            <a:r>
              <a:rPr lang="pl-PL" sz="2400" dirty="0" smtClean="0"/>
              <a:t>je </a:t>
            </a:r>
            <a:r>
              <a:rPr lang="en-US" sz="2400" dirty="0" smtClean="0"/>
              <a:t>0</a:t>
            </a:r>
            <a:r>
              <a:rPr lang="x-none" sz="2400" dirty="0" smtClean="0"/>
              <a:t> </a:t>
            </a:r>
            <a:r>
              <a:rPr lang="en-US" sz="2400" dirty="0" smtClean="0"/>
              <a:t>k</a:t>
            </a:r>
            <a:r>
              <a:rPr lang="x-none" sz="2400" dirty="0" smtClean="0"/>
              <a:t>N/m2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1924" y="193377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- U </a:t>
            </a:r>
            <a:r>
              <a:rPr lang="pl-PL" sz="2400" dirty="0"/>
              <a:t>primorskim krajevima uzima se da je </a:t>
            </a:r>
            <a:r>
              <a:rPr lang="pl-PL" sz="2400" dirty="0" smtClean="0"/>
              <a:t>opterećenje </a:t>
            </a:r>
            <a:r>
              <a:rPr lang="pl-PL" sz="2400" dirty="0"/>
              <a:t>snegom</a:t>
            </a:r>
          </a:p>
          <a:p>
            <a:r>
              <a:rPr lang="x-none" sz="2400" dirty="0" smtClean="0"/>
              <a:t>  </a:t>
            </a:r>
            <a:r>
              <a:rPr lang="en-US" sz="2400" dirty="0" err="1" smtClean="0"/>
              <a:t>jednako</a:t>
            </a:r>
            <a:r>
              <a:rPr lang="en-US" sz="2400" dirty="0" smtClean="0"/>
              <a:t> </a:t>
            </a:r>
            <a:r>
              <a:rPr lang="en-US" sz="2400" dirty="0"/>
              <a:t>0.35 </a:t>
            </a:r>
            <a:r>
              <a:rPr lang="en-US" sz="2400" dirty="0" err="1" smtClean="0"/>
              <a:t>kN</a:t>
            </a:r>
            <a:r>
              <a:rPr lang="x-none" sz="2400" dirty="0" smtClean="0"/>
              <a:t>/</a:t>
            </a:r>
            <a:r>
              <a:rPr lang="en-US" sz="2400" dirty="0" err="1" smtClean="0"/>
              <a:t>m2</a:t>
            </a:r>
            <a:endParaRPr lang="en-US" sz="2400" dirty="0"/>
          </a:p>
          <a:p>
            <a:r>
              <a:rPr lang="pl-PL" sz="2400" dirty="0" smtClean="0"/>
              <a:t>- U </a:t>
            </a:r>
            <a:r>
              <a:rPr lang="pl-PL" sz="2400" dirty="0"/>
              <a:t>planinskim krajevima </a:t>
            </a:r>
            <a:r>
              <a:rPr lang="pl-PL" sz="2400" dirty="0" smtClean="0"/>
              <a:t>opterećenje </a:t>
            </a:r>
            <a:r>
              <a:rPr lang="pl-PL" sz="2400" dirty="0"/>
              <a:t>snegom je dato </a:t>
            </a:r>
            <a:r>
              <a:rPr lang="pl-PL" sz="2400" dirty="0" smtClean="0"/>
              <a:t>sa</a:t>
            </a:r>
            <a:endParaRPr lang="pl-PL" sz="2400" dirty="0"/>
          </a:p>
        </p:txBody>
      </p:sp>
      <p:sp>
        <p:nvSpPr>
          <p:cNvPr id="9" name="Rectangle 8"/>
          <p:cNvSpPr/>
          <p:nvPr/>
        </p:nvSpPr>
        <p:spPr>
          <a:xfrm>
            <a:off x="353363" y="4335487"/>
            <a:ext cx="5229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 gde je A nadmorska visina lokacije u [m]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080174"/>
              </p:ext>
            </p:extLst>
          </p:nvPr>
        </p:nvGraphicFramePr>
        <p:xfrm>
          <a:off x="467544" y="3271917"/>
          <a:ext cx="4079530" cy="83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4" imgW="1930320" imgH="431640" progId="Equation.3">
                  <p:embed/>
                </p:oleObj>
              </mc:Choice>
              <mc:Fallback>
                <p:oleObj name="Equation" r:id="rId4" imgW="1930320" imgH="43164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271917"/>
                        <a:ext cx="4079530" cy="832738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06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25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Optere</a:t>
            </a:r>
            <a:r>
              <a:rPr lang="x-none" sz="2800" dirty="0" smtClean="0">
                <a:solidFill>
                  <a:srgbClr val="FFFF00"/>
                </a:solidFill>
              </a:rPr>
              <a:t>ć</a:t>
            </a:r>
            <a:r>
              <a:rPr lang="en-US" sz="2800" dirty="0" err="1" smtClean="0">
                <a:solidFill>
                  <a:srgbClr val="FFFF00"/>
                </a:solidFill>
              </a:rPr>
              <a:t>enje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snegom</a:t>
            </a:r>
            <a:r>
              <a:rPr lang="en-US" sz="2800" dirty="0">
                <a:solidFill>
                  <a:srgbClr val="FFFF00"/>
                </a:solidFill>
              </a:rPr>
              <a:t> - </a:t>
            </a:r>
            <a:r>
              <a:rPr lang="en-US" sz="2800" dirty="0" err="1">
                <a:solidFill>
                  <a:srgbClr val="FFFF00"/>
                </a:solidFill>
              </a:rPr>
              <a:t>Evrokod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x-none" sz="2800" dirty="0" smtClean="0">
                <a:solidFill>
                  <a:srgbClr val="FFFF00"/>
                </a:solidFill>
              </a:rPr>
              <a:t>1991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Deo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1-3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3363" y="1720840"/>
            <a:ext cx="8506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/>
              <a:t>Evrokodu</a:t>
            </a:r>
            <a:r>
              <a:rPr lang="en-US" sz="2400" dirty="0"/>
              <a:t> 1, </a:t>
            </a:r>
            <a:r>
              <a:rPr lang="en-US" sz="2400" dirty="0" err="1"/>
              <a:t>Deo</a:t>
            </a:r>
            <a:r>
              <a:rPr lang="en-US" sz="2400" dirty="0"/>
              <a:t> 1-3, </a:t>
            </a:r>
            <a:r>
              <a:rPr lang="en-US" sz="2400" dirty="0" err="1"/>
              <a:t>sneg</a:t>
            </a:r>
            <a:r>
              <a:rPr lang="en-US" sz="2400" dirty="0"/>
              <a:t> </a:t>
            </a:r>
            <a:r>
              <a:rPr lang="en-US" sz="2400" dirty="0" err="1"/>
              <a:t>spada</a:t>
            </a:r>
            <a:r>
              <a:rPr lang="en-US" sz="2400" dirty="0"/>
              <a:t> u </a:t>
            </a:r>
            <a:r>
              <a:rPr lang="en-US" sz="2400" dirty="0" err="1" smtClean="0"/>
              <a:t>promenljiva</a:t>
            </a:r>
            <a:r>
              <a:rPr lang="en-US" sz="2400" dirty="0" smtClean="0"/>
              <a:t>,</a:t>
            </a:r>
            <a:r>
              <a:rPr lang="x-none" sz="2400" dirty="0" smtClean="0"/>
              <a:t> </a:t>
            </a:r>
            <a:r>
              <a:rPr lang="en-US" sz="2400" dirty="0" err="1" smtClean="0"/>
              <a:t>nepokretna</a:t>
            </a:r>
            <a:r>
              <a:rPr lang="en-US" sz="2400" dirty="0" smtClean="0"/>
              <a:t> </a:t>
            </a:r>
            <a:r>
              <a:rPr lang="en-US" sz="2400" dirty="0" err="1"/>
              <a:t>dejstva</a:t>
            </a:r>
            <a:r>
              <a:rPr lang="en-US" sz="2400" dirty="0"/>
              <a:t>, </a:t>
            </a:r>
            <a:r>
              <a:rPr lang="en-US" sz="2400" dirty="0" err="1" smtClean="0"/>
              <a:t>stati</a:t>
            </a:r>
            <a:r>
              <a:rPr lang="x-none" sz="2400" dirty="0" smtClean="0"/>
              <a:t>č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prirode</a:t>
            </a:r>
            <a:r>
              <a:rPr lang="x-none" sz="2400" dirty="0" smtClean="0"/>
              <a:t>.  </a:t>
            </a:r>
            <a:r>
              <a:rPr lang="en-US" sz="2400" dirty="0" err="1" smtClean="0"/>
              <a:t>Dejstvo</a:t>
            </a:r>
            <a:r>
              <a:rPr lang="en-US" sz="2400" dirty="0" smtClean="0"/>
              <a:t> </a:t>
            </a:r>
            <a:r>
              <a:rPr lang="en-US" sz="2400" dirty="0" err="1"/>
              <a:t>snega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da se </a:t>
            </a:r>
            <a:r>
              <a:rPr lang="en-US" sz="2400" dirty="0" err="1"/>
              <a:t>razmatra</a:t>
            </a:r>
            <a:r>
              <a:rPr lang="en-US" sz="2400" dirty="0"/>
              <a:t> u </a:t>
            </a:r>
            <a:r>
              <a:rPr lang="en-US" sz="2400" dirty="0" err="1"/>
              <a:t>svim</a:t>
            </a:r>
            <a:r>
              <a:rPr lang="en-US" sz="2400" dirty="0"/>
              <a:t> </a:t>
            </a:r>
            <a:r>
              <a:rPr lang="en-US" sz="2400" dirty="0" err="1"/>
              <a:t>stalnim</a:t>
            </a:r>
            <a:r>
              <a:rPr lang="en-US" sz="2400" dirty="0"/>
              <a:t> i </a:t>
            </a:r>
            <a:r>
              <a:rPr lang="en-US" sz="2400" dirty="0" err="1" smtClean="0"/>
              <a:t>prolaznim</a:t>
            </a:r>
            <a:r>
              <a:rPr lang="x-none" sz="2400" dirty="0" smtClean="0"/>
              <a:t> </a:t>
            </a:r>
            <a:r>
              <a:rPr lang="en-US" sz="2400" dirty="0" err="1" smtClean="0"/>
              <a:t>prora</a:t>
            </a:r>
            <a:r>
              <a:rPr lang="x-none" sz="2400" dirty="0" smtClean="0"/>
              <a:t>č</a:t>
            </a:r>
            <a:r>
              <a:rPr lang="en-US" sz="2400" dirty="0" err="1" smtClean="0"/>
              <a:t>unskim</a:t>
            </a:r>
            <a:r>
              <a:rPr lang="en-US" sz="2400" dirty="0" smtClean="0"/>
              <a:t> </a:t>
            </a:r>
            <a:r>
              <a:rPr lang="en-US" sz="2400" dirty="0" err="1" smtClean="0"/>
              <a:t>situacijama</a:t>
            </a:r>
            <a:r>
              <a:rPr lang="x-none" sz="2400" dirty="0" smtClean="0"/>
              <a:t>. </a:t>
            </a:r>
            <a:r>
              <a:rPr lang="pl-PL" sz="2400" dirty="0" smtClean="0"/>
              <a:t>U određenim </a:t>
            </a:r>
            <a:r>
              <a:rPr lang="pl-PL" sz="2400" dirty="0"/>
              <a:t>situacijama, kada postoji realna opasnost </a:t>
            </a:r>
            <a:r>
              <a:rPr lang="pl-PL" sz="2400" dirty="0" smtClean="0"/>
              <a:t>od </a:t>
            </a:r>
            <a:r>
              <a:rPr lang="en-US" sz="2400" dirty="0" err="1" smtClean="0"/>
              <a:t>izuzetnih</a:t>
            </a:r>
            <a:r>
              <a:rPr lang="en-US" sz="2400" dirty="0" smtClean="0"/>
              <a:t> </a:t>
            </a:r>
            <a:r>
              <a:rPr lang="en-US" sz="2400" dirty="0" err="1"/>
              <a:t>snežnih</a:t>
            </a:r>
            <a:r>
              <a:rPr lang="en-US" sz="2400" dirty="0"/>
              <a:t> </a:t>
            </a:r>
            <a:r>
              <a:rPr lang="en-US" sz="2400" dirty="0" err="1"/>
              <a:t>padavina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nagomilavanja</a:t>
            </a:r>
            <a:r>
              <a:rPr lang="en-US" sz="2400" dirty="0"/>
              <a:t> </a:t>
            </a:r>
            <a:r>
              <a:rPr lang="en-US" sz="2400" dirty="0" err="1"/>
              <a:t>snega</a:t>
            </a:r>
            <a:r>
              <a:rPr lang="en-US" sz="2400" dirty="0"/>
              <a:t>, </a:t>
            </a:r>
            <a:r>
              <a:rPr lang="en-US" sz="2400" dirty="0" err="1" smtClean="0"/>
              <a:t>takvo</a:t>
            </a:r>
            <a:r>
              <a:rPr lang="x-none" sz="2400" dirty="0" smtClean="0"/>
              <a:t> </a:t>
            </a:r>
            <a:r>
              <a:rPr lang="en-US" sz="2400" dirty="0" err="1" smtClean="0"/>
              <a:t>dejstvo</a:t>
            </a:r>
            <a:r>
              <a:rPr lang="en-US" sz="2400" dirty="0" smtClean="0"/>
              <a:t> </a:t>
            </a:r>
            <a:r>
              <a:rPr lang="en-US" sz="2400" dirty="0" err="1"/>
              <a:t>snega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da se </a:t>
            </a:r>
            <a:r>
              <a:rPr lang="en-US" sz="2400" dirty="0" err="1"/>
              <a:t>tretira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incidentno</a:t>
            </a:r>
            <a:r>
              <a:rPr lang="en-US" sz="2400" dirty="0"/>
              <a:t> </a:t>
            </a:r>
            <a:r>
              <a:rPr lang="en-US" sz="2400" dirty="0" err="1"/>
              <a:t>dejstvo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92876" y="4029164"/>
            <a:ext cx="8571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- Osnov </a:t>
            </a:r>
            <a:r>
              <a:rPr lang="pl-PL" sz="2400" dirty="0"/>
              <a:t>za </a:t>
            </a:r>
            <a:r>
              <a:rPr lang="pl-PL" sz="2400" dirty="0" smtClean="0"/>
              <a:t>proračun </a:t>
            </a:r>
            <a:r>
              <a:rPr lang="pl-PL" sz="2400" dirty="0"/>
              <a:t>dejstva snega na krovove je </a:t>
            </a:r>
            <a:r>
              <a:rPr lang="pl-PL" sz="2400" dirty="0" smtClean="0"/>
              <a:t>karakteristična</a:t>
            </a:r>
            <a:endParaRPr lang="pl-PL" sz="2400" dirty="0"/>
          </a:p>
          <a:p>
            <a:r>
              <a:rPr lang="pl-PL" sz="2400" dirty="0"/>
              <a:t>vrednost </a:t>
            </a:r>
            <a:r>
              <a:rPr lang="pl-PL" sz="2400" dirty="0" smtClean="0"/>
              <a:t>opterećenja </a:t>
            </a:r>
            <a:r>
              <a:rPr lang="pl-PL" sz="2400" dirty="0"/>
              <a:t>snega na tlo s</a:t>
            </a:r>
            <a:r>
              <a:rPr lang="pl-PL" sz="1400" dirty="0"/>
              <a:t>k</a:t>
            </a:r>
            <a:r>
              <a:rPr lang="pl-PL" sz="2400" dirty="0"/>
              <a:t>, koja se zasniva </a:t>
            </a:r>
            <a:r>
              <a:rPr lang="pl-PL" sz="2400" dirty="0" smtClean="0"/>
              <a:t>na </a:t>
            </a:r>
            <a:r>
              <a:rPr lang="en-US" sz="2400" dirty="0" err="1" smtClean="0"/>
              <a:t>godišnjoj</a:t>
            </a:r>
            <a:r>
              <a:rPr lang="en-US" sz="2400" dirty="0" smtClean="0"/>
              <a:t> </a:t>
            </a:r>
            <a:r>
              <a:rPr lang="en-US" sz="2400" dirty="0" err="1" smtClean="0"/>
              <a:t>verovatno</a:t>
            </a:r>
            <a:r>
              <a:rPr lang="x-none" sz="2400" dirty="0" smtClean="0"/>
              <a:t>ć</a:t>
            </a:r>
            <a:r>
              <a:rPr lang="en-US" sz="2400" dirty="0" smtClean="0"/>
              <a:t>i </a:t>
            </a:r>
            <a:r>
              <a:rPr lang="en-US" sz="2400" dirty="0" err="1" smtClean="0"/>
              <a:t>prekora</a:t>
            </a:r>
            <a:r>
              <a:rPr lang="x-none" sz="2400" dirty="0" smtClean="0"/>
              <a:t>č</a:t>
            </a:r>
            <a:r>
              <a:rPr lang="en-US" sz="2400" dirty="0" err="1" smtClean="0"/>
              <a:t>enja</a:t>
            </a:r>
            <a:r>
              <a:rPr lang="en-US" sz="2400" dirty="0" smtClean="0"/>
              <a:t> </a:t>
            </a:r>
            <a:r>
              <a:rPr lang="en-US" sz="2400" dirty="0"/>
              <a:t>od 0.02 (</a:t>
            </a:r>
            <a:r>
              <a:rPr lang="en-US" sz="2400" dirty="0" err="1"/>
              <a:t>povratni</a:t>
            </a:r>
            <a:r>
              <a:rPr lang="en-US" sz="2400" dirty="0"/>
              <a:t> period </a:t>
            </a:r>
            <a:r>
              <a:rPr lang="en-US" sz="2400" dirty="0" smtClean="0"/>
              <a:t>od</a:t>
            </a:r>
            <a:r>
              <a:rPr lang="x-none" sz="2400" dirty="0" smtClean="0"/>
              <a:t> </a:t>
            </a:r>
            <a:r>
              <a:rPr lang="en-US" sz="2400" dirty="0" smtClean="0"/>
              <a:t>50 </a:t>
            </a:r>
            <a:r>
              <a:rPr lang="en-US" sz="2400" dirty="0" err="1" smtClean="0"/>
              <a:t>godina</a:t>
            </a:r>
            <a:r>
              <a:rPr lang="x-none" sz="2400" dirty="0" smtClean="0"/>
              <a:t>-da se desi jednom u 50 god.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628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206639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Karakteristi</a:t>
            </a:r>
            <a:r>
              <a:rPr lang="x-none" sz="2400" dirty="0"/>
              <a:t>č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/>
              <a:t>vrednost</a:t>
            </a:r>
            <a:r>
              <a:rPr lang="en-US" sz="2400" dirty="0"/>
              <a:t> </a:t>
            </a:r>
            <a:r>
              <a:rPr lang="en-US" sz="2400" dirty="0" err="1" smtClean="0"/>
              <a:t>optere</a:t>
            </a:r>
            <a:r>
              <a:rPr lang="x-none" sz="2400" dirty="0" smtClean="0"/>
              <a:t>ć</a:t>
            </a:r>
            <a:r>
              <a:rPr lang="en-US" sz="2400" dirty="0" err="1" smtClean="0"/>
              <a:t>enja</a:t>
            </a:r>
            <a:r>
              <a:rPr lang="en-US" sz="2400" dirty="0" smtClean="0"/>
              <a:t> </a:t>
            </a:r>
            <a:r>
              <a:rPr lang="en-US" sz="2400" dirty="0" err="1"/>
              <a:t>snega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da </a:t>
            </a:r>
            <a:r>
              <a:rPr lang="en-US" sz="2400" dirty="0" err="1" smtClean="0"/>
              <a:t>bude</a:t>
            </a:r>
            <a:r>
              <a:rPr lang="x-none" sz="2400" dirty="0" smtClean="0"/>
              <a:t> </a:t>
            </a:r>
            <a:r>
              <a:rPr lang="pl-PL" sz="2400" dirty="0" smtClean="0"/>
              <a:t>propisana        u </a:t>
            </a:r>
            <a:r>
              <a:rPr lang="pl-PL" sz="2400" dirty="0"/>
              <a:t>Nacionalnom prilogu za </a:t>
            </a:r>
            <a:r>
              <a:rPr lang="pl-PL" sz="2400" dirty="0" smtClean="0"/>
              <a:t>čitavu </a:t>
            </a:r>
            <a:r>
              <a:rPr lang="pl-PL" sz="2400" dirty="0"/>
              <a:t>teritoriju zemlje </a:t>
            </a:r>
            <a:r>
              <a:rPr lang="pl-PL" sz="2400" dirty="0" smtClean="0"/>
              <a:t>u </a:t>
            </a:r>
            <a:r>
              <a:rPr lang="en-US" sz="2400" dirty="0" err="1" smtClean="0"/>
              <a:t>vidu</a:t>
            </a:r>
            <a:r>
              <a:rPr lang="en-US" sz="2400" dirty="0" smtClean="0"/>
              <a:t> </a:t>
            </a:r>
            <a:r>
              <a:rPr lang="en-US" sz="2400" dirty="0" err="1"/>
              <a:t>karte</a:t>
            </a:r>
            <a:r>
              <a:rPr lang="en-US" sz="2400" dirty="0"/>
              <a:t> </a:t>
            </a:r>
            <a:r>
              <a:rPr lang="en-US" sz="2400" dirty="0" err="1"/>
              <a:t>snega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1520" y="215965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- Postoje </a:t>
            </a:r>
            <a:r>
              <a:rPr lang="pl-PL" sz="2400" dirty="0"/>
              <a:t>evropske karte </a:t>
            </a:r>
            <a:r>
              <a:rPr lang="pl-PL" sz="2400" dirty="0" smtClean="0"/>
              <a:t>opterećenja </a:t>
            </a:r>
            <a:r>
              <a:rPr lang="pl-PL" sz="2400" dirty="0"/>
              <a:t>snega na tlo, a u toku </a:t>
            </a:r>
            <a:r>
              <a:rPr lang="pl-PL" sz="2400" dirty="0" smtClean="0"/>
              <a:t>je </a:t>
            </a:r>
            <a:r>
              <a:rPr lang="en-US" sz="2400" dirty="0" err="1" smtClean="0"/>
              <a:t>izrada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x-none" sz="2400" dirty="0" smtClean="0"/>
              <a:t> </a:t>
            </a:r>
            <a:r>
              <a:rPr lang="en-US" sz="2400" dirty="0" err="1" smtClean="0"/>
              <a:t>srpske</a:t>
            </a:r>
            <a:r>
              <a:rPr lang="en-US" sz="2400" dirty="0" smtClean="0"/>
              <a:t> </a:t>
            </a:r>
            <a:r>
              <a:rPr lang="en-US" sz="2400" dirty="0" err="1"/>
              <a:t>karte</a:t>
            </a:r>
            <a:r>
              <a:rPr lang="en-US" sz="2400" dirty="0"/>
              <a:t> </a:t>
            </a:r>
            <a:r>
              <a:rPr lang="en-US" sz="2400" dirty="0" err="1"/>
              <a:t>snega</a:t>
            </a:r>
            <a:r>
              <a:rPr lang="en-US" sz="2400" dirty="0"/>
              <a:t> (</a:t>
            </a:r>
            <a:r>
              <a:rPr lang="en-US" sz="2400" dirty="0" err="1"/>
              <a:t>SRPS</a:t>
            </a:r>
            <a:r>
              <a:rPr lang="en-US" sz="2400" dirty="0"/>
              <a:t> EN </a:t>
            </a:r>
            <a:r>
              <a:rPr lang="en-US" sz="2400" dirty="0" smtClean="0"/>
              <a:t>1991-1-3/NA</a:t>
            </a:r>
            <a:r>
              <a:rPr lang="en-US" sz="2400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5" name="Rectangle 4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768752" cy="355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5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4089" y="4120873"/>
            <a:ext cx="8486147" cy="129834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0757" y="1074835"/>
            <a:ext cx="7888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Dejstvo snega je p</a:t>
            </a:r>
            <a:r>
              <a:rPr lang="en-US" sz="2400" dirty="0" err="1" smtClean="0"/>
              <a:t>romenljivo</a:t>
            </a:r>
            <a:r>
              <a:rPr lang="en-US" sz="2400" dirty="0"/>
              <a:t>, </a:t>
            </a:r>
            <a:r>
              <a:rPr lang="en-US" sz="2400" dirty="0" err="1"/>
              <a:t>nepokretno</a:t>
            </a:r>
            <a:r>
              <a:rPr lang="en-US" sz="2400" dirty="0"/>
              <a:t> </a:t>
            </a:r>
            <a:r>
              <a:rPr lang="en-US" sz="2400" dirty="0" err="1"/>
              <a:t>dejstvo</a:t>
            </a:r>
            <a:r>
              <a:rPr lang="en-US" sz="2400" dirty="0"/>
              <a:t>, </a:t>
            </a:r>
            <a:r>
              <a:rPr lang="en-US" sz="2400" dirty="0" err="1" smtClean="0"/>
              <a:t>statičke</a:t>
            </a:r>
            <a:r>
              <a:rPr lang="x-none" sz="2400" dirty="0" smtClean="0"/>
              <a:t> </a:t>
            </a:r>
            <a:r>
              <a:rPr lang="en-US" sz="2400" dirty="0" err="1" smtClean="0"/>
              <a:t>prirode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b="1" i="1" dirty="0"/>
              <a:t>Q</a:t>
            </a:r>
            <a:r>
              <a:rPr lang="en-US" sz="2400" dirty="0"/>
              <a:t>).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0757" y="1990679"/>
            <a:ext cx="8289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- Razmatra </a:t>
            </a:r>
            <a:r>
              <a:rPr lang="pl-PL" sz="2400" dirty="0"/>
              <a:t>se u svim stalnim i </a:t>
            </a:r>
            <a:r>
              <a:rPr lang="pl-PL" sz="2400" dirty="0" smtClean="0"/>
              <a:t>prolaznim </a:t>
            </a:r>
            <a:r>
              <a:rPr lang="en-US" sz="2400" dirty="0" err="1" smtClean="0"/>
              <a:t>proračunskim</a:t>
            </a:r>
            <a:r>
              <a:rPr lang="x-none" sz="2400" dirty="0" smtClean="0"/>
              <a:t> </a:t>
            </a:r>
            <a:r>
              <a:rPr lang="en-US" sz="2400" dirty="0" err="1" smtClean="0"/>
              <a:t>situacijama</a:t>
            </a:r>
            <a:r>
              <a:rPr lang="en-US" sz="2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0756" y="2852936"/>
            <a:ext cx="8403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- Kada </a:t>
            </a:r>
            <a:r>
              <a:rPr lang="pl-PL" sz="2400" dirty="0"/>
              <a:t>postoji opasnost od izuzetnih </a:t>
            </a:r>
            <a:r>
              <a:rPr lang="pl-PL" sz="2400" dirty="0" smtClean="0"/>
              <a:t>snežnih </a:t>
            </a:r>
            <a:r>
              <a:rPr lang="en-US" sz="2400" dirty="0" err="1" smtClean="0"/>
              <a:t>padavina</a:t>
            </a:r>
            <a:r>
              <a:rPr lang="en-US" sz="2400" dirty="0" smtClean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nagomilavanja</a:t>
            </a:r>
            <a:r>
              <a:rPr lang="en-US" sz="2400" dirty="0"/>
              <a:t> </a:t>
            </a:r>
            <a:r>
              <a:rPr lang="en-US" sz="2400" dirty="0" err="1"/>
              <a:t>snega</a:t>
            </a:r>
            <a:r>
              <a:rPr lang="en-US" sz="2400" dirty="0"/>
              <a:t>, </a:t>
            </a:r>
            <a:r>
              <a:rPr lang="en-US" sz="2400" dirty="0" err="1" smtClean="0"/>
              <a:t>dejstvo</a:t>
            </a:r>
            <a:r>
              <a:rPr lang="x-none" sz="2400" dirty="0" smtClean="0"/>
              <a:t> </a:t>
            </a:r>
            <a:r>
              <a:rPr lang="en-US" sz="2400" dirty="0" err="1" smtClean="0"/>
              <a:t>snega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tretira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incidentno</a:t>
            </a:r>
            <a:r>
              <a:rPr lang="en-US" sz="2400" dirty="0"/>
              <a:t> </a:t>
            </a:r>
            <a:r>
              <a:rPr lang="en-US" sz="2400" dirty="0" err="1"/>
              <a:t>dejstvo</a:t>
            </a:r>
            <a:r>
              <a:rPr lang="en-US" sz="2400" dirty="0"/>
              <a:t> (</a:t>
            </a:r>
            <a:r>
              <a:rPr lang="en-US" sz="2400" b="1" i="1" dirty="0"/>
              <a:t>A</a:t>
            </a:r>
            <a:r>
              <a:rPr lang="en-US" sz="2400" dirty="0"/>
              <a:t>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278" y="4218888"/>
            <a:ext cx="83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Osnov za proračun je karakteristična </a:t>
            </a:r>
            <a:r>
              <a:rPr lang="pl-PL" sz="2400" dirty="0" smtClean="0">
                <a:solidFill>
                  <a:srgbClr val="FF0000"/>
                </a:solidFill>
              </a:rPr>
              <a:t>vrednost dejstva </a:t>
            </a:r>
            <a:r>
              <a:rPr lang="pl-PL" sz="2400" dirty="0">
                <a:solidFill>
                  <a:srgbClr val="FF0000"/>
                </a:solidFill>
              </a:rPr>
              <a:t>snega na tlo </a:t>
            </a:r>
            <a:r>
              <a:rPr lang="pl-PL" sz="2400" b="1" i="1" dirty="0">
                <a:solidFill>
                  <a:srgbClr val="FF0000"/>
                </a:solidFill>
              </a:rPr>
              <a:t>s</a:t>
            </a:r>
            <a:r>
              <a:rPr lang="pl-PL" sz="2400" b="1" dirty="0">
                <a:solidFill>
                  <a:srgbClr val="FF0000"/>
                </a:solidFill>
              </a:rPr>
              <a:t>k</a:t>
            </a:r>
            <a:r>
              <a:rPr lang="pl-PL" sz="2400" dirty="0">
                <a:solidFill>
                  <a:srgbClr val="FF0000"/>
                </a:solidFill>
              </a:rPr>
              <a:t>, data na kartama u </a:t>
            </a:r>
            <a:r>
              <a:rPr lang="pl-PL" sz="2400" dirty="0" smtClean="0">
                <a:solidFill>
                  <a:srgbClr val="FF0000"/>
                </a:solidFill>
              </a:rPr>
              <a:t>okviru </a:t>
            </a:r>
            <a:r>
              <a:rPr lang="en-US" sz="2400" dirty="0" err="1" smtClean="0">
                <a:solidFill>
                  <a:srgbClr val="FF0000"/>
                </a:solidFill>
              </a:rPr>
              <a:t>nacionalnog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priloga</a:t>
            </a:r>
            <a:r>
              <a:rPr lang="en-US" sz="2400" dirty="0">
                <a:solidFill>
                  <a:srgbClr val="FF0000"/>
                </a:solidFill>
              </a:rPr>
              <a:t> za </a:t>
            </a:r>
            <a:r>
              <a:rPr lang="en-US" sz="2400" dirty="0" err="1">
                <a:solidFill>
                  <a:srgbClr val="FF0000"/>
                </a:solidFill>
              </a:rPr>
              <a:t>teritoriju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zemlje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x-none" sz="2400" dirty="0" smtClean="0">
                <a:solidFill>
                  <a:srgbClr val="FF0000"/>
                </a:solidFill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</a:rPr>
              <a:t>=1,0 </a:t>
            </a:r>
            <a:r>
              <a:rPr lang="en-US" sz="2400" b="1" dirty="0" err="1">
                <a:solidFill>
                  <a:srgbClr val="FF0000"/>
                </a:solidFill>
              </a:rPr>
              <a:t>kN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m2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90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24744"/>
            <a:ext cx="86790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 </a:t>
            </a:r>
            <a:r>
              <a:rPr lang="en-US" sz="2400" dirty="0" err="1"/>
              <a:t>slučaju</a:t>
            </a:r>
            <a:r>
              <a:rPr lang="en-US" sz="2400" dirty="0"/>
              <a:t> </a:t>
            </a:r>
            <a:r>
              <a:rPr lang="en-US" sz="2400" dirty="0" err="1"/>
              <a:t>izuzetnih</a:t>
            </a:r>
            <a:r>
              <a:rPr lang="en-US" sz="2400" dirty="0"/>
              <a:t> </a:t>
            </a:r>
            <a:r>
              <a:rPr lang="en-US" sz="2400" dirty="0" err="1"/>
              <a:t>snežnih</a:t>
            </a:r>
            <a:r>
              <a:rPr lang="en-US" sz="2400" dirty="0"/>
              <a:t> </a:t>
            </a:r>
            <a:r>
              <a:rPr lang="en-US" sz="2400" dirty="0" err="1"/>
              <a:t>padavina</a:t>
            </a:r>
            <a:r>
              <a:rPr lang="en-US" sz="2400" dirty="0"/>
              <a:t> </a:t>
            </a:r>
            <a:r>
              <a:rPr lang="en-US" sz="2400" dirty="0" err="1"/>
              <a:t>koristi</a:t>
            </a:r>
            <a:r>
              <a:rPr lang="en-US" sz="2400" dirty="0"/>
              <a:t> </a:t>
            </a:r>
            <a:r>
              <a:rPr lang="en-US" sz="2400" dirty="0" smtClean="0"/>
              <a:t>se</a:t>
            </a:r>
            <a:r>
              <a:rPr lang="x-none" sz="2400" dirty="0" smtClean="0"/>
              <a:t> </a:t>
            </a:r>
            <a:r>
              <a:rPr lang="en-US" sz="2400" dirty="0" err="1" smtClean="0"/>
              <a:t>proračunska</a:t>
            </a:r>
            <a:r>
              <a:rPr lang="en-US" sz="2400" dirty="0" smtClean="0"/>
              <a:t> </a:t>
            </a:r>
            <a:r>
              <a:rPr lang="en-US" sz="2400" dirty="0" err="1"/>
              <a:t>vrednost</a:t>
            </a:r>
            <a:r>
              <a:rPr lang="en-US" sz="2400" dirty="0"/>
              <a:t> </a:t>
            </a:r>
            <a:r>
              <a:rPr lang="en-US" sz="2400" dirty="0" err="1"/>
              <a:t>izuzetnog</a:t>
            </a:r>
            <a:r>
              <a:rPr lang="en-US" sz="2400" dirty="0"/>
              <a:t> </a:t>
            </a:r>
            <a:r>
              <a:rPr lang="en-US" sz="2400" dirty="0" err="1"/>
              <a:t>opterećenja</a:t>
            </a:r>
            <a:r>
              <a:rPr lang="en-US" sz="2400" dirty="0"/>
              <a:t> </a:t>
            </a:r>
            <a:r>
              <a:rPr lang="en-US" sz="2400" dirty="0" smtClean="0"/>
              <a:t>od</a:t>
            </a:r>
            <a:r>
              <a:rPr lang="x-none" sz="2400" dirty="0" smtClean="0"/>
              <a:t> </a:t>
            </a:r>
            <a:r>
              <a:rPr lang="en-US" sz="2400" dirty="0" err="1" smtClean="0"/>
              <a:t>snega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tlo</a:t>
            </a:r>
            <a:r>
              <a:rPr lang="en-US" sz="2400" dirty="0"/>
              <a:t> </a:t>
            </a:r>
            <a:r>
              <a:rPr lang="x-none" sz="24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Ad</a:t>
            </a:r>
            <a:r>
              <a:rPr lang="x-none" sz="24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sz="3200" i="1" dirty="0" err="1"/>
              <a:t>s</a:t>
            </a:r>
            <a:r>
              <a:rPr lang="en-US" sz="2000" dirty="0" err="1"/>
              <a:t>Ad</a:t>
            </a:r>
            <a:r>
              <a:rPr lang="en-US" sz="2400" dirty="0"/>
              <a:t> </a:t>
            </a:r>
            <a:r>
              <a:rPr lang="x-none" sz="2400" dirty="0" smtClean="0"/>
              <a:t>=</a:t>
            </a:r>
            <a:r>
              <a:rPr lang="en-US" sz="2400" dirty="0" smtClean="0"/>
              <a:t> </a:t>
            </a:r>
            <a:r>
              <a:rPr lang="en-US" sz="2400" i="1" dirty="0" err="1"/>
              <a:t>C</a:t>
            </a:r>
            <a:r>
              <a:rPr lang="en-US" sz="2000" dirty="0" err="1"/>
              <a:t>esl</a:t>
            </a:r>
            <a:r>
              <a:rPr lang="en-US" sz="2400" dirty="0"/>
              <a:t> </a:t>
            </a:r>
            <a:r>
              <a:rPr lang="x-none" sz="2400" dirty="0" smtClean="0"/>
              <a:t>* </a:t>
            </a:r>
            <a:r>
              <a:rPr lang="en-US" sz="3200" i="1" dirty="0" err="1" smtClean="0"/>
              <a:t>s</a:t>
            </a:r>
            <a:r>
              <a:rPr lang="en-US" dirty="0" err="1" smtClean="0"/>
              <a:t>k</a:t>
            </a:r>
            <a:endParaRPr lang="x-none" b="1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/>
              <a:t>C</a:t>
            </a:r>
            <a:r>
              <a:rPr lang="en-US" sz="2400" dirty="0" err="1"/>
              <a:t>esl</a:t>
            </a:r>
            <a:r>
              <a:rPr lang="en-US" sz="2400" dirty="0"/>
              <a:t> </a:t>
            </a:r>
            <a:r>
              <a:rPr lang="x-none" sz="2400" dirty="0" smtClean="0"/>
              <a:t>- </a:t>
            </a:r>
            <a:r>
              <a:rPr lang="en-US" sz="2400" dirty="0" err="1" smtClean="0"/>
              <a:t>koeficijent</a:t>
            </a:r>
            <a:r>
              <a:rPr lang="en-US" sz="2400" dirty="0" smtClean="0"/>
              <a:t> </a:t>
            </a:r>
            <a:r>
              <a:rPr lang="en-US" sz="2400" dirty="0"/>
              <a:t>za </a:t>
            </a:r>
            <a:r>
              <a:rPr lang="en-US" sz="2400" dirty="0" err="1"/>
              <a:t>izuzetna</a:t>
            </a:r>
            <a:r>
              <a:rPr lang="en-US" sz="2400" dirty="0"/>
              <a:t> </a:t>
            </a:r>
            <a:r>
              <a:rPr lang="en-US" sz="2400" dirty="0" err="1"/>
              <a:t>dejstva</a:t>
            </a:r>
            <a:r>
              <a:rPr lang="en-US" sz="2400" dirty="0"/>
              <a:t> </a:t>
            </a:r>
            <a:r>
              <a:rPr lang="en-US" sz="2400" dirty="0" err="1"/>
              <a:t>snega</a:t>
            </a:r>
            <a:r>
              <a:rPr lang="en-US" sz="2400" dirty="0"/>
              <a:t>, </a:t>
            </a:r>
            <a:r>
              <a:rPr lang="en-US" sz="2400" dirty="0" err="1" smtClean="0"/>
              <a:t>prema</a:t>
            </a:r>
            <a:r>
              <a:rPr lang="x-none" sz="2400" dirty="0" smtClean="0"/>
              <a:t> </a:t>
            </a:r>
            <a:r>
              <a:rPr lang="en-US" sz="2400" dirty="0" err="1" smtClean="0"/>
              <a:t>preporukma</a:t>
            </a:r>
            <a:r>
              <a:rPr lang="en-US" sz="2400" dirty="0" smtClean="0"/>
              <a:t> </a:t>
            </a:r>
            <a:r>
              <a:rPr lang="en-US" sz="2400" dirty="0"/>
              <a:t>EN </a:t>
            </a:r>
            <a:r>
              <a:rPr lang="en-US" sz="2400" i="1" dirty="0" err="1" smtClean="0"/>
              <a:t>C</a:t>
            </a:r>
            <a:r>
              <a:rPr lang="en-US" sz="2400" dirty="0" err="1" smtClean="0"/>
              <a:t>esl</a:t>
            </a:r>
            <a:r>
              <a:rPr lang="en-US" sz="2400" dirty="0" smtClean="0"/>
              <a:t> </a:t>
            </a:r>
            <a:r>
              <a:rPr lang="en-US" sz="2400" dirty="0"/>
              <a:t>= 2.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32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05273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FF00"/>
                </a:solidFill>
              </a:rPr>
              <a:t>Dispozicije opterećenja od snega na krovovima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0021" y="1770813"/>
            <a:ext cx="5366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Za stalne i prolazne proračunske situacije: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7" y="2232478"/>
            <a:ext cx="2829799" cy="67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41166"/>
            <a:ext cx="2788402" cy="63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92" y="5619554"/>
            <a:ext cx="1647355" cy="61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7157" y="3132107"/>
            <a:ext cx="818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Za </a:t>
            </a:r>
            <a:r>
              <a:rPr lang="en-US" sz="2400" dirty="0" err="1"/>
              <a:t>incidentne</a:t>
            </a:r>
            <a:r>
              <a:rPr lang="en-US" sz="2400" dirty="0"/>
              <a:t> </a:t>
            </a:r>
            <a:r>
              <a:rPr lang="en-US" sz="2400" dirty="0" err="1"/>
              <a:t>proračunske</a:t>
            </a:r>
            <a:r>
              <a:rPr lang="en-US" sz="2400" dirty="0"/>
              <a:t> </a:t>
            </a:r>
            <a:r>
              <a:rPr lang="en-US" sz="2400" dirty="0" err="1"/>
              <a:t>situacije</a:t>
            </a:r>
            <a:r>
              <a:rPr lang="en-US" sz="2400" dirty="0"/>
              <a:t> </a:t>
            </a:r>
            <a:r>
              <a:rPr lang="en-US" sz="2400" dirty="0" err="1" smtClean="0"/>
              <a:t>usled</a:t>
            </a:r>
            <a:r>
              <a:rPr lang="x-none" sz="2400" dirty="0" smtClean="0"/>
              <a:t> </a:t>
            </a:r>
            <a:r>
              <a:rPr lang="en-US" sz="2400" dirty="0" err="1" smtClean="0"/>
              <a:t>snežnih</a:t>
            </a:r>
            <a:r>
              <a:rPr lang="en-US" sz="2400" dirty="0" smtClean="0"/>
              <a:t> </a:t>
            </a:r>
            <a:r>
              <a:rPr lang="en-US" sz="2400" dirty="0" err="1"/>
              <a:t>padavina</a:t>
            </a:r>
            <a:r>
              <a:rPr lang="en-US" sz="2400" dirty="0"/>
              <a:t> </a:t>
            </a:r>
            <a:r>
              <a:rPr lang="en-US" sz="2400" dirty="0" err="1"/>
              <a:t>velikog</a:t>
            </a:r>
            <a:r>
              <a:rPr lang="en-US" sz="2400" dirty="0"/>
              <a:t> </a:t>
            </a:r>
            <a:r>
              <a:rPr lang="en-US" sz="2400" dirty="0" err="1"/>
              <a:t>intenziteta</a:t>
            </a:r>
            <a:r>
              <a:rPr lang="en-US" sz="2400" dirty="0"/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062" y="4753748"/>
            <a:ext cx="8341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Za </a:t>
            </a:r>
            <a:r>
              <a:rPr lang="en-US" sz="2400" dirty="0" err="1"/>
              <a:t>incidentne</a:t>
            </a:r>
            <a:r>
              <a:rPr lang="en-US" sz="2400" dirty="0"/>
              <a:t> </a:t>
            </a:r>
            <a:r>
              <a:rPr lang="en-US" sz="2400" dirty="0" err="1"/>
              <a:t>proračunske</a:t>
            </a:r>
            <a:r>
              <a:rPr lang="en-US" sz="2400" dirty="0"/>
              <a:t> </a:t>
            </a:r>
            <a:r>
              <a:rPr lang="en-US" sz="2400" dirty="0" err="1"/>
              <a:t>situacije</a:t>
            </a:r>
            <a:r>
              <a:rPr lang="en-US" sz="2400" dirty="0"/>
              <a:t> </a:t>
            </a:r>
            <a:r>
              <a:rPr lang="en-US" sz="2400" dirty="0" err="1" smtClean="0"/>
              <a:t>usled</a:t>
            </a:r>
            <a:r>
              <a:rPr lang="x-none" sz="2400" dirty="0" smtClean="0"/>
              <a:t> </a:t>
            </a:r>
            <a:r>
              <a:rPr lang="en-US" sz="2400" dirty="0" err="1" smtClean="0"/>
              <a:t>snežnih</a:t>
            </a:r>
            <a:r>
              <a:rPr lang="en-US" sz="2400" dirty="0" smtClean="0"/>
              <a:t> </a:t>
            </a:r>
            <a:r>
              <a:rPr lang="en-US" sz="2400" dirty="0" err="1"/>
              <a:t>nanosa</a:t>
            </a:r>
            <a:r>
              <a:rPr lang="en-US" sz="2400" dirty="0"/>
              <a:t> (</a:t>
            </a:r>
            <a:r>
              <a:rPr lang="en-US" sz="2400" dirty="0" err="1"/>
              <a:t>nagomilavanja</a:t>
            </a:r>
            <a:r>
              <a:rPr lang="en-US" sz="2400" dirty="0"/>
              <a:t> </a:t>
            </a:r>
            <a:r>
              <a:rPr lang="en-US" sz="2400" dirty="0" err="1"/>
              <a:t>snega</a:t>
            </a:r>
            <a:r>
              <a:rPr lang="en-US" sz="24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71221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982" y="11247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Termički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koeficijent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Ct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383" y="170080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Mogućnost</a:t>
            </a:r>
            <a:r>
              <a:rPr lang="en-US" sz="2400" dirty="0"/>
              <a:t> </a:t>
            </a:r>
            <a:r>
              <a:rPr lang="en-US" sz="2400" dirty="0" err="1"/>
              <a:t>smanjenja</a:t>
            </a:r>
            <a:r>
              <a:rPr lang="en-US" sz="2400" dirty="0"/>
              <a:t> </a:t>
            </a:r>
            <a:r>
              <a:rPr lang="en-US" sz="2400" dirty="0" err="1"/>
              <a:t>opterećenja</a:t>
            </a:r>
            <a:r>
              <a:rPr lang="en-US" sz="2400" dirty="0"/>
              <a:t> od </a:t>
            </a:r>
            <a:r>
              <a:rPr lang="en-US" sz="2400" dirty="0" err="1" smtClean="0"/>
              <a:t>snega</a:t>
            </a:r>
            <a:r>
              <a:rPr lang="x-none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/>
              <a:t>krovovima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krovnim</a:t>
            </a:r>
            <a:r>
              <a:rPr lang="en-US" sz="2400" dirty="0"/>
              <a:t> </a:t>
            </a:r>
            <a:r>
              <a:rPr lang="en-US" sz="2400" dirty="0" err="1"/>
              <a:t>pokrivačem</a:t>
            </a:r>
            <a:r>
              <a:rPr lang="en-US" sz="2400" dirty="0"/>
              <a:t> </a:t>
            </a:r>
            <a:r>
              <a:rPr lang="en-US" sz="2400" dirty="0" err="1" smtClean="0"/>
              <a:t>niske</a:t>
            </a:r>
            <a:r>
              <a:rPr lang="x-none" sz="2400" dirty="0" smtClean="0"/>
              <a:t> </a:t>
            </a:r>
            <a:r>
              <a:rPr lang="en-US" sz="2400" dirty="0" err="1" smtClean="0"/>
              <a:t>termičke</a:t>
            </a:r>
            <a:r>
              <a:rPr lang="en-US" sz="2400" dirty="0" smtClean="0"/>
              <a:t> </a:t>
            </a:r>
            <a:r>
              <a:rPr lang="en-US" sz="2400" dirty="0" err="1"/>
              <a:t>provodljivosti</a:t>
            </a:r>
            <a:r>
              <a:rPr lang="en-US" sz="2400" dirty="0"/>
              <a:t> (&gt; 1 W/</a:t>
            </a:r>
            <a:r>
              <a:rPr lang="en-US" sz="2400" dirty="0" err="1"/>
              <a:t>m2K</a:t>
            </a:r>
            <a:r>
              <a:rPr lang="en-US" sz="2400" dirty="0"/>
              <a:t>), </a:t>
            </a:r>
            <a:r>
              <a:rPr lang="en-US" sz="2400" dirty="0" err="1" smtClean="0"/>
              <a:t>koje</a:t>
            </a:r>
            <a:r>
              <a:rPr lang="x-none" sz="2400" dirty="0" smtClean="0"/>
              <a:t> </a:t>
            </a:r>
            <a:r>
              <a:rPr lang="en-US" sz="2400" dirty="0" smtClean="0"/>
              <a:t>je </a:t>
            </a:r>
            <a:r>
              <a:rPr lang="en-US" sz="2400" dirty="0" err="1"/>
              <a:t>posledica</a:t>
            </a:r>
            <a:r>
              <a:rPr lang="en-US" sz="2400" dirty="0"/>
              <a:t> </a:t>
            </a:r>
            <a:r>
              <a:rPr lang="en-US" sz="2400" dirty="0" err="1"/>
              <a:t>topljenja</a:t>
            </a:r>
            <a:r>
              <a:rPr lang="en-US" sz="2400" dirty="0"/>
              <a:t> </a:t>
            </a:r>
            <a:r>
              <a:rPr lang="en-US" sz="2400" dirty="0" err="1"/>
              <a:t>snega</a:t>
            </a:r>
            <a:r>
              <a:rPr lang="en-US" sz="2400" dirty="0"/>
              <a:t>.</a:t>
            </a:r>
          </a:p>
          <a:p>
            <a:r>
              <a:rPr lang="pl-PL" sz="2400" dirty="0" smtClean="0"/>
              <a:t>U </a:t>
            </a:r>
            <a:r>
              <a:rPr lang="pl-PL" sz="2400" dirty="0"/>
              <a:t>opštem slučaju </a:t>
            </a:r>
            <a:r>
              <a:rPr lang="pl-PL" sz="2400" i="1" dirty="0"/>
              <a:t>C</a:t>
            </a:r>
            <a:r>
              <a:rPr lang="pl-PL" sz="2400" dirty="0"/>
              <a:t>t = 1,0.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5" name="Rectangle 4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576" y="3506885"/>
            <a:ext cx="334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Koeficijent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izloženosti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2" y="4077072"/>
            <a:ext cx="77126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76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745540"/>
            <a:ext cx="5342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Klasifikacija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dejstava</a:t>
            </a:r>
            <a:r>
              <a:rPr lang="en-US" sz="2800" b="1" dirty="0">
                <a:solidFill>
                  <a:srgbClr val="FFFF00"/>
                </a:solidFill>
              </a:rPr>
              <a:t> u </a:t>
            </a:r>
            <a:r>
              <a:rPr lang="en-US" sz="2800" b="1" dirty="0" err="1">
                <a:solidFill>
                  <a:srgbClr val="FFFF00"/>
                </a:solidFill>
              </a:rPr>
              <a:t>zgradarstvu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6" y="1268760"/>
            <a:ext cx="8709083" cy="521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5" name="Rectangle 4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3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623" y="7952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Koeficijent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oblika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krova</a:t>
            </a:r>
            <a:r>
              <a:rPr lang="x-none" sz="2800" b="1" dirty="0" smtClean="0">
                <a:solidFill>
                  <a:srgbClr val="FFFF00"/>
                </a:solidFill>
              </a:rPr>
              <a:t>  </a:t>
            </a:r>
            <a:r>
              <a:rPr lang="x-none" sz="3200" b="1" dirty="0" smtClean="0">
                <a:solidFill>
                  <a:srgbClr val="FFFF00"/>
                </a:solidFill>
                <a:sym typeface="Symbol"/>
              </a:rPr>
              <a:t></a:t>
            </a:r>
            <a:r>
              <a:rPr lang="en-US" sz="2800" b="1" dirty="0" smtClean="0">
                <a:solidFill>
                  <a:srgbClr val="FFFF00"/>
                </a:solidFill>
              </a:rPr>
              <a:t>i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7" y="1484784"/>
            <a:ext cx="2124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5294872" cy="422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6" name="Rectangle 5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363" y="5716744"/>
            <a:ext cx="86831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Ako je </a:t>
            </a:r>
            <a:r>
              <a:rPr lang="pl-PL" sz="2000" dirty="0" smtClean="0"/>
              <a:t>sprečeno </a:t>
            </a:r>
            <a:r>
              <a:rPr lang="pl-PL" sz="2000" dirty="0"/>
              <a:t>(</a:t>
            </a:r>
            <a:r>
              <a:rPr lang="pl-PL" sz="2000" dirty="0" smtClean="0"/>
              <a:t>ograničeno</a:t>
            </a:r>
            <a:r>
              <a:rPr lang="pl-PL" sz="2000" dirty="0"/>
              <a:t>) klizanje snega sa </a:t>
            </a:r>
            <a:r>
              <a:rPr lang="pl-PL" sz="2000" dirty="0" smtClean="0"/>
              <a:t>krova (postavljanjem </a:t>
            </a:r>
            <a:r>
              <a:rPr lang="pl-PL" sz="2000" dirty="0"/>
              <a:t>snegobrana), vrednost koeficijenta </a:t>
            </a:r>
            <a:r>
              <a:rPr lang="pl-PL" sz="2800" dirty="0" smtClean="0">
                <a:sym typeface="Symbol"/>
              </a:rPr>
              <a:t></a:t>
            </a:r>
            <a:r>
              <a:rPr lang="pl-PL" sz="2000" dirty="0" smtClean="0"/>
              <a:t>i</a:t>
            </a:r>
            <a:r>
              <a:rPr lang="pl-PL" sz="2000" dirty="0"/>
              <a:t>, </a:t>
            </a:r>
            <a:r>
              <a:rPr lang="pl-PL" sz="2000" dirty="0" smtClean="0"/>
              <a:t>bez </a:t>
            </a:r>
            <a:r>
              <a:rPr lang="en-US" sz="2000" dirty="0" err="1" smtClean="0"/>
              <a:t>obzira</a:t>
            </a:r>
            <a:r>
              <a:rPr lang="en-US" sz="2000" dirty="0" smtClean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ugao</a:t>
            </a:r>
            <a:r>
              <a:rPr lang="en-US" sz="2000" dirty="0"/>
              <a:t> </a:t>
            </a:r>
            <a:r>
              <a:rPr lang="en-US" sz="2000" dirty="0" err="1"/>
              <a:t>nagiba</a:t>
            </a:r>
            <a:r>
              <a:rPr lang="en-US" sz="2000" dirty="0"/>
              <a:t> </a:t>
            </a:r>
            <a:r>
              <a:rPr lang="en-US" sz="2000" dirty="0" err="1"/>
              <a:t>krova</a:t>
            </a:r>
            <a:r>
              <a:rPr lang="en-US" sz="2000" dirty="0"/>
              <a:t>, ne </a:t>
            </a:r>
            <a:r>
              <a:rPr lang="en-US" sz="2000" dirty="0" err="1"/>
              <a:t>sme</a:t>
            </a:r>
            <a:r>
              <a:rPr lang="en-US" sz="2000" dirty="0"/>
              <a:t> da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manji</a:t>
            </a:r>
            <a:r>
              <a:rPr lang="en-US" sz="2000" dirty="0"/>
              <a:t> od 0.80</a:t>
            </a:r>
          </a:p>
        </p:txBody>
      </p:sp>
    </p:spTree>
    <p:extLst>
      <p:ext uri="{BB962C8B-B14F-4D97-AF65-F5344CB8AC3E}">
        <p14:creationId xmlns:p14="http://schemas.microsoft.com/office/powerpoint/2010/main" val="369721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7" y="793898"/>
            <a:ext cx="8263553" cy="263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68199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5" name="Rectangle 4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9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1" y="1052736"/>
            <a:ext cx="82391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6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82105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124744"/>
            <a:ext cx="334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Nagomilavanje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snega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5" name="Rectangle 4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7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23" y="1803400"/>
            <a:ext cx="7261123" cy="378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9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570" y="8925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Dejstva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vetra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5052" y="1628800"/>
            <a:ext cx="86589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Vetar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kretanje</a:t>
            </a:r>
            <a:r>
              <a:rPr lang="en-US" sz="2400" dirty="0"/>
              <a:t> </a:t>
            </a:r>
            <a:r>
              <a:rPr lang="en-US" sz="2400" dirty="0" err="1"/>
              <a:t>vazhuha</a:t>
            </a:r>
            <a:r>
              <a:rPr lang="en-US" sz="2400" dirty="0"/>
              <a:t> u </a:t>
            </a:r>
            <a:r>
              <a:rPr lang="en-US" sz="2400" dirty="0" err="1"/>
              <a:t>atmosferi</a:t>
            </a:r>
            <a:r>
              <a:rPr lang="en-US" sz="2400" dirty="0"/>
              <a:t> </a:t>
            </a:r>
            <a:r>
              <a:rPr lang="en-US" sz="2400" dirty="0" err="1"/>
              <a:t>usled</a:t>
            </a:r>
            <a:r>
              <a:rPr lang="en-US" sz="2400" dirty="0"/>
              <a:t> </a:t>
            </a:r>
            <a:r>
              <a:rPr lang="en-US" sz="2400" dirty="0" err="1"/>
              <a:t>razlike</a:t>
            </a:r>
            <a:r>
              <a:rPr lang="en-US" sz="2400" dirty="0"/>
              <a:t> u</a:t>
            </a:r>
          </a:p>
          <a:p>
            <a:r>
              <a:rPr lang="en-US" sz="2400" dirty="0" err="1"/>
              <a:t>temperaturi</a:t>
            </a:r>
            <a:r>
              <a:rPr lang="en-US" sz="2400" dirty="0"/>
              <a:t> i </a:t>
            </a:r>
            <a:r>
              <a:rPr lang="en-US" sz="2400" dirty="0" err="1"/>
              <a:t>pritiscima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i </a:t>
            </a:r>
            <a:r>
              <a:rPr lang="en-US" sz="2400" dirty="0" err="1"/>
              <a:t>usled</a:t>
            </a:r>
            <a:r>
              <a:rPr lang="en-US" sz="2400" dirty="0"/>
              <a:t> </a:t>
            </a:r>
            <a:r>
              <a:rPr lang="en-US" sz="2400" dirty="0" err="1"/>
              <a:t>rotacije</a:t>
            </a:r>
            <a:r>
              <a:rPr lang="en-US" sz="2400" dirty="0"/>
              <a:t> </a:t>
            </a:r>
            <a:r>
              <a:rPr lang="en-US" sz="2400" dirty="0" err="1"/>
              <a:t>Zemlje</a:t>
            </a:r>
            <a:endParaRPr lang="en-US" sz="2400" dirty="0"/>
          </a:p>
          <a:p>
            <a:r>
              <a:rPr lang="x-none" sz="2400" dirty="0" smtClean="0"/>
              <a:t>- </a:t>
            </a:r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en-US" sz="2400" dirty="0" err="1"/>
              <a:t>postoji</a:t>
            </a:r>
            <a:r>
              <a:rPr lang="en-US" sz="2400" dirty="0"/>
              <a:t> </a:t>
            </a:r>
            <a:r>
              <a:rPr lang="en-US" sz="2400" dirty="0" err="1"/>
              <a:t>razlika</a:t>
            </a:r>
            <a:r>
              <a:rPr lang="en-US" sz="2400" dirty="0"/>
              <a:t> u </a:t>
            </a:r>
            <a:r>
              <a:rPr lang="en-US" sz="2400" dirty="0" err="1"/>
              <a:t>atmosferskom</a:t>
            </a:r>
            <a:r>
              <a:rPr lang="en-US" sz="2400" dirty="0"/>
              <a:t> </a:t>
            </a:r>
            <a:r>
              <a:rPr lang="en-US" sz="2400" dirty="0" err="1"/>
              <a:t>pritisku</a:t>
            </a:r>
            <a:r>
              <a:rPr lang="en-US" sz="2400" dirty="0"/>
              <a:t>, </a:t>
            </a:r>
            <a:r>
              <a:rPr lang="en-US" sz="2400" dirty="0" err="1"/>
              <a:t>vazduh</a:t>
            </a:r>
            <a:r>
              <a:rPr lang="en-US" sz="2400" dirty="0"/>
              <a:t> se </a:t>
            </a:r>
            <a:r>
              <a:rPr lang="en-US" sz="2400" dirty="0" err="1"/>
              <a:t>krece</a:t>
            </a:r>
            <a:endParaRPr lang="en-US" sz="2400" dirty="0"/>
          </a:p>
          <a:p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oblasti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višim</a:t>
            </a:r>
            <a:r>
              <a:rPr lang="en-US" sz="2400" dirty="0"/>
              <a:t> </a:t>
            </a:r>
            <a:r>
              <a:rPr lang="en-US" sz="2400" dirty="0" err="1"/>
              <a:t>pritiskom</a:t>
            </a:r>
            <a:r>
              <a:rPr lang="en-US" sz="2400" dirty="0"/>
              <a:t> u oblast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nižim</a:t>
            </a:r>
            <a:r>
              <a:rPr lang="en-US" sz="2400" dirty="0"/>
              <a:t> </a:t>
            </a:r>
            <a:r>
              <a:rPr lang="en-US" sz="2400" dirty="0" err="1"/>
              <a:t>pritiskom</a:t>
            </a:r>
            <a:r>
              <a:rPr lang="en-US" sz="2400" dirty="0"/>
              <a:t> i to</a:t>
            </a:r>
          </a:p>
          <a:p>
            <a:r>
              <a:rPr lang="en-US" sz="2400" dirty="0" err="1"/>
              <a:t>kretanje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je </a:t>
            </a:r>
            <a:r>
              <a:rPr lang="en-US" sz="2400" dirty="0" err="1"/>
              <a:t>vetar</a:t>
            </a:r>
            <a:endParaRPr lang="en-US" sz="2400" dirty="0"/>
          </a:p>
          <a:p>
            <a:r>
              <a:rPr lang="pl-PL" sz="2400" dirty="0" smtClean="0"/>
              <a:t>- Zna</a:t>
            </a:r>
            <a:r>
              <a:rPr lang="sr-Latn-CS" sz="2400" dirty="0" smtClean="0"/>
              <a:t>č</a:t>
            </a:r>
            <a:r>
              <a:rPr lang="pl-PL" sz="2400" dirty="0" smtClean="0"/>
              <a:t>i</a:t>
            </a:r>
            <a:r>
              <a:rPr lang="pl-PL" sz="2400" dirty="0"/>
              <a:t>, u meteorološkom smislu, vetar je horizontalno (</a:t>
            </a:r>
            <a:r>
              <a:rPr lang="pl-PL" sz="2400" dirty="0" smtClean="0"/>
              <a:t>ili </a:t>
            </a:r>
            <a:r>
              <a:rPr lang="en-US" sz="2400" dirty="0" err="1" smtClean="0"/>
              <a:t>približno</a:t>
            </a:r>
            <a:r>
              <a:rPr lang="en-US" sz="2400" dirty="0" smtClean="0"/>
              <a:t> </a:t>
            </a:r>
            <a:r>
              <a:rPr lang="en-US" sz="2400" dirty="0" err="1"/>
              <a:t>horizontalo</a:t>
            </a:r>
            <a:r>
              <a:rPr lang="en-US" sz="2400" dirty="0"/>
              <a:t>) </a:t>
            </a:r>
            <a:r>
              <a:rPr lang="en-US" sz="2400" dirty="0" err="1"/>
              <a:t>strujanje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endParaRPr lang="en-US" sz="2400" dirty="0"/>
          </a:p>
          <a:p>
            <a:r>
              <a:rPr lang="x-none" sz="2400" dirty="0" smtClean="0"/>
              <a:t>- </a:t>
            </a:r>
            <a:r>
              <a:rPr lang="en-US" sz="2400" dirty="0" smtClean="0"/>
              <a:t>U </a:t>
            </a:r>
            <a:r>
              <a:rPr lang="en-US" sz="2400" dirty="0" err="1"/>
              <a:t>smislu</a:t>
            </a:r>
            <a:r>
              <a:rPr lang="en-US" sz="2400" dirty="0"/>
              <a:t> </a:t>
            </a:r>
            <a:r>
              <a:rPr lang="en-US" sz="2400" dirty="0" err="1"/>
              <a:t>mehanike</a:t>
            </a:r>
            <a:r>
              <a:rPr lang="en-US" sz="2400" dirty="0"/>
              <a:t> </a:t>
            </a:r>
            <a:r>
              <a:rPr lang="en-US" sz="2400" dirty="0" err="1"/>
              <a:t>fluida</a:t>
            </a:r>
            <a:r>
              <a:rPr lang="en-US" sz="2400" dirty="0"/>
              <a:t>, </a:t>
            </a:r>
            <a:r>
              <a:rPr lang="en-US" sz="2400" dirty="0" err="1"/>
              <a:t>vetar</a:t>
            </a:r>
            <a:r>
              <a:rPr lang="en-US" sz="2400" dirty="0"/>
              <a:t> je </a:t>
            </a:r>
            <a:r>
              <a:rPr lang="en-US" sz="2400" dirty="0" err="1"/>
              <a:t>turbulentno</a:t>
            </a:r>
            <a:r>
              <a:rPr lang="en-US" sz="2400" dirty="0"/>
              <a:t> </a:t>
            </a:r>
            <a:r>
              <a:rPr lang="en-US" sz="2400" dirty="0" err="1"/>
              <a:t>kretanje</a:t>
            </a:r>
            <a:r>
              <a:rPr lang="en-US" sz="2400" dirty="0"/>
              <a:t> </a:t>
            </a:r>
            <a:r>
              <a:rPr lang="en-US" sz="2400" dirty="0" err="1"/>
              <a:t>fluida</a:t>
            </a:r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err="1"/>
              <a:t>vazduha</a:t>
            </a:r>
            <a:r>
              <a:rPr lang="en-US" sz="2400" dirty="0"/>
              <a:t>)</a:t>
            </a:r>
          </a:p>
          <a:p>
            <a:r>
              <a:rPr lang="x-none" sz="2400" dirty="0" smtClean="0"/>
              <a:t>- </a:t>
            </a:r>
            <a:r>
              <a:rPr lang="en-US" sz="2400" dirty="0" smtClean="0"/>
              <a:t>U </a:t>
            </a:r>
            <a:r>
              <a:rPr lang="en-US" sz="2400" dirty="0" err="1"/>
              <a:t>matematickom</a:t>
            </a:r>
            <a:r>
              <a:rPr lang="en-US" sz="2400" dirty="0"/>
              <a:t> </a:t>
            </a:r>
            <a:r>
              <a:rPr lang="en-US" sz="2400" dirty="0" err="1"/>
              <a:t>smislu</a:t>
            </a:r>
            <a:r>
              <a:rPr lang="en-US" sz="2400" dirty="0"/>
              <a:t>, </a:t>
            </a:r>
            <a:r>
              <a:rPr lang="en-US" sz="2400" dirty="0" err="1"/>
              <a:t>vetar</a:t>
            </a:r>
            <a:r>
              <a:rPr lang="en-US" sz="2400" dirty="0"/>
              <a:t> je </a:t>
            </a:r>
            <a:r>
              <a:rPr lang="en-US" sz="2400" dirty="0" err="1" smtClean="0"/>
              <a:t>slu</a:t>
            </a:r>
            <a:r>
              <a:rPr lang="x-none" sz="2400" dirty="0" smtClean="0"/>
              <a:t>č</a:t>
            </a:r>
            <a:r>
              <a:rPr lang="en-US" sz="2400" dirty="0" err="1" smtClean="0"/>
              <a:t>ajan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 smtClean="0"/>
              <a:t>stacionaran</a:t>
            </a:r>
            <a:r>
              <a:rPr lang="x-none" sz="2400" dirty="0" smtClean="0"/>
              <a:t> (utvrđen na svom mestu)</a:t>
            </a:r>
            <a:r>
              <a:rPr lang="en-US" sz="2400" dirty="0" smtClean="0"/>
              <a:t> i</a:t>
            </a:r>
            <a:r>
              <a:rPr lang="x-none" sz="2400" dirty="0" smtClean="0"/>
              <a:t> </a:t>
            </a:r>
            <a:r>
              <a:rPr lang="en-US" sz="2400" dirty="0" err="1" smtClean="0"/>
              <a:t>ergodi</a:t>
            </a:r>
            <a:r>
              <a:rPr lang="x-none" sz="2400" dirty="0" smtClean="0"/>
              <a:t>č</a:t>
            </a:r>
            <a:r>
              <a:rPr lang="en-US" sz="2400" dirty="0" smtClean="0"/>
              <a:t>an</a:t>
            </a:r>
            <a:r>
              <a:rPr lang="x-none" sz="2400" dirty="0" smtClean="0"/>
              <a:t> (može imati sve vrednosti i prelaziti iz jedne u drugu</a:t>
            </a:r>
            <a:r>
              <a:rPr lang="en-US" sz="2400" dirty="0" smtClean="0"/>
              <a:t>) </a:t>
            </a:r>
            <a:r>
              <a:rPr lang="x-none" sz="2400" dirty="0" smtClean="0"/>
              <a:t>)</a:t>
            </a:r>
            <a:r>
              <a:rPr lang="en-US" sz="2400" dirty="0" err="1" smtClean="0"/>
              <a:t>proces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8096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5584" y="1052736"/>
            <a:ext cx="8248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Vektor</a:t>
            </a:r>
            <a:r>
              <a:rPr lang="en-US" sz="2400" dirty="0" smtClean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je </a:t>
            </a:r>
            <a:r>
              <a:rPr lang="en-US" sz="2400" dirty="0" err="1" smtClean="0"/>
              <a:t>slu</a:t>
            </a:r>
            <a:r>
              <a:rPr lang="x-none" sz="2400" dirty="0" smtClean="0"/>
              <a:t>č</a:t>
            </a:r>
            <a:r>
              <a:rPr lang="en-US" sz="2400" dirty="0" err="1" smtClean="0"/>
              <a:t>ajna</a:t>
            </a:r>
            <a:r>
              <a:rPr lang="en-US" sz="2400" dirty="0" smtClean="0"/>
              <a:t> </a:t>
            </a:r>
            <a:r>
              <a:rPr lang="en-US" sz="2400" dirty="0" err="1" smtClean="0"/>
              <a:t>veli</a:t>
            </a:r>
            <a:r>
              <a:rPr lang="x-none" sz="2400" dirty="0" smtClean="0"/>
              <a:t>č</a:t>
            </a:r>
            <a:r>
              <a:rPr lang="en-US" sz="2400" dirty="0" err="1" smtClean="0"/>
              <a:t>ina</a:t>
            </a:r>
            <a:r>
              <a:rPr lang="en-US" sz="2400" dirty="0" smtClean="0"/>
              <a:t> </a:t>
            </a:r>
            <a:r>
              <a:rPr lang="en-US" sz="2400" dirty="0" err="1"/>
              <a:t>koja</a:t>
            </a:r>
            <a:r>
              <a:rPr lang="en-US" sz="2400" dirty="0"/>
              <a:t> se </a:t>
            </a:r>
            <a:r>
              <a:rPr lang="en-US" sz="2400" dirty="0" err="1"/>
              <a:t>menja</a:t>
            </a:r>
            <a:r>
              <a:rPr lang="en-US" sz="2400" dirty="0"/>
              <a:t> u</a:t>
            </a:r>
          </a:p>
          <a:p>
            <a:r>
              <a:rPr lang="en-US" sz="2400" dirty="0" err="1"/>
              <a:t>prostoru</a:t>
            </a:r>
            <a:r>
              <a:rPr lang="en-US" sz="2400" dirty="0"/>
              <a:t> i </a:t>
            </a:r>
            <a:r>
              <a:rPr lang="en-US" sz="2400" dirty="0" err="1"/>
              <a:t>vremenu</a:t>
            </a:r>
            <a:endParaRPr lang="en-US" sz="2400" dirty="0"/>
          </a:p>
          <a:p>
            <a:r>
              <a:rPr lang="x-none" sz="2400" dirty="0" smtClean="0"/>
              <a:t>- </a:t>
            </a:r>
            <a:r>
              <a:rPr lang="en-US" sz="2400" dirty="0" smtClean="0"/>
              <a:t>U </a:t>
            </a:r>
            <a:r>
              <a:rPr lang="en-US" sz="2400" dirty="0" err="1"/>
              <a:t>nekom</a:t>
            </a:r>
            <a:r>
              <a:rPr lang="en-US" sz="2400" dirty="0"/>
              <a:t> </a:t>
            </a:r>
            <a:r>
              <a:rPr lang="en-US" sz="2400" dirty="0" err="1"/>
              <a:t>intervalu</a:t>
            </a:r>
            <a:r>
              <a:rPr lang="en-US" sz="2400" dirty="0"/>
              <a:t> </a:t>
            </a:r>
            <a:r>
              <a:rPr lang="en-US" sz="2400" dirty="0" err="1"/>
              <a:t>vremena</a:t>
            </a:r>
            <a:r>
              <a:rPr lang="en-US" sz="2400" dirty="0"/>
              <a:t> i </a:t>
            </a:r>
            <a:r>
              <a:rPr lang="en-US" sz="2400" dirty="0" err="1" smtClean="0"/>
              <a:t>odre</a:t>
            </a:r>
            <a:r>
              <a:rPr lang="x-none" sz="2400" dirty="0" smtClean="0"/>
              <a:t>đ</a:t>
            </a:r>
            <a:r>
              <a:rPr lang="en-US" sz="2400" dirty="0" err="1" smtClean="0"/>
              <a:t>enom</a:t>
            </a:r>
            <a:r>
              <a:rPr lang="en-US" sz="2400" dirty="0" smtClean="0"/>
              <a:t> </a:t>
            </a:r>
            <a:r>
              <a:rPr lang="en-US" sz="2400" dirty="0" err="1"/>
              <a:t>prostoru</a:t>
            </a:r>
            <a:r>
              <a:rPr lang="en-US" sz="2400" dirty="0"/>
              <a:t>, </a:t>
            </a:r>
            <a:r>
              <a:rPr lang="en-US" sz="2400" dirty="0" err="1"/>
              <a:t>brzina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endParaRPr lang="en-US" sz="2400" dirty="0"/>
          </a:p>
          <a:p>
            <a:r>
              <a:rPr lang="en-US" sz="2400" dirty="0" err="1"/>
              <a:t>može</a:t>
            </a:r>
            <a:r>
              <a:rPr lang="en-US" sz="2400" dirty="0"/>
              <a:t> da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dominantnim</a:t>
            </a:r>
            <a:r>
              <a:rPr lang="en-US" sz="2400" dirty="0"/>
              <a:t> </a:t>
            </a:r>
            <a:r>
              <a:rPr lang="en-US" sz="2400" dirty="0" err="1"/>
              <a:t>pravcem</a:t>
            </a:r>
            <a:endParaRPr lang="en-US" sz="2400" dirty="0"/>
          </a:p>
          <a:p>
            <a:r>
              <a:rPr lang="x-none" sz="2400" dirty="0" smtClean="0"/>
              <a:t>- 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posmatra</a:t>
            </a:r>
            <a:r>
              <a:rPr lang="en-US" sz="2400" dirty="0"/>
              <a:t> </a:t>
            </a:r>
            <a:r>
              <a:rPr lang="en-US" sz="2400" dirty="0" err="1"/>
              <a:t>vremenska</a:t>
            </a:r>
            <a:r>
              <a:rPr lang="en-US" sz="2400" dirty="0"/>
              <a:t> </a:t>
            </a:r>
            <a:r>
              <a:rPr lang="en-US" sz="2400" dirty="0" err="1"/>
              <a:t>promena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endParaRPr lang="en-US" sz="2400" dirty="0"/>
          </a:p>
          <a:p>
            <a:r>
              <a:rPr lang="pt-BR" sz="2400" dirty="0"/>
              <a:t>dominantnog (horizontalnog) pravca v = v(t), onda može da</a:t>
            </a:r>
          </a:p>
          <a:p>
            <a:r>
              <a:rPr lang="en-US" sz="2400" dirty="0"/>
              <a:t>se </a:t>
            </a:r>
            <a:r>
              <a:rPr lang="en-US" sz="2400" dirty="0" err="1"/>
              <a:t>izvrši</a:t>
            </a:r>
            <a:r>
              <a:rPr lang="en-US" sz="2400" dirty="0"/>
              <a:t> </a:t>
            </a:r>
            <a:r>
              <a:rPr lang="en-US" sz="2400" dirty="0" err="1"/>
              <a:t>vremensko</a:t>
            </a:r>
            <a:r>
              <a:rPr lang="en-US" sz="2400" dirty="0"/>
              <a:t> </a:t>
            </a:r>
            <a:r>
              <a:rPr lang="en-US" sz="2400" dirty="0" err="1"/>
              <a:t>osrednjavanje</a:t>
            </a:r>
            <a:r>
              <a:rPr lang="en-US" sz="2400" dirty="0"/>
              <a:t> u </a:t>
            </a:r>
            <a:r>
              <a:rPr lang="en-US" sz="2400" dirty="0" err="1"/>
              <a:t>nekom</a:t>
            </a:r>
            <a:r>
              <a:rPr lang="en-US" sz="2400" dirty="0"/>
              <a:t> </a:t>
            </a:r>
            <a:r>
              <a:rPr lang="en-US" sz="2400" dirty="0" err="1"/>
              <a:t>izabranom</a:t>
            </a:r>
            <a:r>
              <a:rPr lang="en-US" sz="2400" dirty="0"/>
              <a:t> </a:t>
            </a:r>
            <a:r>
              <a:rPr lang="en-US" sz="2400" dirty="0" err="1" smtClean="0"/>
              <a:t>intervalu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099673"/>
              </p:ext>
            </p:extLst>
          </p:nvPr>
        </p:nvGraphicFramePr>
        <p:xfrm>
          <a:off x="714250" y="3749174"/>
          <a:ext cx="1449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4" imgW="685800" imgH="215640" progId="Equation.3">
                  <p:embed/>
                </p:oleObj>
              </mc:Choice>
              <mc:Fallback>
                <p:oleObj name="Equation" r:id="rId4" imgW="685800" imgH="21564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50" y="3749174"/>
                        <a:ext cx="1449388" cy="417512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602549"/>
              </p:ext>
            </p:extLst>
          </p:nvPr>
        </p:nvGraphicFramePr>
        <p:xfrm>
          <a:off x="705680" y="4293096"/>
          <a:ext cx="21748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6" imgW="1028520" imgH="444240" progId="Equation.3">
                  <p:embed/>
                </p:oleObj>
              </mc:Choice>
              <mc:Fallback>
                <p:oleObj name="Equation" r:id="rId6" imgW="1028520" imgH="44424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80" y="4293096"/>
                        <a:ext cx="2174875" cy="860425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5584" y="5301208"/>
            <a:ext cx="78548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Osrednjavanjem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vremenu</a:t>
            </a:r>
            <a:r>
              <a:rPr lang="en-US" sz="2400" dirty="0"/>
              <a:t> </a:t>
            </a:r>
            <a:r>
              <a:rPr lang="en-US" sz="2400" dirty="0" err="1"/>
              <a:t>dobija</a:t>
            </a:r>
            <a:r>
              <a:rPr lang="en-US" sz="2400" dirty="0"/>
              <a:t> se </a:t>
            </a:r>
            <a:r>
              <a:rPr lang="en-US" sz="2400" dirty="0" err="1">
                <a:solidFill>
                  <a:srgbClr val="FFFF00"/>
                </a:solidFill>
              </a:rPr>
              <a:t>osrednjena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brzina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vetra</a:t>
            </a:r>
            <a:r>
              <a:rPr lang="x-none" sz="2400" dirty="0" smtClean="0"/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</a:t>
            </a:r>
            <a:r>
              <a:rPr lang="en-US" dirty="0" err="1" smtClean="0">
                <a:solidFill>
                  <a:srgbClr val="FFFF00"/>
                </a:solidFill>
              </a:rPr>
              <a:t>m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intervalu</a:t>
            </a:r>
            <a:r>
              <a:rPr lang="en-US" sz="2400" dirty="0"/>
              <a:t> </a:t>
            </a:r>
            <a:r>
              <a:rPr lang="en-US" sz="2400" dirty="0" err="1"/>
              <a:t>vremena</a:t>
            </a:r>
            <a:r>
              <a:rPr lang="en-US" sz="2400" dirty="0"/>
              <a:t> t</a:t>
            </a:r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443244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7034" y="795253"/>
            <a:ext cx="8053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/>
              <a:t>je interval </a:t>
            </a:r>
            <a:r>
              <a:rPr lang="en-US" sz="2400" dirty="0" err="1"/>
              <a:t>osrednjavanja</a:t>
            </a:r>
            <a:r>
              <a:rPr lang="en-US" sz="2400" dirty="0"/>
              <a:t> </a:t>
            </a:r>
            <a:r>
              <a:rPr lang="en-US" sz="2400" dirty="0" err="1" smtClean="0"/>
              <a:t>kra</a:t>
            </a:r>
            <a:r>
              <a:rPr lang="x-none" sz="2400" dirty="0" smtClean="0"/>
              <a:t>ć</a:t>
            </a:r>
            <a:r>
              <a:rPr lang="en-US" sz="2400" dirty="0" smtClean="0"/>
              <a:t>i</a:t>
            </a:r>
            <a:r>
              <a:rPr lang="en-US" sz="2400" dirty="0"/>
              <a:t>, </a:t>
            </a:r>
            <a:r>
              <a:rPr lang="en-US" sz="2400" dirty="0" err="1" smtClean="0"/>
              <a:t>odgovaraju</a:t>
            </a:r>
            <a:r>
              <a:rPr lang="x-none" sz="2400" dirty="0" smtClean="0"/>
              <a:t>ć</a:t>
            </a:r>
            <a:r>
              <a:rPr lang="en-US" sz="2400" dirty="0" smtClean="0"/>
              <a:t>a </a:t>
            </a:r>
            <a:r>
              <a:rPr lang="en-US" sz="2400" dirty="0" err="1" smtClean="0"/>
              <a:t>osrednjena</a:t>
            </a:r>
            <a:r>
              <a:rPr lang="x-none" sz="2400" dirty="0" smtClean="0"/>
              <a:t> </a:t>
            </a:r>
            <a:r>
              <a:rPr lang="en-US" sz="2400" dirty="0" err="1" smtClean="0"/>
              <a:t>brzina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 smtClean="0"/>
              <a:t>ve</a:t>
            </a:r>
            <a:r>
              <a:rPr lang="x-none" sz="2400" dirty="0" smtClean="0"/>
              <a:t>ć</a:t>
            </a:r>
            <a:r>
              <a:rPr lang="en-US" sz="2400" dirty="0" smtClean="0"/>
              <a:t>a</a:t>
            </a:r>
            <a:endParaRPr lang="en-US" sz="2400" dirty="0"/>
          </a:p>
          <a:p>
            <a:r>
              <a:rPr lang="x-none" sz="2400" dirty="0" smtClean="0"/>
              <a:t>-</a:t>
            </a:r>
            <a:r>
              <a:rPr lang="en-US" sz="2400" dirty="0" err="1" smtClean="0"/>
              <a:t>Standardni</a:t>
            </a:r>
            <a:r>
              <a:rPr lang="en-US" sz="2400" dirty="0" smtClean="0"/>
              <a:t> </a:t>
            </a:r>
            <a:r>
              <a:rPr lang="en-US" sz="2400" dirty="0" err="1"/>
              <a:t>intervali</a:t>
            </a:r>
            <a:r>
              <a:rPr lang="en-US" sz="2400" dirty="0"/>
              <a:t> </a:t>
            </a:r>
            <a:r>
              <a:rPr lang="en-US" sz="2400" dirty="0" err="1"/>
              <a:t>osrednjavanja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t</a:t>
            </a:r>
            <a:r>
              <a:rPr lang="en-US" dirty="0"/>
              <a:t>m</a:t>
            </a:r>
            <a:r>
              <a:rPr lang="en-US" sz="2400" dirty="0"/>
              <a:t> = </a:t>
            </a:r>
            <a:r>
              <a:rPr lang="en-US" sz="2400" dirty="0" err="1"/>
              <a:t>t</a:t>
            </a:r>
            <a:r>
              <a:rPr lang="en-US" dirty="0" err="1"/>
              <a:t>2</a:t>
            </a:r>
            <a:r>
              <a:rPr lang="en-US" sz="2400" dirty="0"/>
              <a:t> </a:t>
            </a:r>
            <a:r>
              <a:rPr lang="x-none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err="1"/>
              <a:t>t</a:t>
            </a:r>
            <a:r>
              <a:rPr lang="en-US" dirty="0" err="1"/>
              <a:t>1</a:t>
            </a:r>
            <a:r>
              <a:rPr lang="en-US" sz="2400" dirty="0"/>
              <a:t> </a:t>
            </a:r>
            <a:r>
              <a:rPr lang="en-US" sz="2400" dirty="0" err="1" smtClean="0"/>
              <a:t>su</a:t>
            </a:r>
            <a:r>
              <a:rPr lang="x-none" sz="2400" dirty="0" smtClean="0"/>
              <a:t> </a:t>
            </a:r>
            <a:r>
              <a:rPr lang="fi-FI" sz="2400" dirty="0" smtClean="0"/>
              <a:t>1 </a:t>
            </a:r>
            <a:r>
              <a:rPr lang="fi-FI" sz="2400" dirty="0"/>
              <a:t>sat ili 10 minuta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34434" y="2364913"/>
            <a:ext cx="4038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</a:rPr>
              <a:t>Brzina vetra u funkciji vremena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34" y="2804348"/>
            <a:ext cx="5446192" cy="358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030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904771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>
                <a:solidFill>
                  <a:srgbClr val="FFFF00"/>
                </a:solidFill>
              </a:rPr>
              <a:t>Gustina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vazduha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/>
              <a:t>je </a:t>
            </a:r>
            <a:r>
              <a:rPr lang="en-US" sz="2400" dirty="0" err="1" smtClean="0"/>
              <a:t>koli</a:t>
            </a:r>
            <a:r>
              <a:rPr lang="x-none" sz="2400" dirty="0" smtClean="0"/>
              <a:t>č</a:t>
            </a:r>
            <a:r>
              <a:rPr lang="en-US" sz="2400" dirty="0" err="1" smtClean="0"/>
              <a:t>ina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masa</a:t>
            </a:r>
            <a:r>
              <a:rPr lang="en-US" sz="2400" dirty="0"/>
              <a:t>) </a:t>
            </a:r>
            <a:r>
              <a:rPr lang="en-US" sz="2400" dirty="0" err="1"/>
              <a:t>vazduha</a:t>
            </a:r>
            <a:r>
              <a:rPr lang="en-US" sz="2400" dirty="0"/>
              <a:t> u </a:t>
            </a:r>
            <a:r>
              <a:rPr lang="en-US" sz="2400" dirty="0" err="1" smtClean="0"/>
              <a:t>jedinici</a:t>
            </a:r>
            <a:r>
              <a:rPr lang="x-none" sz="2400" dirty="0" smtClean="0"/>
              <a:t> </a:t>
            </a:r>
            <a:r>
              <a:rPr lang="en-US" sz="2400" dirty="0" err="1" smtClean="0"/>
              <a:t>zapremine</a:t>
            </a:r>
            <a:endParaRPr lang="en-US" sz="2400" dirty="0"/>
          </a:p>
          <a:p>
            <a:r>
              <a:rPr lang="pl-PL" sz="2400" dirty="0" smtClean="0"/>
              <a:t>- Gustina </a:t>
            </a:r>
            <a:r>
              <a:rPr lang="pl-PL" sz="2400" dirty="0"/>
              <a:t>vazduha zavisi od raznih faktora: od </a:t>
            </a:r>
            <a:r>
              <a:rPr lang="pl-PL" sz="2400" dirty="0" smtClean="0"/>
              <a:t>količine </a:t>
            </a:r>
            <a:r>
              <a:rPr lang="pl-PL" sz="2400" dirty="0"/>
              <a:t>vodene</a:t>
            </a:r>
          </a:p>
          <a:p>
            <a:r>
              <a:rPr lang="sv-SE" sz="2400" dirty="0"/>
              <a:t>pare u atmosferi, od vazdušnog pritiska i temperature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jednacina</a:t>
            </a:r>
            <a:r>
              <a:rPr lang="en-US" sz="2400" dirty="0"/>
              <a:t> </a:t>
            </a:r>
            <a:r>
              <a:rPr lang="en-US" sz="2400" dirty="0" err="1"/>
              <a:t>gasnog</a:t>
            </a:r>
            <a:r>
              <a:rPr lang="en-US" sz="2400" dirty="0"/>
              <a:t> </a:t>
            </a:r>
            <a:r>
              <a:rPr lang="en-US" sz="2400" dirty="0" err="1"/>
              <a:t>stanja</a:t>
            </a:r>
            <a:r>
              <a:rPr lang="en-US" sz="2400" dirty="0"/>
              <a:t> </a:t>
            </a:r>
            <a:r>
              <a:rPr lang="en-US" sz="2400" dirty="0" err="1"/>
              <a:t>pV</a:t>
            </a:r>
            <a:r>
              <a:rPr lang="en-US" sz="2400" dirty="0"/>
              <a:t> = </a:t>
            </a:r>
            <a:r>
              <a:rPr lang="en-US" sz="2400" dirty="0" err="1"/>
              <a:t>RT</a:t>
            </a:r>
            <a:r>
              <a:rPr lang="en-US" sz="2400" dirty="0"/>
              <a:t>), od </a:t>
            </a:r>
            <a:r>
              <a:rPr lang="en-US" sz="2400" dirty="0" err="1"/>
              <a:t>geografske</a:t>
            </a:r>
            <a:r>
              <a:rPr lang="en-US" sz="2400" dirty="0"/>
              <a:t> </a:t>
            </a:r>
            <a:r>
              <a:rPr lang="en-US" sz="2400" dirty="0" err="1" smtClean="0"/>
              <a:t>lokacije</a:t>
            </a:r>
            <a:r>
              <a:rPr lang="en-US" sz="2400" dirty="0" smtClean="0"/>
              <a:t>,</a:t>
            </a:r>
            <a:r>
              <a:rPr lang="x-none" sz="2400" dirty="0" smtClean="0"/>
              <a:t> </a:t>
            </a:r>
            <a:r>
              <a:rPr lang="en-US" sz="2400" dirty="0" err="1" smtClean="0"/>
              <a:t>itd</a:t>
            </a:r>
            <a:r>
              <a:rPr lang="en-US" sz="2400" dirty="0"/>
              <a:t>.</a:t>
            </a:r>
          </a:p>
          <a:p>
            <a:r>
              <a:rPr lang="x-none" sz="2400" dirty="0" smtClean="0"/>
              <a:t>-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/>
              <a:t>definiciji</a:t>
            </a:r>
            <a:r>
              <a:rPr lang="en-US" sz="2400" dirty="0"/>
              <a:t> </a:t>
            </a:r>
            <a:r>
              <a:rPr lang="en-US" sz="2400" dirty="0" err="1"/>
              <a:t>tzv</a:t>
            </a:r>
            <a:r>
              <a:rPr lang="en-US" sz="2400" dirty="0"/>
              <a:t>. “</a:t>
            </a:r>
            <a:r>
              <a:rPr lang="en-US" sz="2400" dirty="0" err="1"/>
              <a:t>standardne</a:t>
            </a:r>
            <a:r>
              <a:rPr lang="en-US" sz="2400" dirty="0"/>
              <a:t> </a:t>
            </a:r>
            <a:r>
              <a:rPr lang="en-US" sz="2400" dirty="0" err="1"/>
              <a:t>atmosfere</a:t>
            </a:r>
            <a:r>
              <a:rPr lang="en-US" sz="2400" dirty="0"/>
              <a:t>” (</a:t>
            </a:r>
            <a:r>
              <a:rPr lang="en-US" sz="2400" dirty="0" err="1"/>
              <a:t>definisane</a:t>
            </a:r>
            <a:r>
              <a:rPr lang="en-US" sz="2400" dirty="0"/>
              <a:t> u JUS</a:t>
            </a:r>
          </a:p>
          <a:p>
            <a:r>
              <a:rPr lang="it-IT" sz="2400" dirty="0"/>
              <a:t>A.A1.100), gustina vazduha, pri pritisku od p = 1 bar i pri</a:t>
            </a:r>
          </a:p>
          <a:p>
            <a:r>
              <a:rPr lang="pl-PL" sz="2400" dirty="0"/>
              <a:t>temperaturi od T = 288K = </a:t>
            </a:r>
            <a:r>
              <a:rPr lang="pl-PL" sz="2400" dirty="0" smtClean="0"/>
              <a:t>15C</a:t>
            </a:r>
            <a:r>
              <a:rPr lang="pl-PL" sz="2400" dirty="0" smtClean="0">
                <a:sym typeface="Symbol"/>
              </a:rPr>
              <a:t></a:t>
            </a:r>
            <a:r>
              <a:rPr lang="pl-PL" sz="2400" dirty="0" smtClean="0"/>
              <a:t>, iznosi   </a:t>
            </a:r>
            <a:r>
              <a:rPr lang="pl-PL" sz="2400" dirty="0" smtClean="0">
                <a:sym typeface="Symbol"/>
              </a:rPr>
              <a:t>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1</a:t>
            </a:r>
            <a:r>
              <a:rPr lang="x-none" sz="2400" dirty="0" smtClean="0"/>
              <a:t>,</a:t>
            </a:r>
            <a:r>
              <a:rPr lang="en-US" sz="2400" dirty="0" smtClean="0"/>
              <a:t>225 </a:t>
            </a:r>
            <a:r>
              <a:rPr lang="en-US" sz="2400" dirty="0"/>
              <a:t>[</a:t>
            </a:r>
            <a:r>
              <a:rPr lang="en-US" sz="2400" dirty="0" smtClean="0"/>
              <a:t>kg</a:t>
            </a:r>
            <a:r>
              <a:rPr lang="x-none" sz="2400" dirty="0" smtClean="0"/>
              <a:t>/</a:t>
            </a:r>
            <a:r>
              <a:rPr lang="en-US" sz="2400" dirty="0" err="1" smtClean="0"/>
              <a:t>m3</a:t>
            </a:r>
            <a:r>
              <a:rPr lang="en-US" sz="2400" dirty="0"/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950" y="3789040"/>
            <a:ext cx="85055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-Ukoliko </a:t>
            </a:r>
            <a:r>
              <a:rPr lang="pl-PL" sz="2400" dirty="0"/>
              <a:t>je objekat, odn. nivo terena oko objekta, na </a:t>
            </a:r>
            <a:r>
              <a:rPr lang="pl-PL" sz="2400" dirty="0" smtClean="0"/>
              <a:t>većoj </a:t>
            </a:r>
            <a:r>
              <a:rPr lang="en-US" sz="2400" dirty="0" err="1" smtClean="0"/>
              <a:t>nadmorskoj</a:t>
            </a:r>
            <a:r>
              <a:rPr lang="en-US" sz="2400" dirty="0" smtClean="0"/>
              <a:t> </a:t>
            </a:r>
            <a:r>
              <a:rPr lang="en-US" sz="2400" dirty="0" err="1"/>
              <a:t>visini</a:t>
            </a:r>
            <a:r>
              <a:rPr lang="en-US" sz="2400" dirty="0"/>
              <a:t>, </a:t>
            </a:r>
            <a:r>
              <a:rPr lang="en-US" sz="2400" dirty="0" err="1"/>
              <a:t>može</a:t>
            </a:r>
            <a:r>
              <a:rPr lang="en-US" sz="2400" dirty="0"/>
              <a:t> da se </a:t>
            </a:r>
            <a:r>
              <a:rPr lang="en-US" sz="2400" dirty="0" err="1"/>
              <a:t>uzme</a:t>
            </a:r>
            <a:r>
              <a:rPr lang="en-US" sz="2400" dirty="0"/>
              <a:t> u </a:t>
            </a:r>
            <a:r>
              <a:rPr lang="en-US" sz="2400" dirty="0" err="1"/>
              <a:t>obzir</a:t>
            </a:r>
            <a:r>
              <a:rPr lang="en-US" sz="2400" dirty="0"/>
              <a:t> </a:t>
            </a:r>
            <a:r>
              <a:rPr lang="en-US" sz="2400" dirty="0" err="1"/>
              <a:t>smanjenje</a:t>
            </a:r>
            <a:r>
              <a:rPr lang="en-US" sz="2400" dirty="0"/>
              <a:t> </a:t>
            </a:r>
            <a:r>
              <a:rPr lang="en-US" sz="2400" dirty="0" err="1" smtClean="0"/>
              <a:t>gustine</a:t>
            </a:r>
            <a:r>
              <a:rPr lang="x-none" sz="2400" dirty="0" smtClean="0"/>
              <a:t> </a:t>
            </a:r>
            <a:r>
              <a:rPr lang="en-US" sz="2400" dirty="0" err="1" smtClean="0"/>
              <a:t>vazduha</a:t>
            </a:r>
            <a:r>
              <a:rPr lang="en-US" sz="2400" dirty="0" smtClean="0"/>
              <a:t>:</a:t>
            </a:r>
            <a:r>
              <a:rPr lang="x-none" sz="2400" dirty="0" smtClean="0"/>
              <a:t>   </a:t>
            </a:r>
            <a:r>
              <a:rPr lang="en-US" sz="2400" dirty="0" smtClean="0">
                <a:sym typeface="Symbol"/>
              </a:rPr>
              <a:t>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1</a:t>
            </a:r>
            <a:r>
              <a:rPr lang="x-none" sz="2400" dirty="0" smtClean="0"/>
              <a:t>,</a:t>
            </a:r>
            <a:r>
              <a:rPr lang="en-US" sz="2400" dirty="0" smtClean="0"/>
              <a:t>225</a:t>
            </a:r>
            <a:r>
              <a:rPr lang="x-none" sz="2400" dirty="0" smtClean="0"/>
              <a:t>-H/8000  </a:t>
            </a:r>
            <a:r>
              <a:rPr lang="en-US" sz="2400" dirty="0" smtClean="0"/>
              <a:t>[kg</a:t>
            </a:r>
            <a:r>
              <a:rPr lang="x-none" sz="2400" dirty="0" smtClean="0"/>
              <a:t>/</a:t>
            </a:r>
            <a:r>
              <a:rPr lang="en-US" sz="2400" dirty="0" err="1" smtClean="0"/>
              <a:t>m3</a:t>
            </a:r>
            <a:r>
              <a:rPr lang="en-US" sz="2400" dirty="0"/>
              <a:t>]</a:t>
            </a:r>
          </a:p>
          <a:p>
            <a:r>
              <a:rPr lang="en-US" sz="2400" dirty="0" err="1"/>
              <a:t>gde</a:t>
            </a:r>
            <a:r>
              <a:rPr lang="en-US" sz="2400" dirty="0"/>
              <a:t> je H </a:t>
            </a:r>
            <a:r>
              <a:rPr lang="en-US" sz="2400" dirty="0" err="1"/>
              <a:t>nadmorska</a:t>
            </a:r>
            <a:r>
              <a:rPr lang="en-US" sz="2400" dirty="0"/>
              <a:t> </a:t>
            </a:r>
            <a:r>
              <a:rPr lang="en-US" sz="2400" dirty="0" err="1"/>
              <a:t>visina</a:t>
            </a:r>
            <a:r>
              <a:rPr lang="en-US" sz="2400" dirty="0"/>
              <a:t> u </a:t>
            </a:r>
            <a:r>
              <a:rPr lang="en-US" sz="2400" dirty="0" err="1" smtClean="0"/>
              <a:t>metrima</a:t>
            </a:r>
            <a:r>
              <a:rPr lang="x-none" sz="2400" dirty="0" smtClean="0"/>
              <a:t>.</a:t>
            </a:r>
          </a:p>
          <a:p>
            <a:r>
              <a:rPr lang="x-none" sz="2400" dirty="0" smtClean="0"/>
              <a:t> </a:t>
            </a:r>
          </a:p>
          <a:p>
            <a:r>
              <a:rPr lang="x-none" sz="2400" dirty="0"/>
              <a:t>-</a:t>
            </a:r>
            <a:r>
              <a:rPr lang="en-US" sz="2400" dirty="0" err="1" smtClean="0"/>
              <a:t>Vrlo</a:t>
            </a:r>
            <a:r>
              <a:rPr lang="en-US" sz="2400" dirty="0" smtClean="0"/>
              <a:t> </a:t>
            </a:r>
            <a:r>
              <a:rPr lang="x-none" sz="2400" dirty="0" smtClean="0"/>
              <a:t>č</a:t>
            </a:r>
            <a:r>
              <a:rPr lang="en-US" sz="2400" dirty="0" err="1" smtClean="0"/>
              <a:t>esto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usvaja</a:t>
            </a:r>
            <a:r>
              <a:rPr lang="en-US" sz="2400" dirty="0"/>
              <a:t> da je </a:t>
            </a:r>
            <a:r>
              <a:rPr lang="en-US" sz="2400" dirty="0" err="1"/>
              <a:t>gustina</a:t>
            </a:r>
            <a:r>
              <a:rPr lang="en-US" sz="2400" dirty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 </a:t>
            </a:r>
            <a:r>
              <a:rPr lang="en-US" sz="2400" dirty="0" err="1" smtClean="0"/>
              <a:t>jednaka</a:t>
            </a:r>
            <a:r>
              <a:rPr lang="x-none" sz="2400" dirty="0" smtClean="0"/>
              <a:t>  </a:t>
            </a:r>
          </a:p>
          <a:p>
            <a:r>
              <a:rPr lang="x-none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</a:t>
            </a:r>
            <a:r>
              <a:rPr lang="en-US" sz="2400" dirty="0" smtClean="0"/>
              <a:t>= 1</a:t>
            </a:r>
            <a:r>
              <a:rPr lang="x-none" sz="2400" dirty="0" smtClean="0"/>
              <a:t>,</a:t>
            </a:r>
            <a:r>
              <a:rPr lang="en-US" sz="2400" dirty="0" smtClean="0"/>
              <a:t>25 </a:t>
            </a:r>
            <a:r>
              <a:rPr lang="en-US" sz="2400" dirty="0"/>
              <a:t>[</a:t>
            </a:r>
            <a:r>
              <a:rPr lang="en-US" sz="2400" dirty="0" smtClean="0"/>
              <a:t>kg</a:t>
            </a:r>
            <a:r>
              <a:rPr lang="x-none" sz="2400" dirty="0" smtClean="0"/>
              <a:t>/</a:t>
            </a:r>
            <a:r>
              <a:rPr lang="en-US" sz="2400" dirty="0" err="1" smtClean="0"/>
              <a:t>m3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1382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5680" y="1305342"/>
            <a:ext cx="8154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Ako</a:t>
            </a:r>
            <a:r>
              <a:rPr lang="en-US" sz="2400" dirty="0"/>
              <a:t> je  </a:t>
            </a:r>
            <a:r>
              <a:rPr lang="en-US" sz="2400" dirty="0" smtClean="0">
                <a:sym typeface="Symbol"/>
              </a:rPr>
              <a:t></a:t>
            </a:r>
            <a:r>
              <a:rPr lang="x-none" sz="2400" dirty="0" smtClean="0">
                <a:sym typeface="Symbol"/>
              </a:rPr>
              <a:t> - </a:t>
            </a:r>
            <a:r>
              <a:rPr lang="en-US" sz="2400" dirty="0" err="1" smtClean="0"/>
              <a:t>gustina</a:t>
            </a:r>
            <a:r>
              <a:rPr lang="en-US" sz="2400" dirty="0" smtClean="0"/>
              <a:t> </a:t>
            </a:r>
            <a:r>
              <a:rPr lang="en-US" sz="2400" dirty="0" err="1"/>
              <a:t>vazduha</a:t>
            </a:r>
            <a:r>
              <a:rPr lang="en-US" sz="2400" dirty="0"/>
              <a:t>, </a:t>
            </a:r>
            <a:r>
              <a:rPr lang="x-none" sz="2400" dirty="0" smtClean="0"/>
              <a:t> </a:t>
            </a:r>
            <a:r>
              <a:rPr lang="en-US" sz="2400" dirty="0" smtClean="0"/>
              <a:t>a v</a:t>
            </a:r>
            <a:r>
              <a:rPr lang="x-none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err="1"/>
              <a:t>brzina</a:t>
            </a:r>
            <a:r>
              <a:rPr lang="en-US" sz="2400" dirty="0"/>
              <a:t>, </a:t>
            </a:r>
            <a:r>
              <a:rPr lang="en-US" sz="2400" dirty="0" err="1"/>
              <a:t>onda</a:t>
            </a:r>
            <a:r>
              <a:rPr lang="en-US" sz="2400" dirty="0"/>
              <a:t> je </a:t>
            </a:r>
            <a:r>
              <a:rPr lang="en-US" sz="2400" dirty="0" err="1" smtClean="0"/>
              <a:t>aerodinami</a:t>
            </a:r>
            <a:r>
              <a:rPr lang="x-none" sz="2400" dirty="0" smtClean="0"/>
              <a:t>č</a:t>
            </a:r>
            <a:r>
              <a:rPr lang="en-US" sz="2400" dirty="0" err="1" smtClean="0"/>
              <a:t>ki</a:t>
            </a:r>
            <a:r>
              <a:rPr lang="x-none" sz="2400" dirty="0" smtClean="0"/>
              <a:t> </a:t>
            </a:r>
            <a:r>
              <a:rPr lang="nb-NO" sz="2400" dirty="0" smtClean="0"/>
              <a:t>pritisak </a:t>
            </a:r>
            <a:r>
              <a:rPr lang="nb-NO" sz="2400" dirty="0"/>
              <a:t>vetra q dat </a:t>
            </a:r>
            <a:r>
              <a:rPr lang="nb-NO" sz="2400" dirty="0" smtClean="0"/>
              <a:t>sa</a:t>
            </a:r>
            <a:endParaRPr lang="nb-NO" sz="2400" dirty="0"/>
          </a:p>
        </p:txBody>
      </p:sp>
      <p:sp>
        <p:nvSpPr>
          <p:cNvPr id="8" name="Rectangle 7"/>
          <p:cNvSpPr/>
          <p:nvPr/>
        </p:nvSpPr>
        <p:spPr>
          <a:xfrm>
            <a:off x="611560" y="328498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Bernulijeva</a:t>
            </a:r>
            <a:r>
              <a:rPr lang="en-US" sz="2400" dirty="0"/>
              <a:t> </a:t>
            </a:r>
            <a:r>
              <a:rPr lang="en-US" sz="2400" dirty="0" err="1" smtClean="0"/>
              <a:t>jedna</a:t>
            </a:r>
            <a:r>
              <a:rPr lang="x-none" sz="2400" dirty="0" smtClean="0"/>
              <a:t>č</a:t>
            </a:r>
            <a:r>
              <a:rPr lang="en-US" sz="2400" dirty="0" err="1" smtClean="0"/>
              <a:t>ina</a:t>
            </a:r>
            <a:r>
              <a:rPr lang="en-US" sz="2400" dirty="0" smtClean="0"/>
              <a:t> </a:t>
            </a:r>
            <a:r>
              <a:rPr lang="en-US" sz="2400" dirty="0"/>
              <a:t>za </a:t>
            </a:r>
            <a:r>
              <a:rPr lang="en-US" sz="2400" dirty="0" err="1"/>
              <a:t>kretanje</a:t>
            </a:r>
            <a:r>
              <a:rPr lang="en-US" sz="2400" dirty="0"/>
              <a:t> </a:t>
            </a:r>
            <a:r>
              <a:rPr lang="en-US" sz="2400" dirty="0" err="1"/>
              <a:t>nestišljivog</a:t>
            </a:r>
            <a:r>
              <a:rPr lang="en-US" sz="2400" dirty="0"/>
              <a:t> </a:t>
            </a:r>
            <a:r>
              <a:rPr lang="x-none" sz="2400" dirty="0" smtClean="0"/>
              <a:t>f</a:t>
            </a:r>
            <a:r>
              <a:rPr lang="en-US" sz="2400" dirty="0" err="1" smtClean="0"/>
              <a:t>luida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9" y="2204864"/>
            <a:ext cx="1823675" cy="95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5498" y="5132891"/>
            <a:ext cx="8328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gde</a:t>
            </a:r>
            <a:r>
              <a:rPr lang="en-US" sz="2400" dirty="0"/>
              <a:t> je </a:t>
            </a:r>
            <a:r>
              <a:rPr lang="en-US" sz="2400" dirty="0" smtClean="0"/>
              <a:t>g</a:t>
            </a:r>
            <a:r>
              <a:rPr lang="x-none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err="1"/>
              <a:t>ubrzanje</a:t>
            </a:r>
            <a:r>
              <a:rPr lang="en-US" sz="2400" dirty="0"/>
              <a:t> </a:t>
            </a:r>
            <a:r>
              <a:rPr lang="en-US" sz="2400" dirty="0" err="1"/>
              <a:t>Zemljine</a:t>
            </a:r>
            <a:r>
              <a:rPr lang="en-US" sz="2400" dirty="0"/>
              <a:t> </a:t>
            </a:r>
            <a:r>
              <a:rPr lang="en-US" sz="2400" dirty="0" err="1"/>
              <a:t>teže</a:t>
            </a:r>
            <a:r>
              <a:rPr lang="en-US" sz="2400" dirty="0"/>
              <a:t>, a </a:t>
            </a:r>
            <a:r>
              <a:rPr lang="en-US" sz="2400" dirty="0" smtClean="0"/>
              <a:t>z</a:t>
            </a:r>
            <a:r>
              <a:rPr lang="x-none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err="1"/>
              <a:t>visinski</a:t>
            </a:r>
            <a:r>
              <a:rPr lang="en-US" sz="2400" dirty="0"/>
              <a:t> </a:t>
            </a:r>
            <a:r>
              <a:rPr lang="en-US" sz="2400" dirty="0" err="1"/>
              <a:t>nivo</a:t>
            </a:r>
            <a:r>
              <a:rPr lang="en-US" sz="2400" dirty="0"/>
              <a:t> </a:t>
            </a:r>
            <a:r>
              <a:rPr lang="en-US" sz="2400" dirty="0" err="1" smtClean="0"/>
              <a:t>iznad</a:t>
            </a:r>
            <a:r>
              <a:rPr lang="x-none" sz="2400" dirty="0" smtClean="0"/>
              <a:t> </a:t>
            </a:r>
            <a:r>
              <a:rPr lang="en-US" sz="2400" dirty="0" err="1" smtClean="0"/>
              <a:t>referentne</a:t>
            </a:r>
            <a:r>
              <a:rPr lang="en-US" sz="2400" dirty="0" smtClean="0"/>
              <a:t> </a:t>
            </a:r>
            <a:r>
              <a:rPr lang="en-US" sz="2400" dirty="0" err="1"/>
              <a:t>ravni</a:t>
            </a:r>
            <a:endParaRPr lang="en-US" sz="24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9" y="3889778"/>
            <a:ext cx="42576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32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5754" y="822507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FF00"/>
                </a:solidFill>
              </a:rPr>
              <a:t>Sopstvena težina konstrukcije i stalna opterećenja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80" y="1345727"/>
            <a:ext cx="8282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/>
              <a:t>Sopstvena</a:t>
            </a:r>
            <a:r>
              <a:rPr lang="en-US" sz="2800" dirty="0"/>
              <a:t> </a:t>
            </a:r>
            <a:r>
              <a:rPr lang="en-US" sz="2800" dirty="0" err="1"/>
              <a:t>težina</a:t>
            </a:r>
            <a:r>
              <a:rPr lang="en-US" sz="2800" dirty="0"/>
              <a:t> </a:t>
            </a:r>
            <a:r>
              <a:rPr lang="en-US" sz="2800" dirty="0" err="1"/>
              <a:t>konstrukcije</a:t>
            </a:r>
            <a:r>
              <a:rPr lang="en-US" sz="2800" dirty="0"/>
              <a:t>, </a:t>
            </a:r>
            <a:r>
              <a:rPr lang="en-US" sz="2800" dirty="0" err="1" smtClean="0"/>
              <a:t>težina</a:t>
            </a:r>
            <a:r>
              <a:rPr lang="x-none" sz="2800" dirty="0" smtClean="0"/>
              <a:t> </a:t>
            </a:r>
            <a:r>
              <a:rPr lang="en-US" sz="2800" dirty="0" err="1" smtClean="0"/>
              <a:t>nekonstrukcijskih</a:t>
            </a:r>
            <a:r>
              <a:rPr lang="en-US" sz="2800" dirty="0" smtClean="0"/>
              <a:t> </a:t>
            </a:r>
            <a:r>
              <a:rPr lang="en-US" sz="2800" dirty="0" err="1"/>
              <a:t>elemenata</a:t>
            </a:r>
            <a:r>
              <a:rPr lang="en-US" sz="2800" dirty="0"/>
              <a:t> i </a:t>
            </a:r>
            <a:r>
              <a:rPr lang="en-US" sz="2800" dirty="0" err="1"/>
              <a:t>fiksne</a:t>
            </a:r>
            <a:r>
              <a:rPr lang="en-US" sz="2800" dirty="0"/>
              <a:t> </a:t>
            </a:r>
            <a:r>
              <a:rPr lang="en-US" sz="2800" dirty="0" err="1" smtClean="0"/>
              <a:t>opreme</a:t>
            </a:r>
            <a:r>
              <a:rPr lang="x-none" sz="2800" dirty="0" smtClean="0"/>
              <a:t> </a:t>
            </a:r>
            <a:r>
              <a:rPr lang="pl-PL" sz="2800" dirty="0" smtClean="0"/>
              <a:t>koja </a:t>
            </a:r>
            <a:r>
              <a:rPr lang="pl-PL" sz="2800" dirty="0"/>
              <a:t>je stalno prisutna u objektu ‐ stalna </a:t>
            </a:r>
            <a:r>
              <a:rPr lang="pl-PL" sz="2800" dirty="0" smtClean="0"/>
              <a:t>dejstva </a:t>
            </a:r>
            <a:r>
              <a:rPr lang="en-US" sz="2800" dirty="0" smtClean="0"/>
              <a:t>(</a:t>
            </a:r>
            <a:r>
              <a:rPr lang="en-US" sz="2800" b="1" i="1" dirty="0" smtClean="0"/>
              <a:t>G</a:t>
            </a:r>
            <a:r>
              <a:rPr lang="en-US" sz="2800" dirty="0"/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1717" y="2852936"/>
            <a:ext cx="8496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itchFamily="34" charset="0"/>
                <a:cs typeface="Calibri" pitchFamily="34" charset="0"/>
              </a:rPr>
              <a:t>Sopstvena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težina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elelementa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konstrukcije</a:t>
            </a:r>
            <a:r>
              <a:rPr lang="x-non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određuje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se na osnovu nominalnih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dimenzija</a:t>
            </a:r>
            <a:r>
              <a:rPr lang="x-non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elementa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zapreminske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težine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materijala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od</a:t>
            </a:r>
            <a:r>
              <a:rPr lang="x-non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kojeg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je izrađen.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812" y="4053265"/>
            <a:ext cx="8496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Primer 1:  Odrediti sopstvenu težinu AB ploče d=12 cm</a:t>
            </a:r>
            <a:endParaRPr lang="en-US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813" y="4401712"/>
            <a:ext cx="8496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>
                <a:latin typeface="Calibri" pitchFamily="34" charset="0"/>
                <a:cs typeface="Calibri" pitchFamily="34" charset="0"/>
              </a:rPr>
              <a:t>Rešenje:  G=0,12*25 =3,0 kN/m2    - debljina x zapreminska težina</a:t>
            </a:r>
          </a:p>
          <a:p>
            <a:r>
              <a:rPr lang="x-none" sz="2400" dirty="0" smtClean="0">
                <a:latin typeface="Calibri" pitchFamily="34" charset="0"/>
                <a:cs typeface="Calibri" pitchFamily="34" charset="0"/>
              </a:rPr>
              <a:t>(površinsko opterećenje)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7" y="5220070"/>
            <a:ext cx="8496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Primer 2:  Odrediti sopstvenu težinu AB grede dim. 25/50 cm</a:t>
            </a:r>
            <a:endParaRPr lang="en-US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250" y="5681735"/>
            <a:ext cx="8695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>
                <a:latin typeface="Calibri" pitchFamily="34" charset="0"/>
                <a:cs typeface="Calibri" pitchFamily="34" charset="0"/>
              </a:rPr>
              <a:t>Rešenje:  G=0,25*0,50*25 =3,125 kN/m    - dimenzije x zapreminska težina  ( linijsko opterećenje 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42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700808"/>
            <a:ext cx="86790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Uticaj </a:t>
            </a:r>
            <a:r>
              <a:rPr lang="pl-PL" sz="2400" dirty="0"/>
              <a:t>vetra na konstrukcije po našim </a:t>
            </a:r>
            <a:r>
              <a:rPr lang="pl-PL" sz="2400" dirty="0" smtClean="0"/>
              <a:t>važećim tehničnim propisima </a:t>
            </a:r>
            <a:r>
              <a:rPr lang="pl-PL" sz="2400" dirty="0"/>
              <a:t>definisan je u 4 standarda</a:t>
            </a:r>
            <a:r>
              <a:rPr lang="pl-PL" sz="2400" dirty="0" smtClean="0"/>
              <a:t>:</a:t>
            </a:r>
          </a:p>
          <a:p>
            <a:endParaRPr lang="pl-PL" sz="2400" dirty="0"/>
          </a:p>
          <a:p>
            <a:r>
              <a:rPr lang="en-US" sz="2400" dirty="0">
                <a:solidFill>
                  <a:srgbClr val="FFFF00"/>
                </a:solidFill>
              </a:rPr>
              <a:t>-</a:t>
            </a:r>
            <a:r>
              <a:rPr lang="en-US" sz="2400" dirty="0"/>
              <a:t> JUS </a:t>
            </a:r>
            <a:r>
              <a:rPr lang="en-US" sz="2400" dirty="0" err="1"/>
              <a:t>U.C7.110</a:t>
            </a:r>
            <a:r>
              <a:rPr lang="en-US" sz="2400" dirty="0"/>
              <a:t>/1991: </a:t>
            </a:r>
            <a:r>
              <a:rPr lang="en-US" sz="2400" dirty="0" err="1" smtClean="0"/>
              <a:t>Optere</a:t>
            </a:r>
            <a:r>
              <a:rPr lang="x-none" sz="2400" dirty="0" smtClean="0"/>
              <a:t>ć</a:t>
            </a:r>
            <a:r>
              <a:rPr lang="en-US" sz="2400" dirty="0" err="1" smtClean="0"/>
              <a:t>enje</a:t>
            </a:r>
            <a:r>
              <a:rPr lang="en-US" sz="2400" dirty="0" smtClean="0"/>
              <a:t> </a:t>
            </a:r>
            <a:r>
              <a:rPr lang="en-US" sz="2400" dirty="0" err="1"/>
              <a:t>vetrom</a:t>
            </a:r>
            <a:r>
              <a:rPr lang="en-US" sz="2400" dirty="0"/>
              <a:t>. </a:t>
            </a:r>
            <a:r>
              <a:rPr lang="en-US" sz="2400" dirty="0" err="1"/>
              <a:t>Osnovni</a:t>
            </a:r>
            <a:r>
              <a:rPr lang="en-US" sz="2400" dirty="0"/>
              <a:t> </a:t>
            </a:r>
            <a:r>
              <a:rPr lang="en-US" sz="2400" dirty="0" err="1"/>
              <a:t>principi</a:t>
            </a:r>
            <a:r>
              <a:rPr lang="en-US" sz="2400" dirty="0"/>
              <a:t> i</a:t>
            </a:r>
          </a:p>
          <a:p>
            <a:r>
              <a:rPr lang="en-US" sz="2400" dirty="0" err="1"/>
              <a:t>osrednjeni</a:t>
            </a:r>
            <a:r>
              <a:rPr lang="en-US" sz="2400" dirty="0"/>
              <a:t> </a:t>
            </a:r>
            <a:r>
              <a:rPr lang="en-US" sz="2400" dirty="0" err="1"/>
              <a:t>aerodinamicki</a:t>
            </a:r>
            <a:r>
              <a:rPr lang="en-US" sz="2400" dirty="0"/>
              <a:t> </a:t>
            </a:r>
            <a:r>
              <a:rPr lang="en-US" sz="2400" dirty="0" err="1"/>
              <a:t>pritisak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</a:rPr>
              <a:t>-</a:t>
            </a:r>
            <a:r>
              <a:rPr lang="en-US" sz="2400" dirty="0"/>
              <a:t> JUS </a:t>
            </a:r>
            <a:r>
              <a:rPr lang="en-US" sz="2400" dirty="0" err="1"/>
              <a:t>U.C7.111</a:t>
            </a:r>
            <a:r>
              <a:rPr lang="en-US" sz="2400" dirty="0"/>
              <a:t>/1991: </a:t>
            </a:r>
            <a:r>
              <a:rPr lang="en-US" sz="2400" dirty="0" err="1" smtClean="0"/>
              <a:t>Optere</a:t>
            </a:r>
            <a:r>
              <a:rPr lang="x-none" sz="2400" dirty="0" smtClean="0"/>
              <a:t>ć</a:t>
            </a:r>
            <a:r>
              <a:rPr lang="en-US" sz="2400" dirty="0" err="1" smtClean="0"/>
              <a:t>enje</a:t>
            </a:r>
            <a:r>
              <a:rPr lang="en-US" sz="2400" dirty="0" smtClean="0"/>
              <a:t> </a:t>
            </a:r>
            <a:r>
              <a:rPr lang="en-US" sz="2400" dirty="0" err="1"/>
              <a:t>vetrom</a:t>
            </a:r>
            <a:r>
              <a:rPr lang="en-US" sz="2400" dirty="0"/>
              <a:t>. </a:t>
            </a:r>
            <a:r>
              <a:rPr lang="en-US" sz="2400" dirty="0" err="1" smtClean="0"/>
              <a:t>Dinami</a:t>
            </a:r>
            <a:r>
              <a:rPr lang="x-none" sz="2400" dirty="0" smtClean="0"/>
              <a:t>č</a:t>
            </a:r>
            <a:r>
              <a:rPr lang="en-US" sz="2400" dirty="0" err="1" smtClean="0"/>
              <a:t>ki</a:t>
            </a:r>
            <a:r>
              <a:rPr lang="x-none" sz="2400" dirty="0" smtClean="0"/>
              <a:t> </a:t>
            </a:r>
            <a:r>
              <a:rPr lang="en-US" sz="2400" dirty="0" err="1" smtClean="0"/>
              <a:t>koeficijent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 smtClean="0"/>
              <a:t>aerodinami</a:t>
            </a:r>
            <a:r>
              <a:rPr lang="x-none" sz="2400" dirty="0" smtClean="0"/>
              <a:t>č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/>
              <a:t>pritisak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</a:rPr>
              <a:t>-</a:t>
            </a:r>
            <a:r>
              <a:rPr lang="en-US" sz="2400" dirty="0"/>
              <a:t> JUS </a:t>
            </a:r>
            <a:r>
              <a:rPr lang="en-US" sz="2400" dirty="0" err="1"/>
              <a:t>U.C7.112</a:t>
            </a:r>
            <a:r>
              <a:rPr lang="en-US" sz="2400" dirty="0"/>
              <a:t>/1991: </a:t>
            </a:r>
            <a:r>
              <a:rPr lang="en-US" sz="2400" dirty="0" err="1" smtClean="0"/>
              <a:t>Optere</a:t>
            </a:r>
            <a:r>
              <a:rPr lang="x-none" sz="2400" dirty="0" smtClean="0"/>
              <a:t>ć</a:t>
            </a:r>
            <a:r>
              <a:rPr lang="en-US" sz="2400" dirty="0" err="1" smtClean="0"/>
              <a:t>enje</a:t>
            </a:r>
            <a:r>
              <a:rPr lang="en-US" sz="2400" dirty="0" smtClean="0"/>
              <a:t> </a:t>
            </a:r>
            <a:r>
              <a:rPr lang="en-US" sz="2400" dirty="0" err="1"/>
              <a:t>vetrom</a:t>
            </a:r>
            <a:r>
              <a:rPr lang="en-US" sz="2400" dirty="0"/>
              <a:t>. </a:t>
            </a:r>
            <a:r>
              <a:rPr lang="en-US" sz="2400" dirty="0" err="1" smtClean="0"/>
              <a:t>Optere</a:t>
            </a:r>
            <a:r>
              <a:rPr lang="x-none" sz="2400" dirty="0" smtClean="0"/>
              <a:t>ć</a:t>
            </a:r>
            <a:r>
              <a:rPr lang="en-US" sz="2400" dirty="0" err="1" smtClean="0"/>
              <a:t>enje</a:t>
            </a:r>
            <a:r>
              <a:rPr lang="en-US" sz="2400" dirty="0" smtClean="0"/>
              <a:t> </a:t>
            </a:r>
            <a:r>
              <a:rPr lang="en-US" sz="2400" dirty="0" err="1"/>
              <a:t>vetrom</a:t>
            </a:r>
            <a:endParaRPr lang="en-US" sz="2400" dirty="0"/>
          </a:p>
          <a:p>
            <a:r>
              <a:rPr lang="en-US" sz="2400" dirty="0" err="1"/>
              <a:t>zgrada</a:t>
            </a:r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</a:rPr>
              <a:t>-</a:t>
            </a:r>
            <a:r>
              <a:rPr lang="en-US" sz="2400" dirty="0"/>
              <a:t> JUS </a:t>
            </a:r>
            <a:r>
              <a:rPr lang="en-US" sz="2400" dirty="0" err="1"/>
              <a:t>U.C7.113</a:t>
            </a:r>
            <a:r>
              <a:rPr lang="en-US" sz="2400" dirty="0"/>
              <a:t>/1991: </a:t>
            </a:r>
            <a:r>
              <a:rPr lang="en-US" sz="2400" dirty="0" err="1" smtClean="0"/>
              <a:t>Optere</a:t>
            </a:r>
            <a:r>
              <a:rPr lang="x-none" sz="2400" dirty="0" smtClean="0"/>
              <a:t>ć</a:t>
            </a:r>
            <a:r>
              <a:rPr lang="en-US" sz="2400" dirty="0" err="1" smtClean="0"/>
              <a:t>enje</a:t>
            </a:r>
            <a:r>
              <a:rPr lang="en-US" sz="2400" dirty="0" smtClean="0"/>
              <a:t> </a:t>
            </a:r>
            <a:r>
              <a:rPr lang="en-US" sz="2400" dirty="0" err="1"/>
              <a:t>vetrom</a:t>
            </a:r>
            <a:r>
              <a:rPr lang="en-US" sz="2400" dirty="0"/>
              <a:t>. </a:t>
            </a:r>
            <a:r>
              <a:rPr lang="en-US" sz="2400" dirty="0" err="1" smtClean="0"/>
              <a:t>Optere</a:t>
            </a:r>
            <a:r>
              <a:rPr lang="x-none" sz="2400" dirty="0" smtClean="0"/>
              <a:t>ć</a:t>
            </a:r>
            <a:r>
              <a:rPr lang="en-US" sz="2400" dirty="0" err="1" smtClean="0"/>
              <a:t>enje</a:t>
            </a:r>
            <a:r>
              <a:rPr lang="en-US" sz="2400" dirty="0" smtClean="0"/>
              <a:t> </a:t>
            </a:r>
            <a:r>
              <a:rPr lang="en-US" sz="2400" dirty="0" err="1"/>
              <a:t>vetrom</a:t>
            </a:r>
            <a:endParaRPr lang="en-US" sz="2400" dirty="0"/>
          </a:p>
          <a:p>
            <a:r>
              <a:rPr lang="en-US" sz="2400" dirty="0" err="1"/>
              <a:t>ostalih</a:t>
            </a:r>
            <a:r>
              <a:rPr lang="en-US" sz="2400" dirty="0"/>
              <a:t> </a:t>
            </a:r>
            <a:r>
              <a:rPr lang="en-US" sz="2400" dirty="0" err="1" smtClean="0"/>
              <a:t>gra</a:t>
            </a:r>
            <a:r>
              <a:rPr lang="x-none" sz="2400" dirty="0" smtClean="0"/>
              <a:t>đ</a:t>
            </a:r>
            <a:r>
              <a:rPr lang="en-US" sz="2400" dirty="0" err="1" smtClean="0"/>
              <a:t>evinskih</a:t>
            </a:r>
            <a:r>
              <a:rPr lang="en-US" sz="2400" dirty="0" smtClean="0"/>
              <a:t> </a:t>
            </a:r>
            <a:r>
              <a:rPr lang="en-US" sz="2400" dirty="0" err="1"/>
              <a:t>konstrukcija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06375" y="980728"/>
            <a:ext cx="603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FF00"/>
                </a:solidFill>
              </a:rPr>
              <a:t>Uticaj vetra na konstrukcije, naši propisi </a:t>
            </a:r>
          </a:p>
        </p:txBody>
      </p:sp>
    </p:spTree>
    <p:extLst>
      <p:ext uri="{BB962C8B-B14F-4D97-AF65-F5344CB8AC3E}">
        <p14:creationId xmlns:p14="http://schemas.microsoft.com/office/powerpoint/2010/main" val="2639756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5680" y="22048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To </a:t>
            </a:r>
            <a:r>
              <a:rPr lang="en-US" sz="2400" dirty="0"/>
              <a:t>je </a:t>
            </a:r>
            <a:r>
              <a:rPr lang="en-US" sz="2400" dirty="0" err="1"/>
              <a:t>osrednjena</a:t>
            </a:r>
            <a:r>
              <a:rPr lang="en-US" sz="2400" dirty="0"/>
              <a:t> </a:t>
            </a:r>
            <a:r>
              <a:rPr lang="en-US" sz="2400" dirty="0" err="1"/>
              <a:t>brzina</a:t>
            </a:r>
            <a:r>
              <a:rPr lang="en-US" sz="2400" dirty="0"/>
              <a:t> (1-</a:t>
            </a:r>
            <a:r>
              <a:rPr lang="en-US" sz="2400" dirty="0" err="1"/>
              <a:t>casovno</a:t>
            </a:r>
            <a:r>
              <a:rPr lang="en-US" sz="2400" dirty="0"/>
              <a:t> </a:t>
            </a:r>
            <a:r>
              <a:rPr lang="en-US" sz="2400" dirty="0" err="1"/>
              <a:t>osrednjavanje</a:t>
            </a:r>
            <a:r>
              <a:rPr lang="en-US" sz="2400" dirty="0"/>
              <a:t>) </a:t>
            </a:r>
            <a:r>
              <a:rPr lang="en-US" sz="2400" dirty="0" err="1" smtClean="0"/>
              <a:t>sa</a:t>
            </a:r>
            <a:r>
              <a:rPr lang="x-none" sz="2400" dirty="0" smtClean="0"/>
              <a:t> </a:t>
            </a:r>
            <a:r>
              <a:rPr lang="en-US" sz="2400" dirty="0" err="1" smtClean="0"/>
              <a:t>povratnim</a:t>
            </a:r>
            <a:r>
              <a:rPr lang="en-US" sz="2400" dirty="0" smtClean="0"/>
              <a:t> </a:t>
            </a:r>
            <a:r>
              <a:rPr lang="en-US" sz="2400" dirty="0" err="1"/>
              <a:t>periodom</a:t>
            </a:r>
            <a:r>
              <a:rPr lang="en-US" sz="2400" dirty="0"/>
              <a:t> T=50 </a:t>
            </a:r>
            <a:r>
              <a:rPr lang="en-US" sz="2400" dirty="0" err="1"/>
              <a:t>godina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merenja</a:t>
            </a:r>
            <a:r>
              <a:rPr lang="en-US" sz="2400" dirty="0"/>
              <a:t> </a:t>
            </a:r>
            <a:r>
              <a:rPr lang="en-US" sz="2400" dirty="0" err="1" smtClean="0"/>
              <a:t>brzina</a:t>
            </a:r>
            <a:r>
              <a:rPr lang="x-none" sz="2400" dirty="0" smtClean="0"/>
              <a:t> </a:t>
            </a:r>
            <a:r>
              <a:rPr lang="en-US" sz="2400" dirty="0" err="1" smtClean="0"/>
              <a:t>vetra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10m</a:t>
            </a:r>
            <a:r>
              <a:rPr lang="en-US" sz="2400" dirty="0"/>
              <a:t> </a:t>
            </a:r>
            <a:r>
              <a:rPr lang="en-US" sz="2400" dirty="0" err="1"/>
              <a:t>iznad</a:t>
            </a:r>
            <a:r>
              <a:rPr lang="en-US" sz="2400" dirty="0"/>
              <a:t> </a:t>
            </a:r>
            <a:r>
              <a:rPr lang="en-US" sz="2400" dirty="0" err="1"/>
              <a:t>površine</a:t>
            </a:r>
            <a:r>
              <a:rPr lang="en-US" sz="2400" dirty="0"/>
              <a:t> </a:t>
            </a:r>
            <a:r>
              <a:rPr lang="en-US" sz="2400" dirty="0" err="1"/>
              <a:t>ravnog</a:t>
            </a:r>
            <a:r>
              <a:rPr lang="en-US" sz="2400" dirty="0"/>
              <a:t> </a:t>
            </a:r>
            <a:r>
              <a:rPr lang="en-US" sz="2400" dirty="0" err="1" smtClean="0"/>
              <a:t>terena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9552" y="1196752"/>
            <a:ext cx="8303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Polazni podatak za proračun uticaja vetra je </a:t>
            </a:r>
            <a:r>
              <a:rPr lang="pl-PL" sz="2400" dirty="0">
                <a:solidFill>
                  <a:srgbClr val="FFFF00"/>
                </a:solidFill>
              </a:rPr>
              <a:t>osnovna brzina </a:t>
            </a:r>
            <a:r>
              <a:rPr lang="en-US" sz="2400" dirty="0" err="1">
                <a:solidFill>
                  <a:srgbClr val="FFFF00"/>
                </a:solidFill>
              </a:rPr>
              <a:t>vetra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x-none" sz="2400" dirty="0">
              <a:solidFill>
                <a:srgbClr val="FFFF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0" y="1658417"/>
            <a:ext cx="1285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7742" y="3356992"/>
            <a:ext cx="8176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Projektna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osnovna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brzina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v</a:t>
            </a:r>
            <a:r>
              <a:rPr lang="en-US" dirty="0" err="1" smtClean="0">
                <a:solidFill>
                  <a:srgbClr val="FFFF00"/>
                </a:solidFill>
              </a:rPr>
              <a:t>m</a:t>
            </a:r>
            <a:r>
              <a:rPr lang="x-none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x-none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10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dobija</a:t>
            </a:r>
            <a:r>
              <a:rPr lang="en-US" sz="2400" dirty="0"/>
              <a:t> se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izrazu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7" y="3933056"/>
            <a:ext cx="46958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87742" y="486916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3200" dirty="0" err="1"/>
              <a:t>k</a:t>
            </a:r>
            <a:r>
              <a:rPr lang="en-US" sz="2400" dirty="0" err="1"/>
              <a:t>t</a:t>
            </a:r>
            <a:r>
              <a:rPr lang="en-US" sz="2400" dirty="0"/>
              <a:t> . . .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vremena</a:t>
            </a:r>
            <a:r>
              <a:rPr lang="en-US" sz="2400" dirty="0"/>
              <a:t> </a:t>
            </a:r>
            <a:r>
              <a:rPr lang="en-US" sz="2400" dirty="0" err="1"/>
              <a:t>osrednjavanja</a:t>
            </a:r>
            <a:r>
              <a:rPr lang="en-US" sz="2400" dirty="0"/>
              <a:t> </a:t>
            </a:r>
            <a:r>
              <a:rPr lang="en-US" sz="2400" dirty="0" err="1"/>
              <a:t>osnovne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3200" dirty="0" err="1"/>
              <a:t>k</a:t>
            </a:r>
            <a:r>
              <a:rPr lang="en-US" sz="2400" dirty="0" err="1"/>
              <a:t>T</a:t>
            </a:r>
            <a:r>
              <a:rPr lang="en-US" sz="2400" dirty="0"/>
              <a:t> . . .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povratnog</a:t>
            </a:r>
            <a:r>
              <a:rPr lang="en-US" sz="2400" dirty="0"/>
              <a:t> </a:t>
            </a:r>
            <a:r>
              <a:rPr lang="en-US" sz="2400" dirty="0" err="1"/>
              <a:t>perioda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4095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5754" y="1124744"/>
            <a:ext cx="8178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Osnovni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pritisak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vetra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q</a:t>
            </a:r>
            <a:r>
              <a:rPr lang="en-US" dirty="0" err="1" smtClean="0">
                <a:solidFill>
                  <a:srgbClr val="FFFF00"/>
                </a:solidFill>
              </a:rPr>
              <a:t>m</a:t>
            </a:r>
            <a:r>
              <a:rPr lang="x-none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x-none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10 </a:t>
            </a:r>
            <a:r>
              <a:rPr lang="en-US" sz="2400" dirty="0"/>
              <a:t>je </a:t>
            </a:r>
            <a:r>
              <a:rPr lang="en-US" sz="2400" dirty="0" err="1"/>
              <a:t>jednak</a:t>
            </a:r>
            <a:r>
              <a:rPr lang="en-US" sz="2400" dirty="0"/>
              <a:t> </a:t>
            </a:r>
            <a:r>
              <a:rPr lang="en-US" sz="2400" dirty="0" err="1" smtClean="0"/>
              <a:t>aerodinami</a:t>
            </a:r>
            <a:r>
              <a:rPr lang="x-none" sz="2400" dirty="0" smtClean="0"/>
              <a:t>č</a:t>
            </a:r>
            <a:r>
              <a:rPr lang="en-US" sz="2400" dirty="0" err="1" smtClean="0"/>
              <a:t>kom</a:t>
            </a:r>
            <a:r>
              <a:rPr lang="x-none" sz="2400" dirty="0" smtClean="0"/>
              <a:t> </a:t>
            </a:r>
            <a:r>
              <a:rPr lang="sv-SE" sz="2400" dirty="0" smtClean="0"/>
              <a:t>pritisku </a:t>
            </a:r>
            <a:r>
              <a:rPr lang="sv-SE" sz="2400" dirty="0"/>
              <a:t>sa projektnom osnovnom brzinom vetra:</a:t>
            </a:r>
            <a:endParaRPr lang="en-US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35623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3978" y="3284984"/>
            <a:ext cx="8356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Sa </a:t>
            </a:r>
            <a:r>
              <a:rPr lang="en-US" sz="2400" dirty="0" err="1"/>
              <a:t>osnovnim</a:t>
            </a:r>
            <a:r>
              <a:rPr lang="en-US" sz="2400" dirty="0"/>
              <a:t> </a:t>
            </a:r>
            <a:r>
              <a:rPr lang="en-US" sz="2400" dirty="0" err="1"/>
              <a:t>pritiskom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err="1" smtClean="0"/>
              <a:t>odre</a:t>
            </a:r>
            <a:r>
              <a:rPr lang="x-none" sz="2400" dirty="0" smtClean="0"/>
              <a:t>đ</a:t>
            </a:r>
            <a:r>
              <a:rPr lang="en-US" sz="2400" dirty="0" err="1" smtClean="0"/>
              <a:t>uje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endParaRPr lang="x-none" sz="2400" dirty="0" smtClean="0"/>
          </a:p>
          <a:p>
            <a:r>
              <a:rPr lang="en-US" sz="2400" dirty="0" err="1" smtClean="0">
                <a:solidFill>
                  <a:srgbClr val="FFFF00"/>
                </a:solidFill>
              </a:rPr>
              <a:t>osrednjeni</a:t>
            </a:r>
            <a:r>
              <a:rPr lang="x-none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aerodinami</a:t>
            </a:r>
            <a:r>
              <a:rPr lang="x-none" sz="2400" dirty="0" smtClean="0">
                <a:solidFill>
                  <a:srgbClr val="FFFF00"/>
                </a:solidFill>
              </a:rPr>
              <a:t>č</a:t>
            </a:r>
            <a:r>
              <a:rPr lang="en-US" sz="2400" dirty="0" err="1" smtClean="0">
                <a:solidFill>
                  <a:srgbClr val="FFFF00"/>
                </a:solidFill>
              </a:rPr>
              <a:t>ki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pritisak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vetra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x-none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q</a:t>
            </a:r>
            <a:r>
              <a:rPr lang="en-US" dirty="0" err="1" smtClean="0">
                <a:solidFill>
                  <a:srgbClr val="FFFF00"/>
                </a:solidFill>
              </a:rPr>
              <a:t>m</a:t>
            </a:r>
            <a:r>
              <a:rPr lang="x-none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x-none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z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32575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0031" y="5373216"/>
            <a:ext cx="5464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gde je Kz faktor ekspozicije (pa na kvadrat)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447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5754" y="893911"/>
            <a:ext cx="7960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Faktor ekspozicije Kz dat je stepenim zakonom u obliku:</a:t>
            </a:r>
            <a:endParaRPr 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62" y="1412777"/>
            <a:ext cx="2572827" cy="8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3363" y="2492896"/>
            <a:ext cx="861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gde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x-none" sz="2400" dirty="0" smtClean="0"/>
              <a:t>b </a:t>
            </a:r>
            <a:r>
              <a:rPr lang="en-US" sz="2400" dirty="0" smtClean="0"/>
              <a:t>;</a:t>
            </a:r>
            <a:r>
              <a:rPr lang="x-none" sz="2400" dirty="0" smtClean="0"/>
              <a:t> </a:t>
            </a:r>
            <a:r>
              <a:rPr lang="en-US" sz="2400" dirty="0" smtClean="0">
                <a:sym typeface="Symbol"/>
              </a:rPr>
              <a:t></a:t>
            </a:r>
            <a:r>
              <a:rPr lang="en-US" sz="2400" dirty="0" smtClean="0"/>
              <a:t>  </a:t>
            </a:r>
            <a:r>
              <a:rPr lang="en-US" sz="2400" dirty="0"/>
              <a:t>. . . </a:t>
            </a:r>
            <a:r>
              <a:rPr lang="en-US" sz="2400" dirty="0" err="1"/>
              <a:t>parametri</a:t>
            </a:r>
            <a:r>
              <a:rPr lang="en-US" sz="2400" dirty="0"/>
              <a:t> </a:t>
            </a:r>
            <a:r>
              <a:rPr lang="en-US" sz="2400" dirty="0" err="1"/>
              <a:t>hrapavosti</a:t>
            </a:r>
            <a:r>
              <a:rPr lang="en-US" sz="2400" dirty="0"/>
              <a:t> </a:t>
            </a:r>
            <a:r>
              <a:rPr lang="en-US" sz="2400" dirty="0" err="1"/>
              <a:t>terena</a:t>
            </a:r>
            <a:r>
              <a:rPr lang="en-US" sz="2400" dirty="0"/>
              <a:t> </a:t>
            </a:r>
            <a:r>
              <a:rPr lang="en-US" sz="2400" dirty="0" err="1"/>
              <a:t>zavisni</a:t>
            </a:r>
            <a:r>
              <a:rPr lang="en-US" sz="2400" dirty="0"/>
              <a:t> od </a:t>
            </a:r>
            <a:r>
              <a:rPr lang="en-US" sz="2400" dirty="0" err="1"/>
              <a:t>klase</a:t>
            </a:r>
            <a:r>
              <a:rPr lang="en-US" sz="2400" dirty="0"/>
              <a:t> </a:t>
            </a:r>
            <a:r>
              <a:rPr lang="x-none" sz="2400" dirty="0" smtClean="0"/>
              <a:t>h</a:t>
            </a:r>
            <a:r>
              <a:rPr lang="en-US" sz="2400" dirty="0" err="1" smtClean="0"/>
              <a:t>rapavosti</a:t>
            </a:r>
            <a:endParaRPr lang="en-US" sz="2400" dirty="0"/>
          </a:p>
          <a:p>
            <a:r>
              <a:rPr lang="pl-PL" sz="2400" dirty="0" smtClean="0"/>
              <a:t>- z</a:t>
            </a:r>
            <a:r>
              <a:rPr lang="pl-PL" dirty="0" smtClean="0"/>
              <a:t>ref</a:t>
            </a:r>
            <a:r>
              <a:rPr lang="pl-PL" sz="2400" dirty="0" smtClean="0"/>
              <a:t> </a:t>
            </a:r>
            <a:r>
              <a:rPr lang="pl-PL" sz="2400" dirty="0"/>
              <a:t>. . . referentna visina od 10m (na kojoj se meri </a:t>
            </a:r>
            <a:r>
              <a:rPr lang="pl-PL" sz="2400" dirty="0" smtClean="0"/>
              <a:t>brzina </a:t>
            </a:r>
            <a:r>
              <a:rPr lang="en-US" sz="2400" dirty="0" err="1" smtClean="0"/>
              <a:t>vetra</a:t>
            </a:r>
            <a:r>
              <a:rPr lang="en-US" sz="2400" dirty="0" smtClean="0"/>
              <a:t>)</a:t>
            </a:r>
            <a:endParaRPr lang="x-none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/>
              <a:t>z</a:t>
            </a:r>
            <a:r>
              <a:rPr lang="en-US" dirty="0" err="1"/>
              <a:t>ref</a:t>
            </a:r>
            <a:r>
              <a:rPr lang="en-US" sz="2400" dirty="0"/>
              <a:t> = </a:t>
            </a:r>
            <a:r>
              <a:rPr lang="en-US" sz="2400" dirty="0" err="1"/>
              <a:t>10m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3363" y="4052246"/>
            <a:ext cx="85068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Usvojene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tri </a:t>
            </a:r>
            <a:r>
              <a:rPr lang="en-US" sz="2400" dirty="0" err="1"/>
              <a:t>klase</a:t>
            </a:r>
            <a:r>
              <a:rPr lang="en-US" sz="2400" dirty="0"/>
              <a:t> </a:t>
            </a:r>
            <a:r>
              <a:rPr lang="en-US" sz="2400" dirty="0" err="1"/>
              <a:t>hrapavosti</a:t>
            </a:r>
            <a:r>
              <a:rPr lang="en-US" sz="2400" dirty="0"/>
              <a:t> </a:t>
            </a:r>
            <a:r>
              <a:rPr lang="en-US" sz="2400" dirty="0" err="1"/>
              <a:t>terena</a:t>
            </a:r>
            <a:r>
              <a:rPr lang="en-US" sz="2400" dirty="0"/>
              <a:t>:</a:t>
            </a:r>
          </a:p>
          <a:p>
            <a:r>
              <a:rPr lang="en-US" sz="2400" dirty="0">
                <a:solidFill>
                  <a:srgbClr val="FFFF00"/>
                </a:solidFill>
              </a:rPr>
              <a:t>- </a:t>
            </a:r>
            <a:r>
              <a:rPr lang="en-US" sz="2400" dirty="0" err="1">
                <a:solidFill>
                  <a:srgbClr val="FFFF00"/>
                </a:solidFill>
              </a:rPr>
              <a:t>klasa</a:t>
            </a:r>
            <a:r>
              <a:rPr lang="en-US" sz="2400" dirty="0">
                <a:solidFill>
                  <a:srgbClr val="FFFF00"/>
                </a:solidFill>
              </a:rPr>
              <a:t> A </a:t>
            </a:r>
            <a:r>
              <a:rPr lang="en-US" sz="2400" dirty="0"/>
              <a:t>. . .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vodene</a:t>
            </a:r>
            <a:r>
              <a:rPr lang="en-US" sz="2400" dirty="0"/>
              <a:t> </a:t>
            </a:r>
            <a:r>
              <a:rPr lang="en-US" sz="2400" dirty="0" err="1"/>
              <a:t>uzburkane</a:t>
            </a:r>
            <a:r>
              <a:rPr lang="en-US" sz="2400" dirty="0"/>
              <a:t> </a:t>
            </a:r>
            <a:r>
              <a:rPr lang="en-US" sz="2400" dirty="0" err="1"/>
              <a:t>površine</a:t>
            </a:r>
            <a:endParaRPr lang="en-US" sz="2400" dirty="0"/>
          </a:p>
          <a:p>
            <a:r>
              <a:rPr lang="fi-FI" sz="2400" dirty="0">
                <a:solidFill>
                  <a:srgbClr val="FFFF00"/>
                </a:solidFill>
              </a:rPr>
              <a:t>- klasa B </a:t>
            </a:r>
            <a:r>
              <a:rPr lang="fi-FI" sz="2400" dirty="0"/>
              <a:t>. . . ravan, otvoren teren</a:t>
            </a:r>
          </a:p>
          <a:p>
            <a:r>
              <a:rPr lang="it-IT" sz="2400" dirty="0">
                <a:solidFill>
                  <a:srgbClr val="FFFF00"/>
                </a:solidFill>
              </a:rPr>
              <a:t>- klasa C </a:t>
            </a:r>
            <a:r>
              <a:rPr lang="it-IT" sz="2400" dirty="0"/>
              <a:t>. . . šumoviti tereni, industrijske zone, urbane sredine,</a:t>
            </a:r>
          </a:p>
          <a:p>
            <a:r>
              <a:rPr lang="en-US" sz="2400" dirty="0" err="1"/>
              <a:t>gradovi</a:t>
            </a:r>
            <a:endParaRPr lang="en-US" sz="2400" dirty="0"/>
          </a:p>
          <a:p>
            <a:r>
              <a:rPr lang="pl-PL" sz="2400" dirty="0"/>
              <a:t>U nekim zemljama, npr. USA, Canada, Japan, . . . postoji i</a:t>
            </a:r>
          </a:p>
          <a:p>
            <a:r>
              <a:rPr lang="it-IT" sz="2400" dirty="0"/>
              <a:t>klasa hrapavosti D: “centri velikih gradova”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8453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1" y="1340768"/>
            <a:ext cx="7485135" cy="289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34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562100"/>
            <a:ext cx="61785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604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- Ukoliko </a:t>
            </a:r>
            <a:r>
              <a:rPr lang="pl-PL" sz="2400" dirty="0"/>
              <a:t>se projektovani objekat nalazi na brdovitom </a:t>
            </a:r>
            <a:r>
              <a:rPr lang="pl-PL" sz="2400" dirty="0" smtClean="0"/>
              <a:t>terenu,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/>
              <a:t>da se </a:t>
            </a:r>
            <a:r>
              <a:rPr lang="en-US" sz="2400" dirty="0" err="1"/>
              <a:t>uzme</a:t>
            </a:r>
            <a:r>
              <a:rPr lang="en-US" sz="2400" dirty="0"/>
              <a:t> u </a:t>
            </a:r>
            <a:r>
              <a:rPr lang="en-US" sz="2400" dirty="0" err="1"/>
              <a:t>obzir</a:t>
            </a:r>
            <a:r>
              <a:rPr lang="en-US" sz="2400" dirty="0"/>
              <a:t> </a:t>
            </a:r>
            <a:r>
              <a:rPr lang="en-US" sz="2400" dirty="0" err="1"/>
              <a:t>lokalno</a:t>
            </a:r>
            <a:r>
              <a:rPr lang="en-US" sz="2400" dirty="0"/>
              <a:t> </a:t>
            </a:r>
            <a:r>
              <a:rPr lang="en-US" sz="2400" dirty="0" err="1" smtClean="0"/>
              <a:t>pove</a:t>
            </a:r>
            <a:r>
              <a:rPr lang="x-none" sz="2400" dirty="0" smtClean="0"/>
              <a:t>ć</a:t>
            </a:r>
            <a:r>
              <a:rPr lang="en-US" sz="2400" dirty="0" err="1" smtClean="0"/>
              <a:t>anje</a:t>
            </a:r>
            <a:r>
              <a:rPr lang="en-US" sz="2400" dirty="0" smtClean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err="1" smtClean="0"/>
              <a:t>usled</a:t>
            </a:r>
            <a:r>
              <a:rPr lang="x-none" sz="2400" dirty="0" smtClean="0"/>
              <a:t> </a:t>
            </a:r>
            <a:r>
              <a:rPr lang="en-US" sz="2400" dirty="0" err="1" smtClean="0"/>
              <a:t>uticaja</a:t>
            </a:r>
            <a:r>
              <a:rPr lang="en-US" sz="2400" dirty="0" smtClean="0"/>
              <a:t> </a:t>
            </a:r>
            <a:r>
              <a:rPr lang="en-US" sz="2400" dirty="0" err="1"/>
              <a:t>topografije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5680" y="2132856"/>
            <a:ext cx="7898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/>
              <a:t>ne </a:t>
            </a:r>
            <a:r>
              <a:rPr lang="en-US" sz="2400" dirty="0" err="1"/>
              <a:t>postoje</a:t>
            </a:r>
            <a:r>
              <a:rPr lang="en-US" sz="2400" dirty="0"/>
              <a:t> </a:t>
            </a:r>
            <a:r>
              <a:rPr lang="en-US" sz="2400" dirty="0" err="1"/>
              <a:t>rezultati</a:t>
            </a:r>
            <a:r>
              <a:rPr lang="en-US" sz="2400" dirty="0"/>
              <a:t> </a:t>
            </a:r>
            <a:r>
              <a:rPr lang="en-US" sz="2400" dirty="0" err="1"/>
              <a:t>merenja</a:t>
            </a:r>
            <a:r>
              <a:rPr lang="en-US" sz="2400" dirty="0"/>
              <a:t>, </a:t>
            </a:r>
            <a:r>
              <a:rPr lang="en-US" sz="2400" dirty="0" err="1"/>
              <a:t>onda</a:t>
            </a:r>
            <a:r>
              <a:rPr lang="en-US" sz="2400" dirty="0"/>
              <a:t> se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 smtClean="0"/>
              <a:t>ekspozicije</a:t>
            </a:r>
            <a:r>
              <a:rPr lang="x-none" sz="2400" dirty="0" smtClean="0"/>
              <a:t> </a:t>
            </a:r>
            <a:r>
              <a:rPr lang="en-US" sz="2400" dirty="0" err="1" smtClean="0"/>
              <a:t>Kz</a:t>
            </a:r>
            <a:r>
              <a:rPr lang="en-US" sz="2400" dirty="0" smtClean="0"/>
              <a:t> </a:t>
            </a:r>
            <a:r>
              <a:rPr lang="en-US" sz="2400" dirty="0" err="1" smtClean="0"/>
              <a:t>pove</a:t>
            </a:r>
            <a:r>
              <a:rPr lang="x-none" sz="2400" dirty="0" smtClean="0"/>
              <a:t>ć</a:t>
            </a:r>
            <a:r>
              <a:rPr lang="en-US" sz="2400" dirty="0" smtClean="0"/>
              <a:t>a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faktora</a:t>
            </a:r>
            <a:r>
              <a:rPr lang="en-US" sz="2400" dirty="0"/>
              <a:t> </a:t>
            </a:r>
            <a:r>
              <a:rPr lang="en-US" sz="2400" dirty="0" err="1"/>
              <a:t>topografije</a:t>
            </a:r>
            <a:r>
              <a:rPr lang="en-US" sz="2400" dirty="0"/>
              <a:t> </a:t>
            </a:r>
            <a:r>
              <a:rPr lang="en-US" sz="2400" dirty="0" err="1"/>
              <a:t>Sz</a:t>
            </a:r>
            <a:r>
              <a:rPr lang="en-US" sz="2400" dirty="0"/>
              <a:t>, </a:t>
            </a:r>
            <a:r>
              <a:rPr lang="en-US" sz="2400" dirty="0" err="1"/>
              <a:t>tako</a:t>
            </a:r>
            <a:r>
              <a:rPr lang="en-US" sz="2400" dirty="0"/>
              <a:t> da se </a:t>
            </a:r>
            <a:r>
              <a:rPr lang="en-US" sz="2400" dirty="0" err="1" smtClean="0"/>
              <a:t>koristi</a:t>
            </a:r>
            <a:r>
              <a:rPr lang="x-none" sz="2400" dirty="0" smtClean="0"/>
              <a:t> </a:t>
            </a:r>
            <a:r>
              <a:rPr lang="en-US" sz="2400" dirty="0" err="1" smtClean="0"/>
              <a:t>korigovan</a:t>
            </a:r>
            <a:r>
              <a:rPr lang="en-US" sz="2400" dirty="0" smtClean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ekspozicije</a:t>
            </a:r>
            <a:r>
              <a:rPr lang="en-US" sz="2400" dirty="0"/>
              <a:t> </a:t>
            </a:r>
            <a:r>
              <a:rPr lang="en-US" sz="2400" dirty="0" err="1" smtClean="0"/>
              <a:t>Kz</a:t>
            </a:r>
            <a:r>
              <a:rPr lang="x-none" sz="2400" dirty="0" smtClean="0"/>
              <a:t>*</a:t>
            </a:r>
            <a:endParaRPr 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37" y="3333185"/>
            <a:ext cx="2158335" cy="68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24" y="5157192"/>
            <a:ext cx="4491684" cy="85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75025" y="4293096"/>
            <a:ext cx="4334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gde</a:t>
            </a:r>
            <a:r>
              <a:rPr lang="en-US" sz="2400" dirty="0"/>
              <a:t> je </a:t>
            </a:r>
            <a:r>
              <a:rPr lang="en-US" sz="2400" dirty="0" err="1">
                <a:solidFill>
                  <a:srgbClr val="FFFF00"/>
                </a:solidFill>
              </a:rPr>
              <a:t>Sz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faktor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topografije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8406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61490"/>
            <a:ext cx="62738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11040"/>
            <a:ext cx="5443614" cy="285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15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2552"/>
            <a:ext cx="7575054" cy="469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73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892552"/>
            <a:ext cx="8392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Dakle</a:t>
            </a:r>
            <a:r>
              <a:rPr lang="en-US" sz="2400" dirty="0"/>
              <a:t>, </a:t>
            </a:r>
            <a:r>
              <a:rPr lang="en-US" sz="2400" dirty="0" err="1"/>
              <a:t>ako</a:t>
            </a:r>
            <a:r>
              <a:rPr lang="en-US" sz="2400" dirty="0"/>
              <a:t> je </a:t>
            </a:r>
            <a:r>
              <a:rPr lang="en-US" sz="2400" dirty="0" err="1"/>
              <a:t>lokalni</a:t>
            </a:r>
            <a:r>
              <a:rPr lang="en-US" sz="2400" dirty="0"/>
              <a:t> </a:t>
            </a:r>
            <a:r>
              <a:rPr lang="en-US" sz="2400" dirty="0" err="1"/>
              <a:t>teren</a:t>
            </a:r>
            <a:r>
              <a:rPr lang="en-US" sz="2400" dirty="0"/>
              <a:t> </a:t>
            </a:r>
            <a:r>
              <a:rPr lang="en-US" sz="2400" dirty="0" err="1"/>
              <a:t>brdovit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udubljenjima</a:t>
            </a:r>
            <a:r>
              <a:rPr lang="en-US" sz="2400" dirty="0"/>
              <a:t>, pa </a:t>
            </a:r>
            <a:r>
              <a:rPr lang="en-US" sz="2400" dirty="0" smtClean="0"/>
              <a:t>se</a:t>
            </a:r>
            <a:r>
              <a:rPr lang="x-none" sz="2400" dirty="0" smtClean="0"/>
              <a:t> </a:t>
            </a:r>
            <a:r>
              <a:rPr lang="en-US" sz="2400" dirty="0" err="1" smtClean="0"/>
              <a:t>uvodi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topografije</a:t>
            </a:r>
            <a:r>
              <a:rPr lang="en-US" sz="2400" dirty="0"/>
              <a:t> </a:t>
            </a:r>
            <a:r>
              <a:rPr lang="en-US" sz="2400" dirty="0" err="1"/>
              <a:t>Sz</a:t>
            </a:r>
            <a:r>
              <a:rPr lang="en-US" sz="2400" dirty="0"/>
              <a:t>, </a:t>
            </a:r>
            <a:r>
              <a:rPr lang="en-US" sz="2400" dirty="0" err="1"/>
              <a:t>onda</a:t>
            </a:r>
            <a:r>
              <a:rPr lang="en-US" sz="2400" dirty="0"/>
              <a:t> je </a:t>
            </a:r>
            <a:endParaRPr lang="x-none" sz="2400" dirty="0" smtClean="0"/>
          </a:p>
          <a:p>
            <a:r>
              <a:rPr lang="en-US" sz="2400" dirty="0" err="1" smtClean="0">
                <a:solidFill>
                  <a:srgbClr val="FFFF00"/>
                </a:solidFill>
              </a:rPr>
              <a:t>osrednjeni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aerodinamicki</a:t>
            </a:r>
            <a:r>
              <a:rPr lang="x-none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pritisak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vetra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q</a:t>
            </a:r>
            <a:r>
              <a:rPr lang="en-US" dirty="0" err="1" smtClean="0">
                <a:solidFill>
                  <a:srgbClr val="FFFF00"/>
                </a:solidFill>
              </a:rPr>
              <a:t>m</a:t>
            </a:r>
            <a:r>
              <a:rPr lang="x-none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x-none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z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proizvoljnoj</a:t>
            </a:r>
            <a:r>
              <a:rPr lang="en-US" sz="2400" dirty="0"/>
              <a:t> </a:t>
            </a:r>
            <a:r>
              <a:rPr lang="en-US" sz="2400" dirty="0" err="1"/>
              <a:t>visini</a:t>
            </a:r>
            <a:r>
              <a:rPr lang="en-US" sz="2400" dirty="0"/>
              <a:t> z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endParaRPr lang="en-US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95" y="2348880"/>
            <a:ext cx="4333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3455170"/>
            <a:ext cx="8248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Sa </a:t>
            </a:r>
            <a:r>
              <a:rPr lang="en-US" sz="2400" dirty="0" err="1" smtClean="0"/>
              <a:t>odre</a:t>
            </a:r>
            <a:r>
              <a:rPr lang="x-none" sz="2400" dirty="0" smtClean="0"/>
              <a:t>đ</a:t>
            </a:r>
            <a:r>
              <a:rPr lang="en-US" sz="2400" dirty="0" err="1" smtClean="0"/>
              <a:t>enim</a:t>
            </a:r>
            <a:r>
              <a:rPr lang="en-US" sz="2400" dirty="0" smtClean="0"/>
              <a:t> </a:t>
            </a:r>
            <a:r>
              <a:rPr lang="en-US" sz="2400" dirty="0" err="1"/>
              <a:t>osrednjenim</a:t>
            </a:r>
            <a:r>
              <a:rPr lang="en-US" sz="2400" dirty="0"/>
              <a:t> </a:t>
            </a:r>
            <a:r>
              <a:rPr lang="en-US" sz="2400" dirty="0" err="1"/>
              <a:t>aerodinamickim</a:t>
            </a:r>
            <a:r>
              <a:rPr lang="en-US" sz="2400" dirty="0"/>
              <a:t> </a:t>
            </a:r>
            <a:r>
              <a:rPr lang="en-US" sz="2400" dirty="0" err="1"/>
              <a:t>pritiskom</a:t>
            </a:r>
            <a:r>
              <a:rPr lang="en-US" sz="2400" dirty="0"/>
              <a:t> </a:t>
            </a:r>
            <a:r>
              <a:rPr lang="en-US" sz="2400" dirty="0" err="1" smtClean="0"/>
              <a:t>vetra</a:t>
            </a:r>
            <a:r>
              <a:rPr lang="x-none" sz="2400" dirty="0" smtClean="0"/>
              <a:t> </a:t>
            </a:r>
            <a:r>
              <a:rPr lang="it-IT" sz="2400" dirty="0" smtClean="0"/>
              <a:t>q</a:t>
            </a:r>
            <a:r>
              <a:rPr lang="it-IT" dirty="0" smtClean="0"/>
              <a:t>m</a:t>
            </a:r>
            <a:r>
              <a:rPr lang="x-none" dirty="0" smtClean="0"/>
              <a:t>,</a:t>
            </a:r>
            <a:r>
              <a:rPr lang="it-IT" dirty="0" smtClean="0"/>
              <a:t>T</a:t>
            </a:r>
            <a:r>
              <a:rPr lang="x-none" dirty="0" smtClean="0"/>
              <a:t>,</a:t>
            </a:r>
            <a:r>
              <a:rPr lang="it-IT" dirty="0" smtClean="0"/>
              <a:t>z</a:t>
            </a:r>
            <a:r>
              <a:rPr lang="it-IT" sz="2400" dirty="0" smtClean="0"/>
              <a:t> izra</a:t>
            </a:r>
            <a:r>
              <a:rPr lang="x-none" sz="2400" dirty="0" smtClean="0"/>
              <a:t>č</a:t>
            </a:r>
            <a:r>
              <a:rPr lang="it-IT" sz="2400" dirty="0" smtClean="0"/>
              <a:t>unava </a:t>
            </a:r>
            <a:r>
              <a:rPr lang="it-IT" sz="2400" dirty="0"/>
              <a:t>se </a:t>
            </a:r>
            <a:r>
              <a:rPr lang="it-IT" sz="2400" dirty="0" smtClean="0">
                <a:solidFill>
                  <a:srgbClr val="FFFF00"/>
                </a:solidFill>
              </a:rPr>
              <a:t>aerodinami</a:t>
            </a:r>
            <a:r>
              <a:rPr lang="x-none" sz="2400" dirty="0" smtClean="0">
                <a:solidFill>
                  <a:srgbClr val="FFFF00"/>
                </a:solidFill>
              </a:rPr>
              <a:t>č</a:t>
            </a:r>
            <a:r>
              <a:rPr lang="it-IT" sz="2400" dirty="0" smtClean="0">
                <a:solidFill>
                  <a:srgbClr val="FFFF00"/>
                </a:solidFill>
              </a:rPr>
              <a:t>ki </a:t>
            </a:r>
            <a:r>
              <a:rPr lang="it-IT" sz="2400" dirty="0">
                <a:solidFill>
                  <a:srgbClr val="FFFF00"/>
                </a:solidFill>
              </a:rPr>
              <a:t>pritisak vetra </a:t>
            </a:r>
            <a:r>
              <a:rPr lang="it-IT" sz="2400" dirty="0" smtClean="0">
                <a:solidFill>
                  <a:srgbClr val="FFFF00"/>
                </a:solidFill>
              </a:rPr>
              <a:t>q</a:t>
            </a:r>
            <a:r>
              <a:rPr lang="it-IT" dirty="0" smtClean="0">
                <a:solidFill>
                  <a:srgbClr val="FFFF00"/>
                </a:solidFill>
              </a:rPr>
              <a:t>g</a:t>
            </a:r>
            <a:r>
              <a:rPr lang="x-none" dirty="0" smtClean="0">
                <a:solidFill>
                  <a:srgbClr val="FFFF00"/>
                </a:solidFill>
              </a:rPr>
              <a:t>,</a:t>
            </a:r>
            <a:r>
              <a:rPr lang="it-IT" dirty="0" smtClean="0">
                <a:solidFill>
                  <a:srgbClr val="FFFF00"/>
                </a:solidFill>
              </a:rPr>
              <a:t>T</a:t>
            </a:r>
            <a:r>
              <a:rPr lang="x-none" dirty="0" smtClean="0">
                <a:solidFill>
                  <a:srgbClr val="FFFF00"/>
                </a:solidFill>
              </a:rPr>
              <a:t>,</a:t>
            </a:r>
            <a:r>
              <a:rPr lang="it-IT" dirty="0" smtClean="0">
                <a:solidFill>
                  <a:srgbClr val="FFFF00"/>
                </a:solidFill>
              </a:rPr>
              <a:t>z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438" y="5445224"/>
            <a:ext cx="4049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gde</a:t>
            </a:r>
            <a:r>
              <a:rPr lang="en-US" sz="2400" dirty="0"/>
              <a:t> je </a:t>
            </a:r>
            <a:r>
              <a:rPr lang="en-US" sz="2400" dirty="0" err="1" smtClean="0">
                <a:solidFill>
                  <a:srgbClr val="FFFF00"/>
                </a:solidFill>
              </a:rPr>
              <a:t>Gz</a:t>
            </a:r>
            <a:r>
              <a:rPr lang="x-none" sz="2400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dinamicki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koeficijent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07" y="4437112"/>
            <a:ext cx="33623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62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7071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2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1196752"/>
            <a:ext cx="4996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Dinamicki</a:t>
            </a:r>
            <a:r>
              <a:rPr lang="en-US" sz="2400" dirty="0"/>
              <a:t> </a:t>
            </a:r>
            <a:r>
              <a:rPr lang="en-US" sz="2400" dirty="0" err="1"/>
              <a:t>koeficijent</a:t>
            </a:r>
            <a:r>
              <a:rPr lang="en-US" sz="2400" dirty="0"/>
              <a:t> </a:t>
            </a:r>
            <a:r>
              <a:rPr lang="en-US" sz="2400" dirty="0" err="1"/>
              <a:t>Gz</a:t>
            </a:r>
            <a:r>
              <a:rPr lang="en-US" sz="2400" dirty="0"/>
              <a:t> </a:t>
            </a:r>
            <a:r>
              <a:rPr lang="en-US" sz="2400" dirty="0" err="1"/>
              <a:t>dat</a:t>
            </a:r>
            <a:r>
              <a:rPr lang="en-US" sz="2400" dirty="0"/>
              <a:t> je u </a:t>
            </a:r>
            <a:r>
              <a:rPr lang="en-US" sz="2400" dirty="0" err="1"/>
              <a:t>obliku</a:t>
            </a: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4241"/>
            <a:ext cx="4680520" cy="111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8462" y="3140968"/>
            <a:ext cx="8022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gde</a:t>
            </a:r>
            <a:r>
              <a:rPr lang="en-US" sz="2400" dirty="0"/>
              <a:t> je</a:t>
            </a:r>
          </a:p>
          <a:p>
            <a:r>
              <a:rPr lang="en-US" sz="2400" dirty="0"/>
              <a:t>- g . . . </a:t>
            </a:r>
            <a:r>
              <a:rPr lang="en-US" sz="2400" dirty="0" err="1"/>
              <a:t>udarni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: g </a:t>
            </a:r>
            <a:r>
              <a:rPr lang="x-none" sz="2400" dirty="0" smtClean="0"/>
              <a:t>=</a:t>
            </a:r>
            <a:r>
              <a:rPr lang="en-US" sz="2400" dirty="0" smtClean="0"/>
              <a:t> 3</a:t>
            </a:r>
            <a:r>
              <a:rPr lang="x-none" sz="2400" dirty="0" smtClean="0"/>
              <a:t>-4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Iz</a:t>
            </a:r>
            <a:r>
              <a:rPr lang="en-US" sz="2400" dirty="0"/>
              <a:t> . . . </a:t>
            </a:r>
            <a:r>
              <a:rPr lang="en-US" sz="2400" dirty="0" err="1"/>
              <a:t>intenzitet</a:t>
            </a:r>
            <a:r>
              <a:rPr lang="en-US" sz="2400" dirty="0"/>
              <a:t> </a:t>
            </a:r>
            <a:r>
              <a:rPr lang="en-US" sz="2400" dirty="0" err="1"/>
              <a:t>turbulencije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endParaRPr lang="en-US" sz="2400" dirty="0"/>
          </a:p>
          <a:p>
            <a:r>
              <a:rPr lang="en-US" sz="2400" dirty="0"/>
              <a:t>- B . . .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prostorne</a:t>
            </a:r>
            <a:r>
              <a:rPr lang="en-US" sz="2400" dirty="0"/>
              <a:t> </a:t>
            </a:r>
            <a:r>
              <a:rPr lang="en-US" sz="2400" dirty="0" err="1"/>
              <a:t>korelacije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endParaRPr lang="en-US" sz="2400" dirty="0"/>
          </a:p>
          <a:p>
            <a:r>
              <a:rPr lang="en-US" sz="2400" dirty="0"/>
              <a:t>- R . . . </a:t>
            </a:r>
            <a:r>
              <a:rPr lang="en-US" sz="2400" dirty="0" err="1"/>
              <a:t>rezonantni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1190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2474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Intenzitet</a:t>
            </a:r>
            <a:r>
              <a:rPr lang="en-US" sz="2400" dirty="0"/>
              <a:t> </a:t>
            </a:r>
            <a:r>
              <a:rPr lang="en-US" sz="2400" dirty="0" err="1"/>
              <a:t>turbulencije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dat</a:t>
            </a:r>
            <a:r>
              <a:rPr lang="en-US" sz="2400" dirty="0"/>
              <a:t> je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odnos</a:t>
            </a:r>
            <a:r>
              <a:rPr lang="en-US" sz="2400" dirty="0"/>
              <a:t> </a:t>
            </a:r>
            <a:r>
              <a:rPr lang="en-US" sz="2400" dirty="0" err="1"/>
              <a:t>standardne</a:t>
            </a:r>
            <a:endParaRPr lang="en-US" sz="2400" dirty="0"/>
          </a:p>
          <a:p>
            <a:r>
              <a:rPr lang="en-US" sz="2400" dirty="0" err="1"/>
              <a:t>devijacije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</a:t>
            </a:r>
            <a:r>
              <a:rPr lang="en-US" dirty="0" err="1" smtClean="0"/>
              <a:t>vf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srednje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err="1"/>
              <a:t>v</a:t>
            </a:r>
            <a:r>
              <a:rPr lang="en-US" dirty="0" err="1"/>
              <a:t>m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94" y="2060848"/>
            <a:ext cx="17145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2193077" cy="8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340509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Imaju</a:t>
            </a:r>
            <a:r>
              <a:rPr lang="x-none" sz="2400" dirty="0" smtClean="0"/>
              <a:t>ć</a:t>
            </a:r>
            <a:r>
              <a:rPr lang="en-US" sz="2400" dirty="0" smtClean="0"/>
              <a:t>i </a:t>
            </a:r>
            <a:r>
              <a:rPr lang="en-US" sz="2400" dirty="0"/>
              <a:t>u </a:t>
            </a:r>
            <a:r>
              <a:rPr lang="en-US" sz="2400" dirty="0" err="1"/>
              <a:t>vidu</a:t>
            </a:r>
            <a:r>
              <a:rPr lang="en-US" sz="2400" dirty="0"/>
              <a:t> </a:t>
            </a:r>
            <a:r>
              <a:rPr lang="en-US" sz="2400" dirty="0" err="1"/>
              <a:t>profil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, </a:t>
            </a:r>
            <a:r>
              <a:rPr lang="en-US" sz="2400" dirty="0" err="1"/>
              <a:t>intenzitet</a:t>
            </a:r>
            <a:r>
              <a:rPr lang="en-US" sz="2400" dirty="0"/>
              <a:t> </a:t>
            </a:r>
            <a:r>
              <a:rPr lang="en-US" sz="2400" dirty="0" err="1"/>
              <a:t>turbulencije</a:t>
            </a:r>
            <a:r>
              <a:rPr lang="en-US" sz="2400" dirty="0"/>
              <a:t> </a:t>
            </a:r>
            <a:r>
              <a:rPr lang="en-US" sz="2400" dirty="0" err="1" smtClean="0"/>
              <a:t>može</a:t>
            </a:r>
            <a:r>
              <a:rPr lang="x-none" sz="2400" dirty="0" smtClean="0"/>
              <a:t> </a:t>
            </a:r>
            <a:r>
              <a:rPr lang="pl-PL" sz="2400" dirty="0" smtClean="0"/>
              <a:t>da </a:t>
            </a:r>
            <a:r>
              <a:rPr lang="pl-PL" sz="2400" dirty="0"/>
              <a:t>se dobije u obliku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043608" y="5301208"/>
            <a:ext cx="7816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gde su </a:t>
            </a:r>
            <a:r>
              <a:rPr lang="it-IT" sz="2400" dirty="0" smtClean="0"/>
              <a:t>a</a:t>
            </a:r>
            <a:r>
              <a:rPr lang="x-none" sz="2400" dirty="0" smtClean="0"/>
              <a:t>, </a:t>
            </a:r>
            <a:r>
              <a:rPr lang="it-IT" sz="2400" dirty="0" smtClean="0"/>
              <a:t> b  </a:t>
            </a:r>
            <a:r>
              <a:rPr lang="it-IT" sz="2400" dirty="0"/>
              <a:t>parametri hrapavosti terena (dati u zavisnosti od</a:t>
            </a:r>
          </a:p>
          <a:p>
            <a:r>
              <a:rPr lang="en-US" sz="2400" dirty="0" err="1"/>
              <a:t>klase</a:t>
            </a:r>
            <a:r>
              <a:rPr lang="en-US" sz="2400" dirty="0"/>
              <a:t> </a:t>
            </a:r>
            <a:r>
              <a:rPr lang="en-US" sz="2400" dirty="0" err="1"/>
              <a:t>hrapavosti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4071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6614" y="1052736"/>
            <a:ext cx="8063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Kao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smtClean="0"/>
              <a:t>re</a:t>
            </a:r>
            <a:r>
              <a:rPr lang="x-none" sz="2400" dirty="0" smtClean="0"/>
              <a:t>č</a:t>
            </a:r>
            <a:r>
              <a:rPr lang="en-US" sz="2400" dirty="0" err="1" smtClean="0"/>
              <a:t>eno</a:t>
            </a:r>
            <a:r>
              <a:rPr lang="en-US" sz="2400" dirty="0"/>
              <a:t>, </a:t>
            </a:r>
            <a:r>
              <a:rPr lang="en-US" sz="2400" dirty="0" err="1" smtClean="0"/>
              <a:t>aerodinami</a:t>
            </a:r>
            <a:r>
              <a:rPr lang="x-none" sz="2400" dirty="0" smtClean="0"/>
              <a:t>č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/>
              <a:t>pritisak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 </a:t>
            </a:r>
            <a:r>
              <a:rPr lang="en-US" sz="2400" dirty="0" err="1" smtClean="0"/>
              <a:t>q</a:t>
            </a:r>
            <a:r>
              <a:rPr lang="en-US" dirty="0" err="1" smtClean="0"/>
              <a:t>g</a:t>
            </a:r>
            <a:r>
              <a:rPr lang="x-none" dirty="0" smtClean="0"/>
              <a:t>,</a:t>
            </a:r>
            <a:r>
              <a:rPr lang="en-US" dirty="0" smtClean="0"/>
              <a:t>T</a:t>
            </a:r>
            <a:r>
              <a:rPr lang="x-none" dirty="0" smtClean="0"/>
              <a:t>,</a:t>
            </a:r>
            <a:r>
              <a:rPr lang="en-US" dirty="0" smtClean="0"/>
              <a:t>z</a:t>
            </a:r>
            <a:r>
              <a:rPr lang="en-US" sz="2400" dirty="0" smtClean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visini</a:t>
            </a:r>
            <a:endParaRPr lang="en-US" sz="2400" dirty="0"/>
          </a:p>
          <a:p>
            <a:r>
              <a:rPr lang="en-US" sz="2400" dirty="0" err="1"/>
              <a:t>objekta</a:t>
            </a:r>
            <a:r>
              <a:rPr lang="en-US" sz="2400" dirty="0"/>
              <a:t> </a:t>
            </a:r>
            <a:r>
              <a:rPr lang="en-US" sz="2400" dirty="0" err="1"/>
              <a:t>dobija</a:t>
            </a:r>
            <a:r>
              <a:rPr lang="en-US" sz="2400" dirty="0"/>
              <a:t> se </a:t>
            </a:r>
            <a:r>
              <a:rPr lang="en-US" sz="2400" dirty="0" err="1"/>
              <a:t>kada</a:t>
            </a:r>
            <a:r>
              <a:rPr lang="en-US" sz="2400" dirty="0"/>
              <a:t> se </a:t>
            </a:r>
            <a:r>
              <a:rPr lang="en-US" sz="2400" dirty="0" err="1"/>
              <a:t>osrednjeni</a:t>
            </a:r>
            <a:r>
              <a:rPr lang="en-US" sz="2400" dirty="0"/>
              <a:t> </a:t>
            </a:r>
            <a:r>
              <a:rPr lang="en-US" sz="2400" dirty="0" err="1" smtClean="0"/>
              <a:t>aerodinami</a:t>
            </a:r>
            <a:r>
              <a:rPr lang="x-none" sz="2400" dirty="0" smtClean="0"/>
              <a:t>č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/>
              <a:t>pritisak</a:t>
            </a:r>
            <a:endParaRPr lang="en-US" sz="2400" dirty="0"/>
          </a:p>
          <a:p>
            <a:r>
              <a:rPr lang="pl-PL" sz="2400" dirty="0" smtClean="0"/>
              <a:t>q</a:t>
            </a:r>
            <a:r>
              <a:rPr lang="pl-PL" dirty="0" smtClean="0"/>
              <a:t>m,T,z</a:t>
            </a:r>
            <a:r>
              <a:rPr lang="pl-PL" sz="2400" dirty="0" smtClean="0"/>
              <a:t> </a:t>
            </a:r>
            <a:r>
              <a:rPr lang="pl-PL" sz="2400" dirty="0"/>
              <a:t>pomnoži sa </a:t>
            </a:r>
            <a:r>
              <a:rPr lang="pl-PL" sz="2400" dirty="0" smtClean="0"/>
              <a:t>dinamičkim </a:t>
            </a:r>
            <a:r>
              <a:rPr lang="pl-PL" sz="2400" dirty="0"/>
              <a:t>koeficijentom Gz:</a:t>
            </a:r>
            <a:endParaRPr lang="en-US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3876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310583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Raspodeljeno opterecenje vetrom w dobija se prema izrazu</a:t>
            </a:r>
            <a:endParaRPr lang="en-US" sz="24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3610775"/>
            <a:ext cx="27241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25" y="4797152"/>
            <a:ext cx="32194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5754" y="4172492"/>
            <a:ext cx="8040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Ukupna rezultujuca sila vetra W dobija se prema izrazu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4383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94594"/>
            <a:ext cx="32194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5680" y="1124744"/>
            <a:ext cx="8040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Ukupna rezultujuca sila vetra W dobija se prema izrazu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98414" y="2564904"/>
            <a:ext cx="84947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gde</a:t>
            </a:r>
            <a:r>
              <a:rPr lang="en-US" sz="2400" dirty="0"/>
              <a:t> je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- c</a:t>
            </a:r>
            <a:r>
              <a:rPr lang="en-US" sz="2400" dirty="0"/>
              <a:t> . . . </a:t>
            </a:r>
            <a:r>
              <a:rPr lang="en-US" sz="2400" dirty="0" err="1"/>
              <a:t>koeficijent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sile</a:t>
            </a:r>
            <a:r>
              <a:rPr lang="en-US" sz="2400" dirty="0"/>
              <a:t> </a:t>
            </a:r>
            <a:r>
              <a:rPr lang="en-US" sz="2400" dirty="0" err="1"/>
              <a:t>odre.en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JUS </a:t>
            </a:r>
            <a:r>
              <a:rPr lang="en-US" sz="2400" dirty="0" err="1"/>
              <a:t>U.C7.113</a:t>
            </a:r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</a:rPr>
              <a:t>- A</a:t>
            </a:r>
            <a:r>
              <a:rPr lang="en-US" sz="2400" dirty="0"/>
              <a:t> . . . </a:t>
            </a:r>
            <a:r>
              <a:rPr lang="en-US" sz="2400" dirty="0" err="1"/>
              <a:t>izložena</a:t>
            </a:r>
            <a:r>
              <a:rPr lang="en-US" sz="2400" dirty="0"/>
              <a:t> </a:t>
            </a:r>
            <a:r>
              <a:rPr lang="en-US" sz="2400" dirty="0" err="1"/>
              <a:t>površina</a:t>
            </a:r>
            <a:r>
              <a:rPr lang="en-US" sz="2400" dirty="0"/>
              <a:t> </a:t>
            </a:r>
            <a:r>
              <a:rPr lang="en-US" sz="2400" dirty="0" err="1"/>
              <a:t>objekta</a:t>
            </a:r>
            <a:r>
              <a:rPr lang="en-US" sz="2400" dirty="0"/>
              <a:t> </a:t>
            </a:r>
            <a:r>
              <a:rPr lang="en-US" sz="2400" dirty="0" err="1"/>
              <a:t>odre.ena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JUS </a:t>
            </a:r>
            <a:r>
              <a:rPr lang="en-US" sz="2400" dirty="0" err="1"/>
              <a:t>U.C7.112</a:t>
            </a:r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err="1"/>
              <a:t>projekcija</a:t>
            </a:r>
            <a:r>
              <a:rPr lang="en-US" sz="2400" dirty="0"/>
              <a:t> </a:t>
            </a:r>
            <a:r>
              <a:rPr lang="en-US" sz="2400" dirty="0" err="1"/>
              <a:t>izložene</a:t>
            </a:r>
            <a:r>
              <a:rPr lang="en-US" sz="2400" dirty="0"/>
              <a:t> </a:t>
            </a:r>
            <a:r>
              <a:rPr lang="en-US" sz="2400" dirty="0" err="1"/>
              <a:t>površine</a:t>
            </a:r>
            <a:r>
              <a:rPr lang="en-US" sz="2400" dirty="0"/>
              <a:t> </a:t>
            </a:r>
            <a:r>
              <a:rPr lang="en-US" sz="2400" dirty="0" err="1"/>
              <a:t>zgrade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vertikalnu</a:t>
            </a:r>
            <a:r>
              <a:rPr lang="en-US" sz="2400" dirty="0"/>
              <a:t> </a:t>
            </a:r>
            <a:r>
              <a:rPr lang="en-US" sz="2400" dirty="0" err="1"/>
              <a:t>ravan</a:t>
            </a:r>
            <a:r>
              <a:rPr lang="en-US" sz="2400" dirty="0"/>
              <a:t> </a:t>
            </a:r>
            <a:r>
              <a:rPr lang="x-none" sz="2400" dirty="0" smtClean="0"/>
              <a:t>upravno na</a:t>
            </a:r>
            <a:endParaRPr lang="en-US" sz="2400" dirty="0"/>
          </a:p>
          <a:p>
            <a:r>
              <a:rPr lang="en-US" sz="2400" dirty="0" err="1"/>
              <a:t>horizontlan</a:t>
            </a:r>
            <a:r>
              <a:rPr lang="en-US" sz="2400" dirty="0"/>
              <a:t> </a:t>
            </a:r>
            <a:r>
              <a:rPr lang="en-US" sz="2400" dirty="0" err="1"/>
              <a:t>pravac</a:t>
            </a:r>
            <a:r>
              <a:rPr lang="en-US" sz="2400" dirty="0"/>
              <a:t> </a:t>
            </a:r>
            <a:r>
              <a:rPr lang="en-US" sz="2400" dirty="0" err="1"/>
              <a:t>delovanja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r>
              <a:rPr lang="en-US" sz="2400" dirty="0"/>
              <a:t>)</a:t>
            </a:r>
          </a:p>
          <a:p>
            <a:r>
              <a:rPr lang="en-US" sz="2400" dirty="0"/>
              <a:t>Sa </a:t>
            </a:r>
            <a:r>
              <a:rPr lang="en-US" sz="2400" dirty="0" err="1"/>
              <a:t>tako</a:t>
            </a:r>
            <a:r>
              <a:rPr lang="en-US" sz="2400" dirty="0"/>
              <a:t> </a:t>
            </a:r>
            <a:r>
              <a:rPr lang="en-US" sz="2400" dirty="0" err="1" smtClean="0"/>
              <a:t>odre</a:t>
            </a:r>
            <a:r>
              <a:rPr lang="x-none" sz="2400" dirty="0" smtClean="0"/>
              <a:t>đ</a:t>
            </a:r>
            <a:r>
              <a:rPr lang="en-US" sz="2400" dirty="0" err="1" smtClean="0"/>
              <a:t>enim</a:t>
            </a:r>
            <a:r>
              <a:rPr lang="en-US" sz="2400" dirty="0" smtClean="0"/>
              <a:t> </a:t>
            </a:r>
            <a:r>
              <a:rPr lang="en-US" sz="2400" dirty="0" err="1" smtClean="0"/>
              <a:t>optere</a:t>
            </a:r>
            <a:r>
              <a:rPr lang="x-none" sz="2400" dirty="0" smtClean="0"/>
              <a:t>ć</a:t>
            </a:r>
            <a:r>
              <a:rPr lang="en-US" sz="2400" dirty="0" err="1" smtClean="0"/>
              <a:t>enjem</a:t>
            </a:r>
            <a:r>
              <a:rPr lang="en-US" sz="2400" dirty="0" smtClean="0"/>
              <a:t> </a:t>
            </a:r>
            <a:r>
              <a:rPr lang="en-US" sz="2400" dirty="0" err="1"/>
              <a:t>vrši</a:t>
            </a:r>
            <a:r>
              <a:rPr lang="en-US" sz="2400" dirty="0"/>
              <a:t> se </a:t>
            </a:r>
            <a:r>
              <a:rPr lang="en-US" sz="2400" dirty="0" err="1" smtClean="0"/>
              <a:t>prora</a:t>
            </a:r>
            <a:r>
              <a:rPr lang="x-none" sz="2400" dirty="0" smtClean="0"/>
              <a:t>č</a:t>
            </a:r>
            <a:r>
              <a:rPr lang="en-US" sz="2400" dirty="0" smtClean="0"/>
              <a:t>un </a:t>
            </a:r>
            <a:r>
              <a:rPr lang="en-US" sz="2400" dirty="0" err="1"/>
              <a:t>uticaja</a:t>
            </a:r>
            <a:r>
              <a:rPr lang="en-US" sz="2400" dirty="0"/>
              <a:t> </a:t>
            </a:r>
            <a:r>
              <a:rPr lang="en-US" sz="2400" dirty="0" err="1"/>
              <a:t>vetra</a:t>
            </a:r>
            <a:endParaRPr lang="en-US" sz="2400" dirty="0"/>
          </a:p>
          <a:p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posmatrani</a:t>
            </a:r>
            <a:r>
              <a:rPr lang="en-US" sz="2400" dirty="0"/>
              <a:t> </a:t>
            </a:r>
            <a:r>
              <a:rPr lang="en-US" sz="2400" dirty="0" err="1"/>
              <a:t>objekat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3914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844824"/>
            <a:ext cx="656693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7" y="892552"/>
            <a:ext cx="656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Koeficijenti Cpi –dati su u standardima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64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14400"/>
            <a:ext cx="5079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Dejstva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vetra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prema</a:t>
            </a:r>
            <a:r>
              <a:rPr lang="en-US" sz="2800" dirty="0" smtClean="0">
                <a:solidFill>
                  <a:srgbClr val="FFFF00"/>
                </a:solidFill>
              </a:rPr>
              <a:t> EN 1991 -1-4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24000"/>
            <a:ext cx="81534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/>
              <a:t>Osnov</a:t>
            </a:r>
            <a:r>
              <a:rPr lang="en-US" sz="2400" dirty="0" smtClean="0"/>
              <a:t> </a:t>
            </a:r>
            <a:r>
              <a:rPr lang="vi-VN" sz="2400" dirty="0" smtClean="0"/>
              <a:t>za</a:t>
            </a:r>
            <a:r>
              <a:rPr lang="en-US" sz="2400" dirty="0" smtClean="0"/>
              <a:t> </a:t>
            </a:r>
            <a:r>
              <a:rPr lang="vi-VN" sz="2400" dirty="0" smtClean="0"/>
              <a:t>određivanje</a:t>
            </a:r>
            <a:r>
              <a:rPr lang="en-US" sz="2400" dirty="0" smtClean="0"/>
              <a:t> </a:t>
            </a:r>
            <a:r>
              <a:rPr lang="vi-VN" sz="2400" dirty="0" smtClean="0"/>
              <a:t>dejstava</a:t>
            </a:r>
            <a:r>
              <a:rPr lang="en-US" sz="2400" dirty="0" smtClean="0"/>
              <a:t> </a:t>
            </a:r>
            <a:r>
              <a:rPr lang="vi-VN" sz="2400" dirty="0" smtClean="0"/>
              <a:t>vetra</a:t>
            </a:r>
            <a:r>
              <a:rPr lang="en-US" sz="2400" dirty="0" smtClean="0"/>
              <a:t> </a:t>
            </a:r>
            <a:r>
              <a:rPr lang="vi-VN" sz="2400" dirty="0" smtClean="0"/>
              <a:t>je</a:t>
            </a:r>
            <a:r>
              <a:rPr lang="en-US" sz="2400" dirty="0" smtClean="0"/>
              <a:t> </a:t>
            </a:r>
            <a:r>
              <a:rPr lang="en-US" sz="2400" dirty="0" err="1" smtClean="0"/>
              <a:t>fundamentalna</a:t>
            </a:r>
            <a:r>
              <a:rPr lang="en-US" sz="2400" dirty="0" smtClean="0"/>
              <a:t> </a:t>
            </a:r>
            <a:r>
              <a:rPr lang="en-US" sz="2400" dirty="0" err="1" smtClean="0"/>
              <a:t>osnovna</a:t>
            </a:r>
            <a:r>
              <a:rPr lang="en-US" sz="2400" dirty="0" smtClean="0"/>
              <a:t> </a:t>
            </a:r>
            <a:r>
              <a:rPr lang="en-US" sz="2400" dirty="0" err="1" smtClean="0"/>
              <a:t>brzina</a:t>
            </a:r>
            <a:r>
              <a:rPr lang="en-US" sz="2400" dirty="0" smtClean="0"/>
              <a:t> </a:t>
            </a:r>
            <a:r>
              <a:rPr lang="en-US" sz="2400" dirty="0" err="1" smtClean="0"/>
              <a:t>vetra</a:t>
            </a:r>
            <a:r>
              <a:rPr lang="en-US" sz="2400" dirty="0" smtClean="0"/>
              <a:t>	</a:t>
            </a:r>
            <a:r>
              <a:rPr lang="en-US" sz="3200" dirty="0" smtClean="0"/>
              <a:t>v</a:t>
            </a:r>
            <a:r>
              <a:rPr lang="en-US" sz="2000" dirty="0" smtClean="0"/>
              <a:t>b,0</a:t>
            </a:r>
          </a:p>
          <a:p>
            <a:r>
              <a:rPr lang="en-US" dirty="0" smtClean="0"/>
              <a:t>	</a:t>
            </a:r>
          </a:p>
          <a:p>
            <a:r>
              <a:rPr lang="sv-SE" sz="2400" dirty="0" smtClean="0"/>
              <a:t>To je desetominutna srednja brzina vetra sa </a:t>
            </a:r>
            <a:r>
              <a:rPr lang="en-US" sz="2400" dirty="0" err="1" smtClean="0"/>
              <a:t>verovatnoćom</a:t>
            </a:r>
            <a:r>
              <a:rPr lang="en-US" sz="2400" dirty="0" smtClean="0"/>
              <a:t> </a:t>
            </a:r>
            <a:r>
              <a:rPr lang="en-US" sz="2400" dirty="0" err="1" smtClean="0"/>
              <a:t>prekoračenja</a:t>
            </a:r>
            <a:r>
              <a:rPr lang="en-US" sz="2400" dirty="0" smtClean="0"/>
              <a:t>	0,02 (</a:t>
            </a:r>
            <a:r>
              <a:rPr lang="en-US" sz="2400" dirty="0" err="1" smtClean="0"/>
              <a:t>povratni</a:t>
            </a:r>
            <a:r>
              <a:rPr lang="en-US" sz="2400" dirty="0" smtClean="0"/>
              <a:t>	</a:t>
            </a:r>
            <a:r>
              <a:rPr lang="pl-PL" sz="2400" dirty="0" smtClean="0"/>
              <a:t>period</a:t>
            </a:r>
            <a:r>
              <a:rPr lang="en-US" sz="2400" dirty="0" smtClean="0"/>
              <a:t> </a:t>
            </a:r>
            <a:r>
              <a:rPr lang="pl-PL" sz="2400" dirty="0" smtClean="0"/>
              <a:t>od</a:t>
            </a:r>
            <a:r>
              <a:rPr lang="en-US" sz="2400" dirty="0" smtClean="0"/>
              <a:t> </a:t>
            </a:r>
            <a:r>
              <a:rPr lang="pl-PL" sz="2400" dirty="0" smtClean="0"/>
              <a:t>50</a:t>
            </a:r>
            <a:r>
              <a:rPr lang="en-US" sz="2400" dirty="0" smtClean="0"/>
              <a:t> </a:t>
            </a:r>
            <a:r>
              <a:rPr lang="pl-PL" sz="2400" dirty="0" smtClean="0"/>
              <a:t>godina),</a:t>
            </a:r>
            <a:r>
              <a:rPr lang="en-US" sz="2400" dirty="0" smtClean="0"/>
              <a:t> </a:t>
            </a:r>
            <a:r>
              <a:rPr lang="pl-PL" sz="2400" dirty="0" smtClean="0"/>
              <a:t>merena</a:t>
            </a:r>
            <a:r>
              <a:rPr lang="en-US" sz="2400" dirty="0" smtClean="0"/>
              <a:t> </a:t>
            </a:r>
            <a:r>
              <a:rPr lang="pl-PL" sz="2400" dirty="0" smtClean="0"/>
              <a:t>na</a:t>
            </a:r>
            <a:r>
              <a:rPr lang="en-US" sz="2400" dirty="0" smtClean="0"/>
              <a:t> </a:t>
            </a:r>
            <a:r>
              <a:rPr lang="pl-PL" sz="2400" dirty="0" smtClean="0"/>
              <a:t>visini</a:t>
            </a:r>
            <a:r>
              <a:rPr lang="en-US" sz="2400" dirty="0" smtClean="0"/>
              <a:t> </a:t>
            </a:r>
            <a:r>
              <a:rPr lang="pl-PL" sz="2400" dirty="0" smtClean="0"/>
              <a:t>od</a:t>
            </a:r>
            <a:r>
              <a:rPr lang="en-US" sz="2400" dirty="0" smtClean="0"/>
              <a:t> </a:t>
            </a:r>
            <a:r>
              <a:rPr lang="pl-PL" sz="2400" dirty="0" smtClean="0"/>
              <a:t>10</a:t>
            </a:r>
            <a:r>
              <a:rPr lang="en-US" sz="2400" dirty="0" smtClean="0"/>
              <a:t> </a:t>
            </a:r>
            <a:r>
              <a:rPr lang="pl-PL" sz="2400" dirty="0" smtClean="0"/>
              <a:t>m</a:t>
            </a:r>
            <a:r>
              <a:rPr lang="en-US" sz="2400" dirty="0" smtClean="0"/>
              <a:t> </a:t>
            </a:r>
            <a:r>
              <a:rPr lang="en-US" sz="2400" dirty="0" err="1" smtClean="0"/>
              <a:t>iznad</a:t>
            </a:r>
            <a:r>
              <a:rPr lang="en-US" sz="2400" dirty="0" smtClean="0"/>
              <a:t> </a:t>
            </a:r>
            <a:r>
              <a:rPr lang="en-US" sz="2400" dirty="0" err="1" smtClean="0"/>
              <a:t>ravnog</a:t>
            </a:r>
            <a:r>
              <a:rPr lang="en-US" sz="2400" dirty="0" smtClean="0"/>
              <a:t> </a:t>
            </a:r>
            <a:r>
              <a:rPr lang="en-US" sz="2400" dirty="0" err="1" smtClean="0"/>
              <a:t>otvorenog</a:t>
            </a:r>
            <a:r>
              <a:rPr lang="en-US" sz="2400" dirty="0" smtClean="0"/>
              <a:t>  </a:t>
            </a:r>
            <a:r>
              <a:rPr lang="en-US" sz="2400" dirty="0" err="1" smtClean="0"/>
              <a:t>terena</a:t>
            </a:r>
            <a:r>
              <a:rPr lang="en-US" sz="2400" dirty="0" smtClean="0"/>
              <a:t> </a:t>
            </a:r>
            <a:r>
              <a:rPr lang="en-US" sz="2400" dirty="0" err="1" smtClean="0"/>
              <a:t>kategorije</a:t>
            </a:r>
            <a:r>
              <a:rPr lang="en-US" sz="2400" dirty="0" smtClean="0"/>
              <a:t> II.	</a:t>
            </a:r>
          </a:p>
          <a:p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fundamentalnih</a:t>
            </a:r>
            <a:r>
              <a:rPr lang="en-US" sz="2400" dirty="0" smtClean="0"/>
              <a:t> </a:t>
            </a:r>
            <a:r>
              <a:rPr lang="en-US" sz="2400" dirty="0" err="1" smtClean="0"/>
              <a:t>osnovnih</a:t>
            </a:r>
            <a:r>
              <a:rPr lang="en-US" sz="2400" dirty="0" smtClean="0"/>
              <a:t>	</a:t>
            </a:r>
            <a:r>
              <a:rPr lang="en-US" sz="2400" dirty="0" err="1" smtClean="0"/>
              <a:t>brzina</a:t>
            </a:r>
            <a:r>
              <a:rPr lang="en-US" sz="2400" dirty="0" smtClean="0"/>
              <a:t>	</a:t>
            </a:r>
            <a:r>
              <a:rPr lang="en-US" sz="2400" dirty="0" err="1" smtClean="0"/>
              <a:t>vetra</a:t>
            </a:r>
            <a:r>
              <a:rPr lang="en-US" sz="2400" dirty="0" smtClean="0"/>
              <a:t> </a:t>
            </a:r>
            <a:r>
              <a:rPr lang="pl-PL" sz="2400" dirty="0" smtClean="0"/>
              <a:t>za</a:t>
            </a:r>
            <a:r>
              <a:rPr lang="en-US" sz="2400" dirty="0" smtClean="0"/>
              <a:t> </a:t>
            </a:r>
            <a:r>
              <a:rPr lang="pl-PL" sz="2400" dirty="0" smtClean="0"/>
              <a:t>teritoriju</a:t>
            </a:r>
            <a:r>
              <a:rPr lang="en-US" sz="2400" dirty="0" smtClean="0"/>
              <a:t> </a:t>
            </a:r>
            <a:r>
              <a:rPr lang="pl-PL" sz="2400" dirty="0" smtClean="0"/>
              <a:t>zemlje	treba</a:t>
            </a:r>
            <a:r>
              <a:rPr lang="en-US" sz="2400" dirty="0" smtClean="0"/>
              <a:t> </a:t>
            </a:r>
            <a:r>
              <a:rPr lang="pl-PL" sz="2400" dirty="0" smtClean="0"/>
              <a:t>da</a:t>
            </a:r>
            <a:r>
              <a:rPr lang="en-US" sz="2400" dirty="0" smtClean="0"/>
              <a:t> </a:t>
            </a:r>
            <a:r>
              <a:rPr lang="pl-PL" sz="2400" dirty="0" smtClean="0"/>
              <a:t>budu	date</a:t>
            </a:r>
            <a:r>
              <a:rPr lang="en-US" sz="2400" dirty="0" smtClean="0"/>
              <a:t> </a:t>
            </a:r>
            <a:r>
              <a:rPr lang="pl-PL" sz="2400" dirty="0" smtClean="0"/>
              <a:t>u	okviru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5800" y="4800600"/>
            <a:ext cx="8077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pl-PL" sz="2400" dirty="0" smtClean="0"/>
              <a:t>Za</a:t>
            </a:r>
            <a:r>
              <a:rPr lang="en-US" sz="2400" dirty="0" smtClean="0"/>
              <a:t> </a:t>
            </a:r>
            <a:r>
              <a:rPr lang="pl-PL" sz="2400" dirty="0" smtClean="0"/>
              <a:t>teritoriju</a:t>
            </a:r>
            <a:r>
              <a:rPr lang="en-US" sz="2400" dirty="0" smtClean="0"/>
              <a:t> </a:t>
            </a:r>
            <a:r>
              <a:rPr lang="pl-PL" sz="2400" dirty="0" smtClean="0"/>
              <a:t>zemlje</a:t>
            </a:r>
            <a:r>
              <a:rPr lang="en-US" sz="2400" dirty="0" smtClean="0"/>
              <a:t> </a:t>
            </a:r>
            <a:r>
              <a:rPr lang="pl-PL" sz="2400" dirty="0" smtClean="0"/>
              <a:t>treba</a:t>
            </a:r>
            <a:r>
              <a:rPr lang="en-US" sz="2400" dirty="0" smtClean="0"/>
              <a:t> </a:t>
            </a:r>
            <a:r>
              <a:rPr lang="pl-PL" sz="2400" dirty="0" smtClean="0"/>
              <a:t>da</a:t>
            </a:r>
            <a:r>
              <a:rPr lang="en-US" sz="2400" dirty="0" smtClean="0"/>
              <a:t> </a:t>
            </a:r>
            <a:r>
              <a:rPr lang="pl-PL" sz="2400" dirty="0" smtClean="0"/>
              <a:t>budu</a:t>
            </a:r>
            <a:r>
              <a:rPr lang="en-US" sz="2400" dirty="0" smtClean="0"/>
              <a:t> </a:t>
            </a:r>
            <a:r>
              <a:rPr lang="pl-PL" sz="2400" dirty="0" smtClean="0"/>
              <a:t>date</a:t>
            </a:r>
            <a:r>
              <a:rPr lang="en-US" sz="2400" dirty="0" smtClean="0"/>
              <a:t> </a:t>
            </a:r>
            <a:r>
              <a:rPr lang="pl-PL" sz="2400" dirty="0" smtClean="0"/>
              <a:t>u</a:t>
            </a:r>
            <a:r>
              <a:rPr lang="en-US" sz="2400" dirty="0" smtClean="0"/>
              <a:t> </a:t>
            </a:r>
            <a:r>
              <a:rPr lang="pl-PL" sz="2400" dirty="0" smtClean="0"/>
              <a:t>okviru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Nacionalnog</a:t>
            </a:r>
            <a:r>
              <a:rPr lang="en-US" sz="2400" dirty="0" smtClean="0"/>
              <a:t> </a:t>
            </a:r>
            <a:r>
              <a:rPr lang="en-US" sz="2400" dirty="0" err="1" smtClean="0"/>
              <a:t>priloga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standard SRPS EN 1991-1‐4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6" name="Rectangle 5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370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Osnovna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brzina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vetra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</a:t>
            </a:r>
            <a:r>
              <a:rPr lang="en-US" dirty="0" err="1" smtClean="0">
                <a:solidFill>
                  <a:srgbClr val="FFFF00"/>
                </a:solidFill>
              </a:rPr>
              <a:t>b</a:t>
            </a:r>
            <a:endParaRPr lang="en-US" dirty="0" smtClean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676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Osnovna</a:t>
            </a:r>
            <a:r>
              <a:rPr lang="en-US" sz="2400" dirty="0" smtClean="0"/>
              <a:t> </a:t>
            </a:r>
            <a:r>
              <a:rPr lang="en-US" sz="2400" dirty="0" err="1" smtClean="0"/>
              <a:t>br</a:t>
            </a:r>
            <a:r>
              <a:rPr lang="sr-Latn-CS" sz="2400" dirty="0" smtClean="0"/>
              <a:t>z</a:t>
            </a:r>
            <a:r>
              <a:rPr lang="en-US" sz="2400" dirty="0" err="1" smtClean="0"/>
              <a:t>ina</a:t>
            </a:r>
            <a:r>
              <a:rPr lang="en-US" sz="2400" dirty="0" smtClean="0"/>
              <a:t> </a:t>
            </a:r>
            <a:r>
              <a:rPr lang="en-US" sz="2400" dirty="0" err="1" smtClean="0"/>
              <a:t>vetra</a:t>
            </a:r>
            <a:r>
              <a:rPr lang="sr-Latn-CS" sz="2400" dirty="0" smtClean="0"/>
              <a:t> </a:t>
            </a:r>
            <a:r>
              <a:rPr lang="sr-Latn-CS" sz="2800" dirty="0" smtClean="0"/>
              <a:t>v</a:t>
            </a:r>
            <a:r>
              <a:rPr lang="sr-Latn-CS" dirty="0" smtClean="0"/>
              <a:t>b</a:t>
            </a:r>
            <a:r>
              <a:rPr lang="sr-Latn-CS" sz="2400" dirty="0" smtClean="0"/>
              <a:t> uzima u obzir pravac delovanja vetra i njegov sezonski karakter</a:t>
            </a:r>
            <a:r>
              <a:rPr lang="en-US" sz="2400" dirty="0" smtClean="0"/>
              <a:t> </a:t>
            </a:r>
            <a:r>
              <a:rPr lang="sr-Latn-CS" sz="2400" dirty="0" smtClean="0"/>
              <a:t>.</a:t>
            </a:r>
          </a:p>
          <a:p>
            <a:r>
              <a:rPr lang="sr-Latn-CS" sz="2400" dirty="0" smtClean="0"/>
              <a:t>Jednaka je proizvodu fundamentalne brzine vetra </a:t>
            </a:r>
            <a:r>
              <a:rPr lang="sr-Latn-CS" sz="3200" dirty="0" smtClean="0"/>
              <a:t>v</a:t>
            </a:r>
            <a:r>
              <a:rPr lang="sr-Latn-CS" dirty="0" smtClean="0"/>
              <a:t>b,0 ,</a:t>
            </a:r>
          </a:p>
          <a:p>
            <a:r>
              <a:rPr lang="sr-Latn-CS" sz="2400" dirty="0" smtClean="0"/>
              <a:t>koeficijenta pravca i koeficijenta sezonskog delovanja</a:t>
            </a:r>
            <a:endParaRPr lang="en-US" sz="24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290274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2000" y="426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U opštem slučaju koeficijenti Cdir i C season imaju vrednost 1,0.</a:t>
            </a: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4060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Srednja brzina vetra v</a:t>
            </a:r>
            <a:r>
              <a:rPr lang="pl-PL" dirty="0" smtClean="0">
                <a:solidFill>
                  <a:srgbClr val="FFFF00"/>
                </a:solidFill>
              </a:rPr>
              <a:t>m</a:t>
            </a:r>
            <a:r>
              <a:rPr lang="pl-PL" sz="2800" dirty="0" smtClean="0">
                <a:solidFill>
                  <a:srgbClr val="FFFF00"/>
                </a:solidFill>
              </a:rPr>
              <a:t> (z)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1447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Srednja</a:t>
            </a:r>
            <a:r>
              <a:rPr lang="sr-Latn-CS" sz="2400" dirty="0" smtClean="0"/>
              <a:t> </a:t>
            </a:r>
            <a:r>
              <a:rPr lang="en-US" sz="2400" dirty="0" smtClean="0"/>
              <a:t>(prose</a:t>
            </a:r>
            <a:r>
              <a:rPr lang="sr-Latn-CS" sz="2400" dirty="0" smtClean="0"/>
              <a:t>č</a:t>
            </a:r>
            <a:r>
              <a:rPr lang="en-US" sz="2400" dirty="0" err="1" smtClean="0"/>
              <a:t>na</a:t>
            </a:r>
            <a:r>
              <a:rPr lang="en-US" sz="2400" dirty="0" smtClean="0"/>
              <a:t>)</a:t>
            </a:r>
            <a:r>
              <a:rPr lang="sr-Latn-CS" sz="2400" dirty="0" smtClean="0"/>
              <a:t> </a:t>
            </a:r>
            <a:r>
              <a:rPr lang="en-US" sz="2400" dirty="0" err="1" smtClean="0"/>
              <a:t>brzina</a:t>
            </a:r>
            <a:r>
              <a:rPr lang="sr-Latn-CS" sz="2400" dirty="0" smtClean="0"/>
              <a:t> </a:t>
            </a:r>
            <a:r>
              <a:rPr lang="en-US" sz="2400" dirty="0" err="1" smtClean="0"/>
              <a:t>vetra</a:t>
            </a:r>
            <a:r>
              <a:rPr lang="sr-Latn-CS" sz="2400" dirty="0" smtClean="0"/>
              <a:t> </a:t>
            </a:r>
            <a:r>
              <a:rPr lang="en-US" sz="2400" dirty="0" err="1" smtClean="0"/>
              <a:t>v</a:t>
            </a:r>
            <a:r>
              <a:rPr lang="en-US" dirty="0" err="1" smtClean="0"/>
              <a:t>m</a:t>
            </a:r>
            <a:r>
              <a:rPr lang="en-US" sz="2400" dirty="0" smtClean="0"/>
              <a:t>(z)</a:t>
            </a:r>
            <a:r>
              <a:rPr lang="sr-Latn-CS" sz="2400" dirty="0" smtClean="0"/>
              <a:t> </a:t>
            </a:r>
            <a:r>
              <a:rPr lang="en-US" sz="2400" dirty="0" err="1" smtClean="0"/>
              <a:t>uzima</a:t>
            </a:r>
            <a:r>
              <a:rPr lang="sr-Latn-CS" sz="2400" dirty="0" smtClean="0"/>
              <a:t> </a:t>
            </a:r>
            <a:r>
              <a:rPr lang="en-US" sz="2400" dirty="0" smtClean="0"/>
              <a:t>u</a:t>
            </a:r>
            <a:r>
              <a:rPr lang="sr-Latn-CS" sz="2400" dirty="0" smtClean="0"/>
              <a:t> </a:t>
            </a:r>
            <a:r>
              <a:rPr lang="en-US" sz="2400" dirty="0" err="1" smtClean="0"/>
              <a:t>obzir</a:t>
            </a:r>
            <a:r>
              <a:rPr lang="en-US" sz="2400" dirty="0" smtClean="0"/>
              <a:t>	</a:t>
            </a:r>
            <a:r>
              <a:rPr lang="sr-Latn-CS" sz="2400" dirty="0" smtClean="0"/>
              <a:t> </a:t>
            </a:r>
            <a:r>
              <a:rPr lang="pl-PL" sz="2400" dirty="0" smtClean="0"/>
              <a:t>hrapavost terena c</a:t>
            </a:r>
            <a:r>
              <a:rPr lang="pl-PL" dirty="0" smtClean="0"/>
              <a:t>r</a:t>
            </a:r>
            <a:r>
              <a:rPr lang="pl-PL" sz="2400" dirty="0" smtClean="0"/>
              <a:t>(z), topografiju terena c</a:t>
            </a:r>
            <a:r>
              <a:rPr lang="pl-PL" dirty="0" smtClean="0"/>
              <a:t>o</a:t>
            </a:r>
            <a:r>
              <a:rPr lang="pl-PL" sz="2400" dirty="0" smtClean="0"/>
              <a:t>(z) i referentnu visinu z iznad terena.	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0"/>
            <a:ext cx="2738437" cy="61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2895601"/>
            <a:ext cx="7467600" cy="19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872504"/>
            <a:ext cx="5105400" cy="198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4373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Kategorije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parametri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terena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199"/>
            <a:ext cx="8598349" cy="477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Koeficijent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hrapavosti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sr-Latn-CS" sz="2800" dirty="0" err="1" smtClean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FFFF00"/>
                </a:solidFill>
              </a:rPr>
              <a:t>r (z)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5562600" cy="92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514600"/>
            <a:ext cx="6400800" cy="106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0"/>
            <a:ext cx="6400800" cy="104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612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584" y="892552"/>
            <a:ext cx="5266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Korisno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opterećenje</a:t>
            </a:r>
            <a:r>
              <a:rPr lang="en-US" sz="2800" b="1" dirty="0">
                <a:solidFill>
                  <a:srgbClr val="FFFF00"/>
                </a:solidFill>
              </a:rPr>
              <a:t> u </a:t>
            </a:r>
            <a:r>
              <a:rPr lang="en-US" sz="2800" b="1" dirty="0" err="1">
                <a:solidFill>
                  <a:srgbClr val="FFFF00"/>
                </a:solidFill>
              </a:rPr>
              <a:t>zgradarstvu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103" y="1445981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/>
              <a:t>Dejstva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dirty="0" err="1"/>
              <a:t>potiču</a:t>
            </a:r>
            <a:r>
              <a:rPr lang="en-US" sz="2800" dirty="0"/>
              <a:t> od </a:t>
            </a:r>
            <a:r>
              <a:rPr lang="en-US" sz="2800" dirty="0" err="1"/>
              <a:t>prisustva</a:t>
            </a:r>
            <a:r>
              <a:rPr lang="en-US" sz="2800" dirty="0"/>
              <a:t> </a:t>
            </a:r>
            <a:r>
              <a:rPr lang="en-US" sz="2800" dirty="0" err="1"/>
              <a:t>ljudi</a:t>
            </a:r>
            <a:r>
              <a:rPr lang="en-US" sz="2800" dirty="0"/>
              <a:t> i </a:t>
            </a:r>
            <a:r>
              <a:rPr lang="en-US" sz="2800" dirty="0" err="1"/>
              <a:t>inventara</a:t>
            </a:r>
            <a:r>
              <a:rPr lang="en-US" sz="2800" dirty="0"/>
              <a:t> </a:t>
            </a:r>
            <a:r>
              <a:rPr lang="en-US" sz="2800" dirty="0" err="1" smtClean="0"/>
              <a:t>unutar</a:t>
            </a:r>
            <a:r>
              <a:rPr lang="x-none" sz="2800" dirty="0" smtClean="0"/>
              <a:t> </a:t>
            </a:r>
            <a:r>
              <a:rPr lang="en-US" sz="2800" dirty="0" err="1" smtClean="0"/>
              <a:t>objekta</a:t>
            </a:r>
            <a:r>
              <a:rPr lang="en-US" sz="2800" dirty="0" smtClean="0"/>
              <a:t> </a:t>
            </a:r>
            <a:r>
              <a:rPr lang="en-US" sz="2800" dirty="0"/>
              <a:t>‐ </a:t>
            </a:r>
            <a:r>
              <a:rPr lang="en-US" sz="2800" dirty="0" err="1"/>
              <a:t>promenljiva</a:t>
            </a:r>
            <a:r>
              <a:rPr lang="en-US" sz="2800" dirty="0"/>
              <a:t> </a:t>
            </a:r>
            <a:r>
              <a:rPr lang="en-US" sz="2800" dirty="0" err="1"/>
              <a:t>dejstva</a:t>
            </a:r>
            <a:r>
              <a:rPr lang="en-US" sz="2800" dirty="0"/>
              <a:t> (</a:t>
            </a:r>
            <a:r>
              <a:rPr lang="en-US" sz="2800" b="1" i="1" dirty="0"/>
              <a:t>Q</a:t>
            </a:r>
            <a:r>
              <a:rPr lang="en-US" sz="2800" dirty="0"/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2318" y="263691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Površinska</a:t>
            </a:r>
            <a:r>
              <a:rPr lang="en-US" sz="2400" dirty="0"/>
              <a:t>, </a:t>
            </a:r>
            <a:r>
              <a:rPr lang="en-US" sz="2400" dirty="0" err="1"/>
              <a:t>linijska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koncentrisana</a:t>
            </a:r>
            <a:r>
              <a:rPr lang="en-US" sz="2400" dirty="0"/>
              <a:t> </a:t>
            </a:r>
            <a:r>
              <a:rPr lang="en-US" sz="2400" dirty="0" err="1" smtClean="0"/>
              <a:t>optećenja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68103" y="3140968"/>
            <a:ext cx="7633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Intenzitet</a:t>
            </a:r>
            <a:r>
              <a:rPr lang="en-US" sz="2400" dirty="0" smtClean="0"/>
              <a:t> </a:t>
            </a:r>
            <a:r>
              <a:rPr lang="en-US" sz="2400" dirty="0" err="1"/>
              <a:t>opterećenja</a:t>
            </a:r>
            <a:r>
              <a:rPr lang="en-US" sz="2400" dirty="0"/>
              <a:t> se </a:t>
            </a:r>
            <a:r>
              <a:rPr lang="en-US" sz="2400" dirty="0" err="1"/>
              <a:t>propisuje</a:t>
            </a:r>
            <a:r>
              <a:rPr lang="en-US" sz="2400" dirty="0"/>
              <a:t> u </a:t>
            </a:r>
            <a:r>
              <a:rPr lang="en-US" sz="2400" dirty="0" err="1"/>
              <a:t>zavisnosti</a:t>
            </a:r>
            <a:r>
              <a:rPr lang="en-US" sz="2400" dirty="0"/>
              <a:t> od </a:t>
            </a:r>
            <a:r>
              <a:rPr lang="en-US" sz="2400" dirty="0" err="1"/>
              <a:t>namene</a:t>
            </a:r>
            <a:endParaRPr lang="en-US" sz="2400" dirty="0"/>
          </a:p>
          <a:p>
            <a:r>
              <a:rPr lang="en-US" sz="2400" dirty="0" err="1"/>
              <a:t>objekta</a:t>
            </a:r>
            <a:r>
              <a:rPr lang="en-US" sz="2400" dirty="0"/>
              <a:t>,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njegovog</a:t>
            </a:r>
            <a:r>
              <a:rPr lang="en-US" sz="2400" dirty="0"/>
              <a:t> </a:t>
            </a:r>
            <a:r>
              <a:rPr lang="en-US" sz="2400" dirty="0" err="1"/>
              <a:t>dela</a:t>
            </a:r>
            <a:r>
              <a:rPr lang="en-US" sz="2400" dirty="0"/>
              <a:t>, </a:t>
            </a:r>
            <a:r>
              <a:rPr lang="en-US" sz="2400" dirty="0" err="1"/>
              <a:t>SRPS</a:t>
            </a:r>
            <a:r>
              <a:rPr lang="en-US" sz="2400" dirty="0"/>
              <a:t> EN 1991‐1‐1: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2318" y="3971965"/>
            <a:ext cx="7689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stambene</a:t>
            </a:r>
            <a:r>
              <a:rPr lang="en-US" sz="2400" dirty="0"/>
              <a:t>, </a:t>
            </a:r>
            <a:r>
              <a:rPr lang="en-US" sz="2400" dirty="0" err="1"/>
              <a:t>društvene</a:t>
            </a:r>
            <a:r>
              <a:rPr lang="en-US" sz="2400" dirty="0"/>
              <a:t>, </a:t>
            </a:r>
            <a:r>
              <a:rPr lang="en-US" sz="2400" dirty="0" err="1"/>
              <a:t>trgovačke</a:t>
            </a:r>
            <a:r>
              <a:rPr lang="en-US" sz="2400" dirty="0"/>
              <a:t> i </a:t>
            </a:r>
            <a:r>
              <a:rPr lang="en-US" sz="2400" dirty="0" err="1"/>
              <a:t>administrativne</a:t>
            </a:r>
            <a:r>
              <a:rPr lang="en-US" sz="2400" dirty="0"/>
              <a:t> </a:t>
            </a:r>
            <a:r>
              <a:rPr lang="en-US" sz="2400" dirty="0" err="1"/>
              <a:t>površine</a:t>
            </a:r>
            <a:endParaRPr lang="en-US" sz="2400" dirty="0"/>
          </a:p>
          <a:p>
            <a:r>
              <a:rPr lang="pl-PL" sz="2400" dirty="0"/>
              <a:t>(kategorije A, B, C i D),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57797" y="4801449"/>
            <a:ext cx="8202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površine</a:t>
            </a:r>
            <a:r>
              <a:rPr lang="en-US" sz="2400" dirty="0" smtClean="0"/>
              <a:t> </a:t>
            </a:r>
            <a:r>
              <a:rPr lang="en-US" sz="2400" dirty="0"/>
              <a:t>za </a:t>
            </a:r>
            <a:r>
              <a:rPr lang="en-US" sz="2400" dirty="0" err="1"/>
              <a:t>skladištenje</a:t>
            </a:r>
            <a:r>
              <a:rPr lang="en-US" sz="2400" dirty="0"/>
              <a:t> i </a:t>
            </a:r>
            <a:r>
              <a:rPr lang="en-US" sz="2400" dirty="0" err="1"/>
              <a:t>industrijske</a:t>
            </a:r>
            <a:r>
              <a:rPr lang="en-US" sz="2400" dirty="0"/>
              <a:t> </a:t>
            </a:r>
            <a:r>
              <a:rPr lang="en-US" sz="2400" dirty="0" err="1" smtClean="0"/>
              <a:t>aktivnosti</a:t>
            </a:r>
            <a:r>
              <a:rPr lang="x-none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kategorija</a:t>
            </a:r>
            <a:r>
              <a:rPr lang="en-US" sz="2400" dirty="0" smtClean="0"/>
              <a:t> </a:t>
            </a:r>
            <a:r>
              <a:rPr lang="en-US" sz="2400" dirty="0"/>
              <a:t>E),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4203" y="5263114"/>
            <a:ext cx="6189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garaže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saobraćajne</a:t>
            </a:r>
            <a:r>
              <a:rPr lang="en-US" sz="2400" dirty="0"/>
              <a:t> </a:t>
            </a:r>
            <a:r>
              <a:rPr lang="en-US" sz="2400" dirty="0" err="1"/>
              <a:t>površine</a:t>
            </a:r>
            <a:r>
              <a:rPr lang="en-US" sz="2400" dirty="0"/>
              <a:t> (</a:t>
            </a:r>
            <a:r>
              <a:rPr lang="en-US" sz="2400" dirty="0" err="1"/>
              <a:t>kategorije</a:t>
            </a:r>
            <a:r>
              <a:rPr lang="en-US" sz="2400" dirty="0"/>
              <a:t> F i G),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4208" y="5805264"/>
            <a:ext cx="368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dirty="0" smtClean="0"/>
              <a:t>- </a:t>
            </a:r>
            <a:r>
              <a:rPr lang="en-US" sz="2400" dirty="0" err="1" smtClean="0"/>
              <a:t>krovovi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kategorije</a:t>
            </a:r>
            <a:r>
              <a:rPr lang="en-US" sz="2400" dirty="0"/>
              <a:t> H, I i K).</a:t>
            </a:r>
          </a:p>
        </p:txBody>
      </p:sp>
    </p:spTree>
    <p:extLst>
      <p:ext uri="{BB962C8B-B14F-4D97-AF65-F5344CB8AC3E}">
        <p14:creationId xmlns:p14="http://schemas.microsoft.com/office/powerpoint/2010/main" val="41102488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5270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Koeficijent topografije terena C</a:t>
            </a:r>
            <a:r>
              <a:rPr lang="pl-PL" sz="2000" dirty="0" smtClean="0">
                <a:solidFill>
                  <a:srgbClr val="FFFF00"/>
                </a:solidFill>
              </a:rPr>
              <a:t>o </a:t>
            </a:r>
            <a:r>
              <a:rPr lang="pl-PL" sz="2800" dirty="0" smtClean="0">
                <a:solidFill>
                  <a:srgbClr val="FFFF00"/>
                </a:solidFill>
              </a:rPr>
              <a:t>(z)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1752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Postupak</a:t>
            </a:r>
            <a:r>
              <a:rPr lang="sr-Latn-CS" sz="2400" dirty="0" smtClean="0"/>
              <a:t> </a:t>
            </a:r>
            <a:r>
              <a:rPr lang="en-US" sz="2400" dirty="0" err="1" smtClean="0"/>
              <a:t>proračuna</a:t>
            </a:r>
            <a:r>
              <a:rPr lang="sr-Latn-CS" sz="2400" dirty="0" smtClean="0"/>
              <a:t>  </a:t>
            </a:r>
            <a:r>
              <a:rPr lang="en-US" sz="2400" dirty="0" err="1" smtClean="0"/>
              <a:t>može</a:t>
            </a:r>
            <a:r>
              <a:rPr lang="sr-Latn-CS" sz="2400" dirty="0" smtClean="0"/>
              <a:t> </a:t>
            </a:r>
            <a:r>
              <a:rPr lang="en-US" sz="2400" dirty="0" err="1" smtClean="0"/>
              <a:t>biti</a:t>
            </a:r>
            <a:r>
              <a:rPr lang="sr-Latn-CS" sz="2400" dirty="0" smtClean="0"/>
              <a:t> </a:t>
            </a:r>
            <a:r>
              <a:rPr lang="en-US" sz="2400" dirty="0" err="1" smtClean="0"/>
              <a:t>definisan</a:t>
            </a:r>
            <a:r>
              <a:rPr lang="sr-Latn-CS" sz="2400" dirty="0" smtClean="0"/>
              <a:t> </a:t>
            </a:r>
            <a:r>
              <a:rPr lang="en-US" sz="2400" dirty="0" smtClean="0"/>
              <a:t>u</a:t>
            </a:r>
            <a:r>
              <a:rPr lang="sr-Latn-CS" sz="2400" dirty="0" smtClean="0"/>
              <a:t> </a:t>
            </a:r>
            <a:r>
              <a:rPr lang="en-US" sz="2400" dirty="0" err="1" smtClean="0"/>
              <a:t>Nacionalnom</a:t>
            </a:r>
            <a:r>
              <a:rPr lang="sr-Latn-CS" sz="2400" dirty="0" smtClean="0"/>
              <a:t> </a:t>
            </a:r>
            <a:r>
              <a:rPr lang="en-US" sz="2400" dirty="0" smtClean="0"/>
              <a:t>p</a:t>
            </a:r>
            <a:r>
              <a:rPr lang="sr-Latn-CS" sz="2400" dirty="0" smtClean="0"/>
              <a:t>rilogu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62000" y="2286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 smtClean="0"/>
              <a:t>Ako topografija ne utiče na povećanje brzine vetra uzima se koeficijent 1.0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38200" y="3200400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Pritisak vetra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37338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 smtClean="0"/>
              <a:t>Osnovni pritisak vetra </a:t>
            </a:r>
            <a:r>
              <a:rPr lang="sr-Latn-CS" sz="3200" dirty="0" smtClean="0"/>
              <a:t>q</a:t>
            </a:r>
            <a:r>
              <a:rPr lang="sr-Latn-CS" sz="2400" dirty="0" smtClean="0"/>
              <a:t>b</a:t>
            </a:r>
            <a:endParaRPr lang="en-US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1828800" cy="96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85800" y="50292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 smtClean="0"/>
              <a:t>Udarni pritisak vetra  </a:t>
            </a:r>
            <a:r>
              <a:rPr lang="sr-Latn-CS" sz="3200" dirty="0" smtClean="0"/>
              <a:t>q</a:t>
            </a:r>
            <a:r>
              <a:rPr lang="sr-Latn-CS" sz="2400" dirty="0" smtClean="0"/>
              <a:t>p(z)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562601"/>
            <a:ext cx="5638800" cy="10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7139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Referentna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visina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zs</a:t>
            </a:r>
            <a:r>
              <a:rPr lang="en-US" sz="2800" dirty="0" smtClean="0">
                <a:solidFill>
                  <a:srgbClr val="FFFF00"/>
                </a:solidFill>
              </a:rPr>
              <a:t> za </a:t>
            </a:r>
            <a:r>
              <a:rPr lang="en-US" sz="2800" dirty="0" err="1" smtClean="0">
                <a:solidFill>
                  <a:srgbClr val="FFFF00"/>
                </a:solidFill>
              </a:rPr>
              <a:t>razli</a:t>
            </a:r>
            <a:r>
              <a:rPr lang="sr-Latn-CS" sz="2800" dirty="0" smtClean="0">
                <a:solidFill>
                  <a:srgbClr val="FFFF00"/>
                </a:solidFill>
              </a:rPr>
              <a:t>č</a:t>
            </a:r>
            <a:r>
              <a:rPr lang="en-US" sz="2800" dirty="0" err="1" smtClean="0">
                <a:solidFill>
                  <a:srgbClr val="FFFF00"/>
                </a:solidFill>
              </a:rPr>
              <a:t>ite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tipove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objekata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2200"/>
            <a:ext cx="875646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Spoljašnje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unutrašnje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dejstvo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vetra</a:t>
            </a:r>
            <a:r>
              <a:rPr lang="en-US" sz="2800" dirty="0" smtClean="0">
                <a:solidFill>
                  <a:srgbClr val="FFFF00"/>
                </a:solidFill>
              </a:rPr>
              <a:t> - </a:t>
            </a:r>
            <a:r>
              <a:rPr lang="en-US" sz="2800" dirty="0" err="1" smtClean="0">
                <a:solidFill>
                  <a:srgbClr val="FFFF00"/>
                </a:solidFill>
              </a:rPr>
              <a:t>konvencija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znaka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11596"/>
            <a:ext cx="704633" cy="783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1752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</a:t>
            </a:r>
            <a:r>
              <a:rPr lang="sr-Latn-CS" sz="2400" dirty="0" smtClean="0"/>
              <a:t>ritiskujuće (pozitivno) dejstvo vetra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62000" y="2209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 smtClean="0"/>
              <a:t>Sišuće (negativno) dejstvo vetra</a:t>
            </a:r>
            <a:endParaRPr lang="en-US" sz="2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43200"/>
            <a:ext cx="795130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3671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Korisna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opterećenja</a:t>
            </a:r>
            <a:r>
              <a:rPr lang="en-US" sz="2800" b="1" dirty="0">
                <a:solidFill>
                  <a:srgbClr val="FFFF00"/>
                </a:solidFill>
              </a:rPr>
              <a:t> za </a:t>
            </a:r>
            <a:r>
              <a:rPr lang="en-US" sz="2800" b="1" dirty="0" err="1">
                <a:solidFill>
                  <a:srgbClr val="FFFF00"/>
                </a:solidFill>
              </a:rPr>
              <a:t>stambene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društvene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trgovačke</a:t>
            </a:r>
            <a:r>
              <a:rPr lang="en-US" sz="2800" b="1" dirty="0">
                <a:solidFill>
                  <a:srgbClr val="FFFF00"/>
                </a:solidFill>
              </a:rPr>
              <a:t> i</a:t>
            </a:r>
          </a:p>
          <a:p>
            <a:r>
              <a:rPr lang="en-US" sz="2800" b="1" dirty="0" err="1">
                <a:solidFill>
                  <a:srgbClr val="FFFF00"/>
                </a:solidFill>
              </a:rPr>
              <a:t>administrativne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površine</a:t>
            </a:r>
            <a:r>
              <a:rPr lang="en-US" sz="2800" b="1" dirty="0">
                <a:solidFill>
                  <a:srgbClr val="FFFF00"/>
                </a:solidFill>
              </a:rPr>
              <a:t> u </a:t>
            </a:r>
            <a:r>
              <a:rPr lang="en-US" sz="2800" b="1" dirty="0" err="1" smtClean="0">
                <a:solidFill>
                  <a:srgbClr val="FFFF00"/>
                </a:solidFill>
              </a:rPr>
              <a:t>zgradama</a:t>
            </a:r>
            <a:r>
              <a:rPr lang="x-none" sz="2800" b="1" dirty="0" smtClean="0">
                <a:solidFill>
                  <a:srgbClr val="FFFF00"/>
                </a:solidFill>
              </a:rPr>
              <a:t> EN1990 1-1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4" name="Rectangle 3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7" y="1790818"/>
            <a:ext cx="8841071" cy="487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9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71935" cy="443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98072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Korisna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opterećenja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x-none" sz="2800" b="1" dirty="0" smtClean="0">
                <a:solidFill>
                  <a:srgbClr val="FFFF00"/>
                </a:solidFill>
              </a:rPr>
              <a:t>prema našim propisima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5" name="Rectangle 4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364" y="892947"/>
            <a:ext cx="8721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Redukcija korisnog opterećenja kod elemenata međuspratnih</a:t>
            </a:r>
          </a:p>
          <a:p>
            <a:r>
              <a:rPr lang="sv-SE" sz="2400" b="1" dirty="0">
                <a:solidFill>
                  <a:srgbClr val="FFFF00"/>
                </a:solidFill>
              </a:rPr>
              <a:t>konstrukcija sa velikom pripadajućom površinom i višespratnih </a:t>
            </a:r>
            <a:r>
              <a:rPr lang="sv-SE" sz="2400" b="1" dirty="0" smtClean="0">
                <a:solidFill>
                  <a:srgbClr val="FFFF00"/>
                </a:solidFill>
              </a:rPr>
              <a:t>zgrada</a:t>
            </a:r>
            <a:r>
              <a:rPr lang="x-none" sz="2400" b="1" dirty="0" smtClean="0">
                <a:solidFill>
                  <a:srgbClr val="FFFF00"/>
                </a:solidFill>
              </a:rPr>
              <a:t> EN 1990-1-1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204864"/>
            <a:ext cx="79438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92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238" y="0"/>
            <a:ext cx="8927762" cy="892552"/>
            <a:chOff x="142844" y="714356"/>
            <a:chExt cx="8927762" cy="1013814"/>
          </a:xfrm>
        </p:grpSpPr>
        <p:sp>
          <p:nvSpPr>
            <p:cNvPr id="3" name="Rectangle 2"/>
            <p:cNvSpPr/>
            <p:nvPr/>
          </p:nvSpPr>
          <p:spPr>
            <a:xfrm>
              <a:off x="142844" y="857232"/>
              <a:ext cx="8858312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4348" y="714356"/>
              <a:ext cx="8072494" cy="7302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2360" y="714356"/>
              <a:ext cx="8358246" cy="101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b="1" dirty="0" smtClean="0">
                  <a:solidFill>
                    <a:schemeClr val="bg1"/>
                  </a:solidFill>
                </a:rPr>
                <a:t>Zidane i drvene konstrukcije  </a:t>
              </a:r>
            </a:p>
            <a:p>
              <a:pPr algn="ctr"/>
              <a:r>
                <a:rPr lang="sr-Latn-CS" sz="1600" b="1" dirty="0" smtClean="0">
                  <a:solidFill>
                    <a:schemeClr val="bg1"/>
                  </a:solidFill>
                </a:rPr>
                <a:t> Dejstva na konstrukcije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sr-Latn-CS" sz="1600" b="1" dirty="0" smtClean="0">
                  <a:solidFill>
                    <a:schemeClr val="bg1"/>
                  </a:solidFill>
                </a:rPr>
                <a:t>	</a:t>
              </a:r>
              <a:r>
                <a:rPr lang="x-none" sz="1600" b="1" smtClean="0">
                  <a:solidFill>
                    <a:schemeClr val="bg1"/>
                  </a:solidFill>
                </a:rPr>
                <a:t> 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" y="38850"/>
            <a:ext cx="704633" cy="7836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363" y="869831"/>
            <a:ext cx="8176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Korisna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opterećenja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površinama</a:t>
            </a:r>
            <a:r>
              <a:rPr lang="en-US" sz="2400" b="1" dirty="0">
                <a:solidFill>
                  <a:srgbClr val="FFFF00"/>
                </a:solidFill>
              </a:rPr>
              <a:t> za </a:t>
            </a:r>
            <a:r>
              <a:rPr lang="en-US" sz="2400" b="1" dirty="0" err="1">
                <a:solidFill>
                  <a:srgbClr val="FFFF00"/>
                </a:solidFill>
              </a:rPr>
              <a:t>skladištenje</a:t>
            </a:r>
            <a:r>
              <a:rPr lang="en-US" sz="2400" b="1" dirty="0">
                <a:solidFill>
                  <a:srgbClr val="FFFF00"/>
                </a:solidFill>
              </a:rPr>
              <a:t> i </a:t>
            </a:r>
            <a:r>
              <a:rPr lang="en-US" sz="2400" b="1" dirty="0" err="1" smtClean="0">
                <a:solidFill>
                  <a:srgbClr val="FFFF00"/>
                </a:solidFill>
              </a:rPr>
              <a:t>idustrijsku</a:t>
            </a:r>
            <a:r>
              <a:rPr lang="x-none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namenu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2" y="1988840"/>
            <a:ext cx="84546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4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9467</TotalTime>
  <Words>2655</Words>
  <Application>Microsoft Office PowerPoint</Application>
  <PresentationFormat>On-screen Show (4:3)</PresentationFormat>
  <Paragraphs>364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User</cp:lastModifiedBy>
  <cp:revision>676</cp:revision>
  <dcterms:created xsi:type="dcterms:W3CDTF">2014-03-04T21:51:40Z</dcterms:created>
  <dcterms:modified xsi:type="dcterms:W3CDTF">2017-03-21T07:15:40Z</dcterms:modified>
</cp:coreProperties>
</file>