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381" r:id="rId2"/>
    <p:sldId id="459" r:id="rId3"/>
    <p:sldId id="460" r:id="rId4"/>
    <p:sldId id="461" r:id="rId5"/>
    <p:sldId id="467" r:id="rId6"/>
    <p:sldId id="462" r:id="rId7"/>
    <p:sldId id="463" r:id="rId8"/>
    <p:sldId id="464" r:id="rId9"/>
    <p:sldId id="465" r:id="rId10"/>
    <p:sldId id="466" r:id="rId11"/>
    <p:sldId id="468" r:id="rId12"/>
    <p:sldId id="472" r:id="rId13"/>
    <p:sldId id="469" r:id="rId14"/>
    <p:sldId id="470" r:id="rId15"/>
    <p:sldId id="473" r:id="rId16"/>
    <p:sldId id="474" r:id="rId17"/>
    <p:sldId id="475" r:id="rId18"/>
    <p:sldId id="476" r:id="rId19"/>
    <p:sldId id="477" r:id="rId20"/>
    <p:sldId id="478" r:id="rId21"/>
    <p:sldId id="479" r:id="rId22"/>
    <p:sldId id="480" r:id="rId23"/>
    <p:sldId id="471" r:id="rId24"/>
    <p:sldId id="481" r:id="rId25"/>
    <p:sldId id="482" r:id="rId26"/>
    <p:sldId id="483" r:id="rId27"/>
    <p:sldId id="484" r:id="rId28"/>
    <p:sldId id="485" r:id="rId29"/>
    <p:sldId id="491" r:id="rId30"/>
    <p:sldId id="486" r:id="rId31"/>
    <p:sldId id="487" r:id="rId32"/>
    <p:sldId id="488" r:id="rId33"/>
    <p:sldId id="489" r:id="rId34"/>
    <p:sldId id="4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>
        <p:scale>
          <a:sx n="98" d="100"/>
          <a:sy n="98" d="100"/>
        </p:scale>
        <p:origin x="-850" y="3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58265-4CDB-4F61-83AE-C4A9E45716F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0D85D-1A10-4EB9-8957-5E3999F9B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01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CE438-E957-413E-8E86-47C91ACCED0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7AE96-39D1-4CA8-9C2C-A8896CC9C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4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AE96-39D1-4CA8-9C2C-A8896CC9C0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1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AE96-39D1-4CA8-9C2C-A8896CC9C0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4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CF970-80DB-4512-B5B5-71C9870908A5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6540" y="1026314"/>
            <a:ext cx="4587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MASIVNI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SISTEMI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GRAĐENJA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910" y="1916832"/>
            <a:ext cx="8318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PREMA</a:t>
            </a:r>
            <a:r>
              <a:rPr lang="en-US" sz="2400" b="1" dirty="0"/>
              <a:t> </a:t>
            </a:r>
            <a:r>
              <a:rPr lang="en-US" sz="2400" b="1" dirty="0" err="1"/>
              <a:t>NAČINU</a:t>
            </a:r>
            <a:r>
              <a:rPr lang="en-US" sz="2400" b="1" dirty="0"/>
              <a:t> </a:t>
            </a:r>
            <a:r>
              <a:rPr lang="en-US" sz="2400" b="1" dirty="0" err="1"/>
              <a:t>IZVOĐENJA</a:t>
            </a:r>
            <a:r>
              <a:rPr lang="en-US" sz="2400" b="1" dirty="0"/>
              <a:t> I </a:t>
            </a:r>
            <a:r>
              <a:rPr lang="en-US" sz="2400" b="1" dirty="0" err="1"/>
              <a:t>MATERIJALU</a:t>
            </a:r>
            <a:r>
              <a:rPr lang="en-US" sz="2400" b="1" dirty="0"/>
              <a:t> </a:t>
            </a:r>
            <a:r>
              <a:rPr lang="en-US" sz="2400" b="1" dirty="0" err="1"/>
              <a:t>NOSEĆIH</a:t>
            </a:r>
            <a:r>
              <a:rPr lang="en-US" sz="2400" b="1" dirty="0"/>
              <a:t> </a:t>
            </a:r>
            <a:r>
              <a:rPr lang="en-US" sz="2400" b="1" dirty="0" err="1"/>
              <a:t>ZIDOVA</a:t>
            </a:r>
            <a:r>
              <a:rPr lang="en-US" sz="2400" dirty="0"/>
              <a:t>, </a:t>
            </a:r>
            <a:endParaRPr lang="sr-Latn-RS" sz="2400" dirty="0"/>
          </a:p>
          <a:p>
            <a:r>
              <a:rPr lang="en-US" sz="2400" dirty="0" err="1"/>
              <a:t>zgrade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masivnim</a:t>
            </a:r>
            <a:r>
              <a:rPr lang="en-US" sz="2400" dirty="0"/>
              <a:t> </a:t>
            </a:r>
            <a:r>
              <a:rPr lang="en-US" sz="2400" dirty="0" err="1"/>
              <a:t>konstruktivnim</a:t>
            </a:r>
            <a:r>
              <a:rPr lang="en-US" sz="2400" dirty="0"/>
              <a:t> </a:t>
            </a:r>
            <a:r>
              <a:rPr lang="en-US" sz="2400" dirty="0" err="1"/>
              <a:t>sklopom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: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80892" y="2747829"/>
            <a:ext cx="68314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pt-BR" sz="2400" b="1" dirty="0">
                <a:solidFill>
                  <a:srgbClr val="FFFF00"/>
                </a:solidFill>
              </a:rPr>
              <a:t>a</a:t>
            </a:r>
            <a:r>
              <a:rPr lang="pt-BR" sz="2400" dirty="0">
                <a:solidFill>
                  <a:srgbClr val="FFFF00"/>
                </a:solidFill>
              </a:rPr>
              <a:t>)</a:t>
            </a:r>
            <a:r>
              <a:rPr lang="pt-BR" sz="2400" dirty="0"/>
              <a:t> Zgrade sa </a:t>
            </a:r>
            <a:r>
              <a:rPr lang="pt-BR" sz="2400" b="1" dirty="0">
                <a:solidFill>
                  <a:srgbClr val="FFFF00"/>
                </a:solidFill>
              </a:rPr>
              <a:t>zidanim</a:t>
            </a:r>
            <a:r>
              <a:rPr lang="pt-BR" sz="2400" b="1" dirty="0"/>
              <a:t> </a:t>
            </a:r>
            <a:r>
              <a:rPr lang="pt-BR" sz="2400" dirty="0"/>
              <a:t>nosećim zidovima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926453" y="3429000"/>
            <a:ext cx="42216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b="1" dirty="0">
                <a:solidFill>
                  <a:srgbClr val="FFFF00"/>
                </a:solidFill>
              </a:rPr>
              <a:t>b</a:t>
            </a:r>
            <a:r>
              <a:rPr lang="en-US" sz="2400" dirty="0">
                <a:solidFill>
                  <a:srgbClr val="FFFF00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 err="1"/>
              <a:t>Zgrade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zidovima</a:t>
            </a:r>
            <a:r>
              <a:rPr lang="en-US" sz="2400" b="1" dirty="0">
                <a:solidFill>
                  <a:srgbClr val="FFFF00"/>
                </a:solidFill>
              </a:rPr>
              <a:t> od AB </a:t>
            </a:r>
            <a:endParaRPr lang="sr-Latn-RS" sz="2400" b="1" dirty="0" smtClean="0">
              <a:solidFill>
                <a:srgbClr val="FFFF00"/>
              </a:solidFill>
            </a:endParaRPr>
          </a:p>
          <a:p>
            <a:r>
              <a:rPr lang="sr-Latn-RS" sz="2400" dirty="0" smtClean="0"/>
              <a:t>     </a:t>
            </a:r>
            <a:r>
              <a:rPr lang="en-US" sz="2400" dirty="0" smtClean="0"/>
              <a:t>(</a:t>
            </a:r>
            <a:r>
              <a:rPr lang="en-US" sz="2400" dirty="0" err="1"/>
              <a:t>armiranog</a:t>
            </a:r>
            <a:r>
              <a:rPr lang="en-US" sz="2400" dirty="0"/>
              <a:t> </a:t>
            </a:r>
            <a:r>
              <a:rPr lang="en-US" sz="2400" dirty="0" err="1"/>
              <a:t>betona</a:t>
            </a:r>
            <a:r>
              <a:rPr lang="en-US" sz="2400" dirty="0"/>
              <a:t>)</a:t>
            </a:r>
            <a:endParaRPr 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759" y="2852936"/>
            <a:ext cx="2584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-18953"/>
            <a:ext cx="704633" cy="78365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31640" y="744963"/>
            <a:ext cx="6188794" cy="6955480"/>
            <a:chOff x="1475656" y="692696"/>
            <a:chExt cx="6188794" cy="6955480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9550" y="692696"/>
              <a:ext cx="6184900" cy="567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363246"/>
              <a:ext cx="5396706" cy="1284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28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3" y="892552"/>
            <a:ext cx="8322969" cy="505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874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6" y="980727"/>
            <a:ext cx="8239230" cy="513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83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19" y="912154"/>
            <a:ext cx="8093141" cy="496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997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54" y="980728"/>
            <a:ext cx="805528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28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41" y="892552"/>
            <a:ext cx="8079325" cy="512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777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-3275"/>
            <a:ext cx="704633" cy="783657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41" y="1124744"/>
            <a:ext cx="8055907" cy="498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339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3" y="980728"/>
            <a:ext cx="856875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276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0"/>
            <a:ext cx="704633" cy="783657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4" y="980728"/>
            <a:ext cx="819360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12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558033" cy="502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16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3" y="1241424"/>
            <a:ext cx="8006685" cy="535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5" name="Rectangle 4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93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59" y="810883"/>
            <a:ext cx="7763260" cy="558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02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42" y="1056358"/>
            <a:ext cx="7744698" cy="546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481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" y="892552"/>
            <a:ext cx="7707014" cy="541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328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53222"/>
            <a:ext cx="7272809" cy="554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361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89734"/>
            <a:ext cx="6868282" cy="586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514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42" y="957263"/>
            <a:ext cx="7925232" cy="463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930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1580"/>
            <a:ext cx="6799694" cy="547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111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47" y="938916"/>
            <a:ext cx="7772083" cy="517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855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7544" y="1889503"/>
            <a:ext cx="4212468" cy="637619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9750" y="89255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FFFF00"/>
                </a:solidFill>
              </a:rPr>
              <a:t>PRORAČUN ZIDANIH KONSTRUKCIJA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3" y="1946702"/>
            <a:ext cx="45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chemeClr val="bg1"/>
                </a:solidFill>
              </a:rPr>
              <a:t>Metoda dopuštenih napona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9463" y="1855277"/>
            <a:ext cx="147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</a:t>
            </a:r>
            <a:r>
              <a:rPr lang="sr-Latn-RS" sz="2400" dirty="0" smtClean="0">
                <a:solidFill>
                  <a:srgbClr val="FFFF00"/>
                </a:solidFill>
                <a:sym typeface="Symbol"/>
              </a:rPr>
              <a:t>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</a:t>
            </a:r>
            <a:r>
              <a:rPr lang="sr-Latn-RS" sz="1600" dirty="0" smtClean="0">
                <a:solidFill>
                  <a:srgbClr val="FFFF00"/>
                </a:solidFill>
                <a:sym typeface="Symbol"/>
              </a:rPr>
              <a:t>dop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3950" y="278092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</a:t>
            </a:r>
            <a:r>
              <a:rPr lang="sr-Latn-RS" sz="1600" dirty="0" smtClean="0">
                <a:solidFill>
                  <a:srgbClr val="FFFF00"/>
                </a:solidFill>
                <a:sym typeface="Symbol"/>
              </a:rPr>
              <a:t>dop</a:t>
            </a:r>
            <a:r>
              <a:rPr lang="sr-Latn-RS" sz="2400" dirty="0" smtClean="0">
                <a:solidFill>
                  <a:srgbClr val="FFFF00"/>
                </a:solidFill>
                <a:sym typeface="Symbol"/>
              </a:rPr>
              <a:t>=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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v</a:t>
            </a:r>
            <a:r>
              <a:rPr lang="sr-Latn-RS" sz="2400" dirty="0" smtClean="0">
                <a:solidFill>
                  <a:srgbClr val="FFFF00"/>
                </a:solidFill>
                <a:sym typeface="Symbol"/>
              </a:rPr>
              <a:t>/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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26369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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v</a:t>
            </a:r>
            <a:r>
              <a:rPr lang="sr-Latn-RS" sz="2400" dirty="0" smtClean="0">
                <a:solidFill>
                  <a:srgbClr val="FFFF00"/>
                </a:solidFill>
                <a:sym typeface="Symbol"/>
              </a:rPr>
              <a:t> - garantovana srednja čvrstoća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309857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FFFF00"/>
                </a:solidFill>
                <a:sym typeface="Symbol"/>
              </a:rPr>
              <a:t> - koeficijent sigurnosti   ( 1,5-4 )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407707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FFFF00"/>
                </a:solidFill>
                <a:sym typeface="Symbol"/>
              </a:rPr>
              <a:t>Ograničenja</a:t>
            </a:r>
          </a:p>
          <a:p>
            <a:r>
              <a:rPr lang="sr-Latn-RS" sz="2400" dirty="0" smtClean="0">
                <a:sym typeface="Symbol"/>
              </a:rPr>
              <a:t>- Po teoriji dopuštenih napona mogu da se proračunavaju samo noseći zidovi do 5 etaža i to ako je svetli otvor  2,75 m.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990" y="5262131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ym typeface="Symbol"/>
              </a:rPr>
              <a:t>- Pri tom raspon tavanice treba da   6m, a maksimalno pokretno opterećenje po tavanici p3,0 kN/m</a:t>
            </a:r>
            <a:r>
              <a:rPr lang="sr-Latn-RS" sz="2400" baseline="30000" dirty="0" smtClean="0">
                <a:sym typeface="Symbol"/>
              </a:rPr>
              <a:t>2</a:t>
            </a:r>
            <a:r>
              <a:rPr lang="sr-Latn-RS" sz="2400" dirty="0" smtClean="0">
                <a:sym typeface="Symbol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5536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87742" y="980728"/>
            <a:ext cx="3857652" cy="637619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9592" y="1037927"/>
            <a:ext cx="3807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chemeClr val="bg1"/>
                </a:solidFill>
              </a:rPr>
              <a:t>Metoda graničnih stanja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1037927"/>
            <a:ext cx="147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Rd  Sd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8157" y="191683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Rd – proračunska vrednost granične nosivosti preseka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429" y="251206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Sd – proračunska vrednost opterećenja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166" y="3140968"/>
            <a:ext cx="4021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 Sd=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i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 *S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ki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9654" y="366418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Proračunske situacije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8793" y="428827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1) S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d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=1,0*S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g 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+ 1,5*S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p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    ili       S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d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=1,35*S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g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  ako je veće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157" y="5877403"/>
            <a:ext cx="7792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FF00"/>
                </a:solidFill>
                <a:sym typeface="Symbol"/>
              </a:rPr>
              <a:t>4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) S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d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=1,0*S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g 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+ 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p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*S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p 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+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0,35*S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w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 + 1,0 S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8793" y="4801150"/>
            <a:ext cx="7792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2) S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d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=1,0*S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g 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+ 1,35*S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w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    ili    </a:t>
            </a:r>
            <a:r>
              <a:rPr lang="sr-Latn-RS" sz="2800" dirty="0">
                <a:solidFill>
                  <a:srgbClr val="FFFF00"/>
                </a:solidFill>
                <a:sym typeface="Symbol"/>
              </a:rPr>
              <a:t>S</a:t>
            </a:r>
            <a:r>
              <a:rPr lang="sr-Latn-RS" dirty="0">
                <a:solidFill>
                  <a:srgbClr val="FFFF00"/>
                </a:solidFill>
                <a:sym typeface="Symbol"/>
              </a:rPr>
              <a:t>d</a:t>
            </a:r>
            <a:r>
              <a:rPr lang="sr-Latn-RS" sz="2800" dirty="0">
                <a:solidFill>
                  <a:srgbClr val="FFFF00"/>
                </a:solidFill>
                <a:sym typeface="Symbol"/>
              </a:rPr>
              <a:t>=1,35*S</a:t>
            </a:r>
            <a:r>
              <a:rPr lang="sr-Latn-RS" dirty="0">
                <a:solidFill>
                  <a:srgbClr val="FFFF00"/>
                </a:solidFill>
                <a:sym typeface="Symbol"/>
              </a:rPr>
              <a:t>g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  ako je veće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7826" y="5324370"/>
            <a:ext cx="7792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3) S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d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=1,2*S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g 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+ 1,2*S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p 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+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sr-Latn-RS" sz="2800" dirty="0" smtClean="0">
                <a:solidFill>
                  <a:srgbClr val="FFFF00"/>
                </a:solidFill>
                <a:sym typeface="Symbol"/>
              </a:rPr>
              <a:t>1,2*S</a:t>
            </a:r>
            <a:r>
              <a:rPr lang="sr-Latn-RS" dirty="0" smtClean="0">
                <a:solidFill>
                  <a:srgbClr val="FFFF00"/>
                </a:solidFill>
                <a:sym typeface="Symbol"/>
              </a:rPr>
              <a:t>wi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2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45" y="1238250"/>
            <a:ext cx="8190251" cy="485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69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26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84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41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21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1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8257"/>
            <a:ext cx="8055288" cy="515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5" name="Rectangle 4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95" y="1100322"/>
            <a:ext cx="8011496" cy="507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6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" y="1124744"/>
            <a:ext cx="8320759" cy="541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198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6" y="996950"/>
            <a:ext cx="8473715" cy="560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73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05" y="1206500"/>
            <a:ext cx="8587731" cy="524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05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Prora</a:t>
              </a:r>
              <a:r>
                <a:rPr lang="sr-Latn-RS" sz="1600" b="1" dirty="0" smtClean="0">
                  <a:solidFill>
                    <a:schemeClr val="bg1"/>
                  </a:solidFill>
                </a:rPr>
                <a:t>č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un </a:t>
              </a:r>
              <a:r>
                <a:rPr lang="sr-Latn-RS" sz="1600" b="1" dirty="0">
                  <a:solidFill>
                    <a:schemeClr val="bg1"/>
                  </a:solidFill>
                </a:rPr>
                <a:t>z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idanih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konstrukcija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4722"/>
            <a:ext cx="6637883" cy="57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537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9422</TotalTime>
  <Words>554</Words>
  <Application>Microsoft Office PowerPoint</Application>
  <PresentationFormat>On-screen Show (4:3)</PresentationFormat>
  <Paragraphs>131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User</cp:lastModifiedBy>
  <cp:revision>695</cp:revision>
  <dcterms:created xsi:type="dcterms:W3CDTF">2014-03-04T21:51:40Z</dcterms:created>
  <dcterms:modified xsi:type="dcterms:W3CDTF">2017-03-13T22:00:31Z</dcterms:modified>
</cp:coreProperties>
</file>