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handoutMasterIdLst>
    <p:handoutMasterId r:id="rId12"/>
  </p:handoutMasterIdLst>
  <p:sldIdLst>
    <p:sldId id="381" r:id="rId2"/>
    <p:sldId id="459" r:id="rId3"/>
    <p:sldId id="485" r:id="rId4"/>
    <p:sldId id="491" r:id="rId5"/>
    <p:sldId id="486" r:id="rId6"/>
    <p:sldId id="487" r:id="rId7"/>
    <p:sldId id="488" r:id="rId8"/>
    <p:sldId id="489" r:id="rId9"/>
    <p:sldId id="49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598" autoAdjust="0"/>
  </p:normalViewPr>
  <p:slideViewPr>
    <p:cSldViewPr>
      <p:cViewPr>
        <p:scale>
          <a:sx n="82" d="100"/>
          <a:sy n="82" d="100"/>
        </p:scale>
        <p:origin x="-1330" y="-2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458265-4CDB-4F61-83AE-C4A9E45716F9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60D85D-1A10-4EB9-8957-5E3999F9B2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7015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ACE438-E957-413E-8E86-47C91ACCED0C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17AE96-39D1-4CA8-9C2C-A8896CC9C0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047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17AE96-39D1-4CA8-9C2C-A8896CC9C08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512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CF970-80DB-4512-B5B5-71C9870908A5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19B73-4858-4C31-B062-20DE35B15A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CF970-80DB-4512-B5B5-71C9870908A5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19B73-4858-4C31-B062-20DE35B15A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CF970-80DB-4512-B5B5-71C9870908A5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19B73-4858-4C31-B062-20DE35B15A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CF970-80DB-4512-B5B5-71C9870908A5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19B73-4858-4C31-B062-20DE35B15A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CF970-80DB-4512-B5B5-71C9870908A5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19B73-4858-4C31-B062-20DE35B15A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CF970-80DB-4512-B5B5-71C9870908A5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19B73-4858-4C31-B062-20DE35B15A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CF970-80DB-4512-B5B5-71C9870908A5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19B73-4858-4C31-B062-20DE35B15A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CF970-80DB-4512-B5B5-71C9870908A5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19B73-4858-4C31-B062-20DE35B15A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CF970-80DB-4512-B5B5-71C9870908A5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19B73-4858-4C31-B062-20DE35B15A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CF970-80DB-4512-B5B5-71C9870908A5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19B73-4858-4C31-B062-20DE35B15A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CF970-80DB-4512-B5B5-71C9870908A5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19B73-4858-4C31-B062-20DE35B15A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CF970-80DB-4512-B5B5-71C9870908A5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919B73-4858-4C31-B062-20DE35B15AF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jpeg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216238" y="0"/>
            <a:ext cx="8927762" cy="892552"/>
            <a:chOff x="142844" y="714356"/>
            <a:chExt cx="8927762" cy="1013814"/>
          </a:xfrm>
        </p:grpSpPr>
        <p:sp>
          <p:nvSpPr>
            <p:cNvPr id="4" name="Rectangle 3"/>
            <p:cNvSpPr/>
            <p:nvPr/>
          </p:nvSpPr>
          <p:spPr>
            <a:xfrm>
              <a:off x="142844" y="857232"/>
              <a:ext cx="8858312" cy="71438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714348" y="714356"/>
              <a:ext cx="8072494" cy="730264"/>
            </a:xfrm>
            <a:prstGeom prst="rect">
              <a:avLst/>
            </a:prstGeom>
            <a:solidFill>
              <a:schemeClr val="tx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712360" y="714356"/>
              <a:ext cx="8358246" cy="101381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sr-Latn-CS" sz="2000" b="1" dirty="0" smtClean="0">
                  <a:solidFill>
                    <a:schemeClr val="bg1"/>
                  </a:solidFill>
                </a:rPr>
                <a:t>Zidane i drvene konstrukcije  </a:t>
              </a:r>
            </a:p>
            <a:p>
              <a:pPr algn="ctr"/>
              <a:r>
                <a:rPr lang="sr-Latn-CS" sz="1600" b="1" dirty="0" smtClean="0">
                  <a:solidFill>
                    <a:schemeClr val="bg1"/>
                  </a:solidFill>
                </a:rPr>
                <a:t> </a:t>
              </a:r>
              <a:r>
                <a:rPr lang="en-US" sz="1600" b="1" dirty="0" err="1" smtClean="0">
                  <a:solidFill>
                    <a:schemeClr val="bg1"/>
                  </a:solidFill>
                </a:rPr>
                <a:t>Prora</a:t>
              </a:r>
              <a:r>
                <a:rPr lang="sr-Latn-RS" sz="1600" b="1" dirty="0" smtClean="0">
                  <a:solidFill>
                    <a:schemeClr val="bg1"/>
                  </a:solidFill>
                </a:rPr>
                <a:t>č</a:t>
              </a:r>
              <a:r>
                <a:rPr lang="en-US" sz="1600" b="1" dirty="0" smtClean="0">
                  <a:solidFill>
                    <a:schemeClr val="bg1"/>
                  </a:solidFill>
                </a:rPr>
                <a:t>un </a:t>
              </a:r>
              <a:r>
                <a:rPr lang="sr-Latn-RS" sz="1600" b="1" dirty="0">
                  <a:solidFill>
                    <a:schemeClr val="bg1"/>
                  </a:solidFill>
                </a:rPr>
                <a:t>z</a:t>
              </a:r>
              <a:r>
                <a:rPr lang="en-US" sz="1600" b="1" dirty="0" err="1" smtClean="0">
                  <a:solidFill>
                    <a:schemeClr val="bg1"/>
                  </a:solidFill>
                </a:rPr>
                <a:t>idanih</a:t>
              </a:r>
              <a:r>
                <a:rPr lang="en-US" sz="1600" b="1" dirty="0" smtClean="0">
                  <a:solidFill>
                    <a:schemeClr val="bg1"/>
                  </a:solidFill>
                </a:rPr>
                <a:t> </a:t>
              </a:r>
              <a:r>
                <a:rPr lang="en-US" sz="1600" b="1" dirty="0" err="1" smtClean="0">
                  <a:solidFill>
                    <a:schemeClr val="bg1"/>
                  </a:solidFill>
                </a:rPr>
                <a:t>konstrukcija</a:t>
              </a:r>
              <a:endParaRPr lang="en-US" sz="1600" b="1" dirty="0" smtClean="0">
                <a:solidFill>
                  <a:schemeClr val="bg1"/>
                </a:solidFill>
              </a:endParaRPr>
            </a:p>
            <a:p>
              <a:r>
                <a:rPr lang="sr-Latn-CS" sz="1600" b="1" dirty="0" smtClean="0">
                  <a:solidFill>
                    <a:schemeClr val="bg1"/>
                  </a:solidFill>
                </a:rPr>
                <a:t>	</a:t>
              </a:r>
              <a:r>
                <a:rPr lang="x-none" sz="1600" b="1" smtClean="0">
                  <a:solidFill>
                    <a:schemeClr val="bg1"/>
                  </a:solidFill>
                </a:rPr>
                <a:t>  </a:t>
              </a:r>
              <a:endParaRPr lang="en-US" sz="1600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" y="38850"/>
            <a:ext cx="704633" cy="783657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896540" y="1026314"/>
            <a:ext cx="45879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 smtClean="0">
                <a:solidFill>
                  <a:srgbClr val="FFFF00"/>
                </a:solidFill>
              </a:rPr>
              <a:t>MASIVNI</a:t>
            </a:r>
            <a:r>
              <a:rPr lang="en-US" sz="2800" b="1" dirty="0" smtClean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SISTEMI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GRAĐENJA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64910" y="1916832"/>
            <a:ext cx="831815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/>
              <a:t>PREMA</a:t>
            </a:r>
            <a:r>
              <a:rPr lang="en-US" sz="2400" b="1" dirty="0"/>
              <a:t> </a:t>
            </a:r>
            <a:r>
              <a:rPr lang="en-US" sz="2400" b="1" dirty="0" err="1"/>
              <a:t>NAČINU</a:t>
            </a:r>
            <a:r>
              <a:rPr lang="en-US" sz="2400" b="1" dirty="0"/>
              <a:t> </a:t>
            </a:r>
            <a:r>
              <a:rPr lang="en-US" sz="2400" b="1" dirty="0" err="1"/>
              <a:t>IZVOĐENJA</a:t>
            </a:r>
            <a:r>
              <a:rPr lang="en-US" sz="2400" b="1" dirty="0"/>
              <a:t> I </a:t>
            </a:r>
            <a:r>
              <a:rPr lang="en-US" sz="2400" b="1" dirty="0" err="1"/>
              <a:t>MATERIJALU</a:t>
            </a:r>
            <a:r>
              <a:rPr lang="en-US" sz="2400" b="1" dirty="0"/>
              <a:t> </a:t>
            </a:r>
            <a:r>
              <a:rPr lang="en-US" sz="2400" b="1" dirty="0" err="1"/>
              <a:t>NOSEĆIH</a:t>
            </a:r>
            <a:r>
              <a:rPr lang="en-US" sz="2400" b="1" dirty="0"/>
              <a:t> </a:t>
            </a:r>
            <a:r>
              <a:rPr lang="en-US" sz="2400" b="1" dirty="0" err="1"/>
              <a:t>ZIDOVA</a:t>
            </a:r>
            <a:r>
              <a:rPr lang="en-US" sz="2400" dirty="0"/>
              <a:t>, </a:t>
            </a:r>
            <a:endParaRPr lang="sr-Latn-RS" sz="2400" dirty="0"/>
          </a:p>
          <a:p>
            <a:r>
              <a:rPr lang="en-US" sz="2400" dirty="0" err="1"/>
              <a:t>zgrade</a:t>
            </a:r>
            <a:r>
              <a:rPr lang="en-US" sz="2400" dirty="0"/>
              <a:t> </a:t>
            </a:r>
            <a:r>
              <a:rPr lang="en-US" sz="2400" dirty="0" err="1"/>
              <a:t>sa</a:t>
            </a:r>
            <a:r>
              <a:rPr lang="en-US" sz="2400" dirty="0"/>
              <a:t> </a:t>
            </a:r>
            <a:r>
              <a:rPr lang="en-US" sz="2400" dirty="0" err="1"/>
              <a:t>masivnim</a:t>
            </a:r>
            <a:r>
              <a:rPr lang="en-US" sz="2400" dirty="0"/>
              <a:t> </a:t>
            </a:r>
            <a:r>
              <a:rPr lang="en-US" sz="2400" dirty="0" err="1"/>
              <a:t>konstruktivnim</a:t>
            </a:r>
            <a:r>
              <a:rPr lang="en-US" sz="2400" dirty="0"/>
              <a:t> </a:t>
            </a:r>
            <a:r>
              <a:rPr lang="en-US" sz="2400" dirty="0" err="1"/>
              <a:t>sklopom</a:t>
            </a:r>
            <a:r>
              <a:rPr lang="en-US" sz="2400" dirty="0"/>
              <a:t> </a:t>
            </a:r>
            <a:r>
              <a:rPr lang="en-US" sz="2400" dirty="0" err="1"/>
              <a:t>mogu</a:t>
            </a:r>
            <a:r>
              <a:rPr lang="en-US" sz="2400" dirty="0"/>
              <a:t> </a:t>
            </a:r>
            <a:r>
              <a:rPr lang="en-US" sz="2400" dirty="0" err="1"/>
              <a:t>biti</a:t>
            </a:r>
            <a:r>
              <a:rPr lang="en-US" sz="2400" dirty="0"/>
              <a:t>: 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980892" y="2747829"/>
            <a:ext cx="683146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r>
              <a:rPr lang="pt-BR" sz="2400" b="1" dirty="0">
                <a:solidFill>
                  <a:srgbClr val="FFFF00"/>
                </a:solidFill>
              </a:rPr>
              <a:t>a</a:t>
            </a:r>
            <a:r>
              <a:rPr lang="pt-BR" sz="2400" dirty="0">
                <a:solidFill>
                  <a:srgbClr val="FFFF00"/>
                </a:solidFill>
              </a:rPr>
              <a:t>)</a:t>
            </a:r>
            <a:r>
              <a:rPr lang="pt-BR" sz="2400" dirty="0"/>
              <a:t> Zgrade sa </a:t>
            </a:r>
            <a:r>
              <a:rPr lang="pt-BR" sz="2400" b="1" dirty="0">
                <a:solidFill>
                  <a:srgbClr val="FFFF00"/>
                </a:solidFill>
              </a:rPr>
              <a:t>zidanim</a:t>
            </a:r>
            <a:r>
              <a:rPr lang="pt-BR" sz="2400" b="1" dirty="0"/>
              <a:t> </a:t>
            </a:r>
            <a:r>
              <a:rPr lang="pt-BR" sz="2400" dirty="0"/>
              <a:t>nosećim zidovima </a:t>
            </a:r>
            <a:endParaRPr lang="en-US" sz="2400" dirty="0"/>
          </a:p>
        </p:txBody>
      </p:sp>
      <p:sp>
        <p:nvSpPr>
          <p:cNvPr id="18" name="Rectangle 17"/>
          <p:cNvSpPr/>
          <p:nvPr/>
        </p:nvSpPr>
        <p:spPr>
          <a:xfrm>
            <a:off x="926453" y="3429000"/>
            <a:ext cx="4221611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r>
              <a:rPr lang="en-US" sz="2400" b="1" dirty="0">
                <a:solidFill>
                  <a:srgbClr val="FFFF00"/>
                </a:solidFill>
              </a:rPr>
              <a:t>b</a:t>
            </a:r>
            <a:r>
              <a:rPr lang="en-US" sz="2400" dirty="0">
                <a:solidFill>
                  <a:srgbClr val="FFFF00"/>
                </a:solidFill>
              </a:rPr>
              <a:t>)</a:t>
            </a:r>
            <a:r>
              <a:rPr lang="en-US" sz="2400" dirty="0"/>
              <a:t> </a:t>
            </a:r>
            <a:r>
              <a:rPr lang="en-US" sz="2400" dirty="0" err="1"/>
              <a:t>Zgrade</a:t>
            </a:r>
            <a:r>
              <a:rPr lang="en-US" sz="2400" dirty="0"/>
              <a:t> </a:t>
            </a:r>
            <a:r>
              <a:rPr lang="en-US" sz="2400" dirty="0" err="1"/>
              <a:t>sa</a:t>
            </a:r>
            <a:r>
              <a:rPr lang="en-US" sz="2400" dirty="0"/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zidovima</a:t>
            </a:r>
            <a:r>
              <a:rPr lang="en-US" sz="2400" b="1" dirty="0">
                <a:solidFill>
                  <a:srgbClr val="FFFF00"/>
                </a:solidFill>
              </a:rPr>
              <a:t> od AB </a:t>
            </a:r>
            <a:endParaRPr lang="sr-Latn-RS" sz="2400" b="1" dirty="0" smtClean="0">
              <a:solidFill>
                <a:srgbClr val="FFFF00"/>
              </a:solidFill>
            </a:endParaRPr>
          </a:p>
          <a:p>
            <a:r>
              <a:rPr lang="sr-Latn-RS" sz="2400" dirty="0" smtClean="0"/>
              <a:t>     </a:t>
            </a:r>
            <a:r>
              <a:rPr lang="en-US" sz="2400" dirty="0" smtClean="0"/>
              <a:t>(</a:t>
            </a:r>
            <a:r>
              <a:rPr lang="en-US" sz="2400" dirty="0" err="1"/>
              <a:t>armiranog</a:t>
            </a:r>
            <a:r>
              <a:rPr lang="en-US" sz="2400" dirty="0"/>
              <a:t> </a:t>
            </a:r>
            <a:r>
              <a:rPr lang="en-US" sz="2400" dirty="0" err="1"/>
              <a:t>betona</a:t>
            </a:r>
            <a:r>
              <a:rPr lang="en-US" sz="2400" dirty="0"/>
              <a:t>)</a:t>
            </a: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759" y="2852936"/>
            <a:ext cx="2584392" cy="3528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443" y="1241424"/>
            <a:ext cx="8006685" cy="5355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" name="Group 3"/>
          <p:cNvGrpSpPr/>
          <p:nvPr/>
        </p:nvGrpSpPr>
        <p:grpSpPr>
          <a:xfrm>
            <a:off x="216238" y="0"/>
            <a:ext cx="8927762" cy="892552"/>
            <a:chOff x="142844" y="714356"/>
            <a:chExt cx="8927762" cy="1013814"/>
          </a:xfrm>
        </p:grpSpPr>
        <p:sp>
          <p:nvSpPr>
            <p:cNvPr id="5" name="Rectangle 4"/>
            <p:cNvSpPr/>
            <p:nvPr/>
          </p:nvSpPr>
          <p:spPr>
            <a:xfrm>
              <a:off x="142844" y="857232"/>
              <a:ext cx="8858312" cy="71438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714348" y="714356"/>
              <a:ext cx="8072494" cy="730264"/>
            </a:xfrm>
            <a:prstGeom prst="rect">
              <a:avLst/>
            </a:prstGeom>
            <a:solidFill>
              <a:schemeClr val="tx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712360" y="714356"/>
              <a:ext cx="8358246" cy="101381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sr-Latn-CS" sz="2000" b="1" dirty="0" smtClean="0">
                  <a:solidFill>
                    <a:schemeClr val="bg1"/>
                  </a:solidFill>
                </a:rPr>
                <a:t>Zidane i drvene konstrukcije  </a:t>
              </a:r>
            </a:p>
            <a:p>
              <a:pPr algn="ctr"/>
              <a:r>
                <a:rPr lang="sr-Latn-CS" sz="1600" b="1" dirty="0" smtClean="0">
                  <a:solidFill>
                    <a:schemeClr val="bg1"/>
                  </a:solidFill>
                </a:rPr>
                <a:t> </a:t>
              </a:r>
              <a:r>
                <a:rPr lang="en-US" sz="1600" b="1" dirty="0" err="1" smtClean="0">
                  <a:solidFill>
                    <a:schemeClr val="bg1"/>
                  </a:solidFill>
                </a:rPr>
                <a:t>Prora</a:t>
              </a:r>
              <a:r>
                <a:rPr lang="sr-Latn-RS" sz="1600" b="1" dirty="0" smtClean="0">
                  <a:solidFill>
                    <a:schemeClr val="bg1"/>
                  </a:solidFill>
                </a:rPr>
                <a:t>č</a:t>
              </a:r>
              <a:r>
                <a:rPr lang="en-US" sz="1600" b="1" dirty="0" smtClean="0">
                  <a:solidFill>
                    <a:schemeClr val="bg1"/>
                  </a:solidFill>
                </a:rPr>
                <a:t>un </a:t>
              </a:r>
              <a:r>
                <a:rPr lang="sr-Latn-RS" sz="1600" b="1" dirty="0">
                  <a:solidFill>
                    <a:schemeClr val="bg1"/>
                  </a:solidFill>
                </a:rPr>
                <a:t>z</a:t>
              </a:r>
              <a:r>
                <a:rPr lang="en-US" sz="1600" b="1" dirty="0" err="1" smtClean="0">
                  <a:solidFill>
                    <a:schemeClr val="bg1"/>
                  </a:solidFill>
                </a:rPr>
                <a:t>idanih</a:t>
              </a:r>
              <a:r>
                <a:rPr lang="en-US" sz="1600" b="1" dirty="0" smtClean="0">
                  <a:solidFill>
                    <a:schemeClr val="bg1"/>
                  </a:solidFill>
                </a:rPr>
                <a:t> </a:t>
              </a:r>
              <a:r>
                <a:rPr lang="en-US" sz="1600" b="1" dirty="0" err="1" smtClean="0">
                  <a:solidFill>
                    <a:schemeClr val="bg1"/>
                  </a:solidFill>
                </a:rPr>
                <a:t>konstrukcija</a:t>
              </a:r>
              <a:endParaRPr lang="en-US" sz="1600" b="1" dirty="0" smtClean="0">
                <a:solidFill>
                  <a:schemeClr val="bg1"/>
                </a:solidFill>
              </a:endParaRPr>
            </a:p>
            <a:p>
              <a:r>
                <a:rPr lang="sr-Latn-CS" sz="1600" b="1" dirty="0" smtClean="0">
                  <a:solidFill>
                    <a:schemeClr val="bg1"/>
                  </a:solidFill>
                </a:rPr>
                <a:t>	</a:t>
              </a:r>
              <a:r>
                <a:rPr lang="x-none" sz="1600" b="1" smtClean="0">
                  <a:solidFill>
                    <a:schemeClr val="bg1"/>
                  </a:solidFill>
                </a:rPr>
                <a:t>  </a:t>
              </a:r>
              <a:endParaRPr lang="en-US" sz="1600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" y="38850"/>
            <a:ext cx="704633" cy="783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0193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>
            <a:off x="467544" y="1889503"/>
            <a:ext cx="4212468" cy="637619"/>
          </a:xfrm>
          <a:prstGeom prst="roundRect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216238" y="0"/>
            <a:ext cx="8927762" cy="892552"/>
            <a:chOff x="142844" y="714356"/>
            <a:chExt cx="8927762" cy="1013814"/>
          </a:xfrm>
        </p:grpSpPr>
        <p:sp>
          <p:nvSpPr>
            <p:cNvPr id="3" name="Rectangle 2"/>
            <p:cNvSpPr/>
            <p:nvPr/>
          </p:nvSpPr>
          <p:spPr>
            <a:xfrm>
              <a:off x="142844" y="857232"/>
              <a:ext cx="8858312" cy="71438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Rectangle 3"/>
            <p:cNvSpPr/>
            <p:nvPr/>
          </p:nvSpPr>
          <p:spPr>
            <a:xfrm>
              <a:off x="714348" y="714356"/>
              <a:ext cx="8072494" cy="730264"/>
            </a:xfrm>
            <a:prstGeom prst="rect">
              <a:avLst/>
            </a:prstGeom>
            <a:solidFill>
              <a:schemeClr val="tx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712360" y="714356"/>
              <a:ext cx="8358246" cy="101381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sr-Latn-CS" sz="2000" b="1" dirty="0" smtClean="0">
                  <a:solidFill>
                    <a:schemeClr val="bg1"/>
                  </a:solidFill>
                </a:rPr>
                <a:t>Zidane i drvene konstrukcije  </a:t>
              </a:r>
            </a:p>
            <a:p>
              <a:pPr algn="ctr"/>
              <a:r>
                <a:rPr lang="sr-Latn-CS" sz="1600" b="1" dirty="0" smtClean="0">
                  <a:solidFill>
                    <a:schemeClr val="bg1"/>
                  </a:solidFill>
                </a:rPr>
                <a:t> </a:t>
              </a:r>
              <a:r>
                <a:rPr lang="en-US" sz="1600" b="1" dirty="0" err="1" smtClean="0">
                  <a:solidFill>
                    <a:schemeClr val="bg1"/>
                  </a:solidFill>
                </a:rPr>
                <a:t>Prora</a:t>
              </a:r>
              <a:r>
                <a:rPr lang="sr-Latn-RS" sz="1600" b="1" dirty="0" smtClean="0">
                  <a:solidFill>
                    <a:schemeClr val="bg1"/>
                  </a:solidFill>
                </a:rPr>
                <a:t>č</a:t>
              </a:r>
              <a:r>
                <a:rPr lang="en-US" sz="1600" b="1" dirty="0" smtClean="0">
                  <a:solidFill>
                    <a:schemeClr val="bg1"/>
                  </a:solidFill>
                </a:rPr>
                <a:t>un </a:t>
              </a:r>
              <a:r>
                <a:rPr lang="sr-Latn-RS" sz="1600" b="1" dirty="0">
                  <a:solidFill>
                    <a:schemeClr val="bg1"/>
                  </a:solidFill>
                </a:rPr>
                <a:t>z</a:t>
              </a:r>
              <a:r>
                <a:rPr lang="en-US" sz="1600" b="1" dirty="0" err="1" smtClean="0">
                  <a:solidFill>
                    <a:schemeClr val="bg1"/>
                  </a:solidFill>
                </a:rPr>
                <a:t>idanih</a:t>
              </a:r>
              <a:r>
                <a:rPr lang="en-US" sz="1600" b="1" dirty="0" smtClean="0">
                  <a:solidFill>
                    <a:schemeClr val="bg1"/>
                  </a:solidFill>
                </a:rPr>
                <a:t> </a:t>
              </a:r>
              <a:r>
                <a:rPr lang="en-US" sz="1600" b="1" dirty="0" err="1" smtClean="0">
                  <a:solidFill>
                    <a:schemeClr val="bg1"/>
                  </a:solidFill>
                </a:rPr>
                <a:t>konstrukcija</a:t>
              </a:r>
              <a:endParaRPr lang="en-US" sz="1600" b="1" dirty="0" smtClean="0">
                <a:solidFill>
                  <a:schemeClr val="bg1"/>
                </a:solidFill>
              </a:endParaRPr>
            </a:p>
            <a:p>
              <a:r>
                <a:rPr lang="sr-Latn-CS" sz="1600" b="1" dirty="0" smtClean="0">
                  <a:solidFill>
                    <a:schemeClr val="bg1"/>
                  </a:solidFill>
                </a:rPr>
                <a:t>	</a:t>
              </a:r>
              <a:r>
                <a:rPr lang="x-none" sz="1600" b="1" smtClean="0">
                  <a:solidFill>
                    <a:schemeClr val="bg1"/>
                  </a:solidFill>
                </a:rPr>
                <a:t>  </a:t>
              </a:r>
              <a:endParaRPr lang="en-US" sz="1600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" y="38850"/>
            <a:ext cx="704633" cy="78365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39750" y="892552"/>
            <a:ext cx="6048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400" dirty="0" smtClean="0">
                <a:solidFill>
                  <a:srgbClr val="FFFF00"/>
                </a:solidFill>
              </a:rPr>
              <a:t>PRORAČUN ZIDANIH KONSTRUKCIJA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7543" y="1946702"/>
            <a:ext cx="45365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800" dirty="0" smtClean="0">
                <a:solidFill>
                  <a:schemeClr val="bg1"/>
                </a:solidFill>
              </a:rPr>
              <a:t>Metoda dopuštenih napona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39463" y="1855277"/>
            <a:ext cx="14771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800" dirty="0" smtClean="0">
                <a:solidFill>
                  <a:srgbClr val="FFFF00"/>
                </a:solidFill>
                <a:sym typeface="Symbol"/>
              </a:rPr>
              <a:t></a:t>
            </a:r>
            <a:r>
              <a:rPr lang="sr-Latn-RS" sz="2400" dirty="0" smtClean="0">
                <a:solidFill>
                  <a:srgbClr val="FFFF00"/>
                </a:solidFill>
                <a:sym typeface="Symbol"/>
              </a:rPr>
              <a:t></a:t>
            </a:r>
            <a:r>
              <a:rPr lang="sr-Latn-RS" sz="2800" dirty="0" smtClean="0">
                <a:solidFill>
                  <a:srgbClr val="FFFF00"/>
                </a:solidFill>
                <a:sym typeface="Symbol"/>
              </a:rPr>
              <a:t></a:t>
            </a:r>
            <a:r>
              <a:rPr lang="sr-Latn-RS" sz="1600" dirty="0" smtClean="0">
                <a:solidFill>
                  <a:srgbClr val="FFFF00"/>
                </a:solidFill>
                <a:sym typeface="Symbol"/>
              </a:rPr>
              <a:t>dop</a:t>
            </a:r>
            <a:endParaRPr lang="en-US" sz="1600" dirty="0">
              <a:solidFill>
                <a:srgbClr val="FFFF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63950" y="2780928"/>
            <a:ext cx="38164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800" dirty="0" smtClean="0">
                <a:solidFill>
                  <a:srgbClr val="FFFF00"/>
                </a:solidFill>
                <a:sym typeface="Symbol"/>
              </a:rPr>
              <a:t></a:t>
            </a:r>
            <a:r>
              <a:rPr lang="sr-Latn-RS" sz="1600" dirty="0" smtClean="0">
                <a:solidFill>
                  <a:srgbClr val="FFFF00"/>
                </a:solidFill>
                <a:sym typeface="Symbol"/>
              </a:rPr>
              <a:t>dop</a:t>
            </a:r>
            <a:r>
              <a:rPr lang="sr-Latn-RS" sz="2400" dirty="0" smtClean="0">
                <a:solidFill>
                  <a:srgbClr val="FFFF00"/>
                </a:solidFill>
                <a:sym typeface="Symbol"/>
              </a:rPr>
              <a:t>=</a:t>
            </a:r>
            <a:r>
              <a:rPr lang="sr-Latn-RS" sz="2800" dirty="0" smtClean="0">
                <a:solidFill>
                  <a:srgbClr val="FFFF00"/>
                </a:solidFill>
                <a:sym typeface="Symbol"/>
              </a:rPr>
              <a:t></a:t>
            </a:r>
            <a:r>
              <a:rPr lang="sr-Latn-RS" dirty="0" smtClean="0">
                <a:solidFill>
                  <a:srgbClr val="FFFF00"/>
                </a:solidFill>
                <a:sym typeface="Symbol"/>
              </a:rPr>
              <a:t>v</a:t>
            </a:r>
            <a:r>
              <a:rPr lang="sr-Latn-RS" sz="2400" dirty="0" smtClean="0">
                <a:solidFill>
                  <a:srgbClr val="FFFF00"/>
                </a:solidFill>
                <a:sym typeface="Symbol"/>
              </a:rPr>
              <a:t>/</a:t>
            </a:r>
            <a:r>
              <a:rPr lang="sr-Latn-RS" sz="2800" dirty="0" smtClean="0">
                <a:solidFill>
                  <a:srgbClr val="FFFF00"/>
                </a:solidFill>
                <a:sym typeface="Symbol"/>
              </a:rPr>
              <a:t>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419872" y="2636912"/>
            <a:ext cx="4536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800" dirty="0" smtClean="0">
                <a:solidFill>
                  <a:srgbClr val="FFFF00"/>
                </a:solidFill>
                <a:sym typeface="Symbol"/>
              </a:rPr>
              <a:t></a:t>
            </a:r>
            <a:r>
              <a:rPr lang="sr-Latn-RS" dirty="0" smtClean="0">
                <a:solidFill>
                  <a:srgbClr val="FFFF00"/>
                </a:solidFill>
                <a:sym typeface="Symbol"/>
              </a:rPr>
              <a:t>v</a:t>
            </a:r>
            <a:r>
              <a:rPr lang="sr-Latn-RS" sz="2400" dirty="0" smtClean="0">
                <a:solidFill>
                  <a:srgbClr val="FFFF00"/>
                </a:solidFill>
                <a:sym typeface="Symbol"/>
              </a:rPr>
              <a:t> - garantovana srednja čvrstoća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491880" y="3098576"/>
            <a:ext cx="4536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400" dirty="0" smtClean="0">
                <a:solidFill>
                  <a:srgbClr val="FFFF00"/>
                </a:solidFill>
                <a:sym typeface="Symbol"/>
              </a:rPr>
              <a:t> - koeficijent sigurnosti   ( 1,5-4 )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95536" y="4077072"/>
            <a:ext cx="8568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400" dirty="0" smtClean="0">
                <a:solidFill>
                  <a:srgbClr val="FFFF00"/>
                </a:solidFill>
                <a:sym typeface="Symbol"/>
              </a:rPr>
              <a:t>Ograničenja</a:t>
            </a:r>
          </a:p>
          <a:p>
            <a:r>
              <a:rPr lang="sr-Latn-RS" sz="2400" dirty="0" smtClean="0">
                <a:sym typeface="Symbol"/>
              </a:rPr>
              <a:t>- Po teoriji dopuštenih napona mogu da se proračunavaju samo noseći zidovi do 5 etaža i to ako je svetli otvor  2,75 m. 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388990" y="5262131"/>
            <a:ext cx="85689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400" dirty="0" smtClean="0">
                <a:sym typeface="Symbol"/>
              </a:rPr>
              <a:t>- Pri tom raspon tavanice treba da   6m, a maksimalno pokretno opterećenje po tavanici p3,0 kN/m</a:t>
            </a:r>
            <a:r>
              <a:rPr lang="sr-Latn-RS" sz="2400" baseline="30000" dirty="0" smtClean="0">
                <a:sym typeface="Symbol"/>
              </a:rPr>
              <a:t>2</a:t>
            </a:r>
            <a:r>
              <a:rPr lang="sr-Latn-RS" sz="2400" dirty="0" smtClean="0">
                <a:sym typeface="Symbol"/>
              </a:rPr>
              <a:t>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75536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216238" y="0"/>
            <a:ext cx="8927762" cy="892552"/>
            <a:chOff x="142844" y="714356"/>
            <a:chExt cx="8927762" cy="1013814"/>
          </a:xfrm>
        </p:grpSpPr>
        <p:sp>
          <p:nvSpPr>
            <p:cNvPr id="3" name="Rectangle 2"/>
            <p:cNvSpPr/>
            <p:nvPr/>
          </p:nvSpPr>
          <p:spPr>
            <a:xfrm>
              <a:off x="142844" y="857232"/>
              <a:ext cx="8858312" cy="71438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Rectangle 3"/>
            <p:cNvSpPr/>
            <p:nvPr/>
          </p:nvSpPr>
          <p:spPr>
            <a:xfrm>
              <a:off x="714348" y="714356"/>
              <a:ext cx="8072494" cy="730264"/>
            </a:xfrm>
            <a:prstGeom prst="rect">
              <a:avLst/>
            </a:prstGeom>
            <a:solidFill>
              <a:schemeClr val="tx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712360" y="714356"/>
              <a:ext cx="8358246" cy="101381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sr-Latn-CS" sz="2000" b="1" dirty="0" smtClean="0">
                  <a:solidFill>
                    <a:schemeClr val="bg1"/>
                  </a:solidFill>
                </a:rPr>
                <a:t>Zidane i drvene konstrukcije  </a:t>
              </a:r>
            </a:p>
            <a:p>
              <a:pPr algn="ctr"/>
              <a:r>
                <a:rPr lang="sr-Latn-CS" sz="1600" b="1" dirty="0" smtClean="0">
                  <a:solidFill>
                    <a:schemeClr val="bg1"/>
                  </a:solidFill>
                </a:rPr>
                <a:t> </a:t>
              </a:r>
              <a:r>
                <a:rPr lang="en-US" sz="1600" b="1" dirty="0" err="1" smtClean="0">
                  <a:solidFill>
                    <a:schemeClr val="bg1"/>
                  </a:solidFill>
                </a:rPr>
                <a:t>Prora</a:t>
              </a:r>
              <a:r>
                <a:rPr lang="sr-Latn-RS" sz="1600" b="1" dirty="0" smtClean="0">
                  <a:solidFill>
                    <a:schemeClr val="bg1"/>
                  </a:solidFill>
                </a:rPr>
                <a:t>č</a:t>
              </a:r>
              <a:r>
                <a:rPr lang="en-US" sz="1600" b="1" dirty="0" smtClean="0">
                  <a:solidFill>
                    <a:schemeClr val="bg1"/>
                  </a:solidFill>
                </a:rPr>
                <a:t>un </a:t>
              </a:r>
              <a:r>
                <a:rPr lang="sr-Latn-RS" sz="1600" b="1" dirty="0">
                  <a:solidFill>
                    <a:schemeClr val="bg1"/>
                  </a:solidFill>
                </a:rPr>
                <a:t>z</a:t>
              </a:r>
              <a:r>
                <a:rPr lang="en-US" sz="1600" b="1" dirty="0" err="1" smtClean="0">
                  <a:solidFill>
                    <a:schemeClr val="bg1"/>
                  </a:solidFill>
                </a:rPr>
                <a:t>idanih</a:t>
              </a:r>
              <a:r>
                <a:rPr lang="en-US" sz="1600" b="1" dirty="0" smtClean="0">
                  <a:solidFill>
                    <a:schemeClr val="bg1"/>
                  </a:solidFill>
                </a:rPr>
                <a:t> </a:t>
              </a:r>
              <a:r>
                <a:rPr lang="en-US" sz="1600" b="1" dirty="0" err="1" smtClean="0">
                  <a:solidFill>
                    <a:schemeClr val="bg1"/>
                  </a:solidFill>
                </a:rPr>
                <a:t>konstrukcija</a:t>
              </a:r>
              <a:endParaRPr lang="en-US" sz="1600" b="1" dirty="0" smtClean="0">
                <a:solidFill>
                  <a:schemeClr val="bg1"/>
                </a:solidFill>
              </a:endParaRPr>
            </a:p>
            <a:p>
              <a:r>
                <a:rPr lang="sr-Latn-CS" sz="1600" b="1" dirty="0" smtClean="0">
                  <a:solidFill>
                    <a:schemeClr val="bg1"/>
                  </a:solidFill>
                </a:rPr>
                <a:t>	</a:t>
              </a:r>
              <a:r>
                <a:rPr lang="x-none" sz="1600" b="1" smtClean="0">
                  <a:solidFill>
                    <a:schemeClr val="bg1"/>
                  </a:solidFill>
                </a:rPr>
                <a:t>  </a:t>
              </a:r>
              <a:endParaRPr lang="en-US" sz="1600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" y="38850"/>
            <a:ext cx="704633" cy="783657"/>
          </a:xfrm>
          <a:prstGeom prst="rect">
            <a:avLst/>
          </a:prstGeom>
        </p:spPr>
      </p:pic>
      <p:sp>
        <p:nvSpPr>
          <p:cNvPr id="7" name="Rounded Rectangle 6"/>
          <p:cNvSpPr/>
          <p:nvPr/>
        </p:nvSpPr>
        <p:spPr>
          <a:xfrm>
            <a:off x="787742" y="980728"/>
            <a:ext cx="3857652" cy="637619"/>
          </a:xfrm>
          <a:prstGeom prst="roundRect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99592" y="1037927"/>
            <a:ext cx="38070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800" dirty="0" smtClean="0">
                <a:solidFill>
                  <a:schemeClr val="bg1"/>
                </a:solidFill>
              </a:rPr>
              <a:t>Metoda graničnih stanja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48064" y="1037927"/>
            <a:ext cx="14771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800" dirty="0" smtClean="0">
                <a:solidFill>
                  <a:srgbClr val="FFFF00"/>
                </a:solidFill>
                <a:sym typeface="Symbol"/>
              </a:rPr>
              <a:t>Rd  Sd</a:t>
            </a:r>
            <a:endParaRPr lang="en-US" sz="1600" dirty="0">
              <a:solidFill>
                <a:srgbClr val="FFFF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48157" y="1628800"/>
            <a:ext cx="80648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800" dirty="0" smtClean="0">
                <a:solidFill>
                  <a:srgbClr val="FFFF00"/>
                </a:solidFill>
                <a:sym typeface="Symbol"/>
              </a:rPr>
              <a:t>Rd – proračunska vrednost granične nosivosti preseka</a:t>
            </a:r>
            <a:endParaRPr lang="en-US" sz="1600" dirty="0">
              <a:solidFill>
                <a:srgbClr val="FFFF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32429" y="2224028"/>
            <a:ext cx="80648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800" dirty="0" smtClean="0">
                <a:solidFill>
                  <a:srgbClr val="FFFF00"/>
                </a:solidFill>
                <a:sym typeface="Symbol"/>
              </a:rPr>
              <a:t>Sd – proračunska vrednost opterećenja</a:t>
            </a:r>
            <a:endParaRPr lang="en-US" sz="1600" dirty="0">
              <a:solidFill>
                <a:srgbClr val="FFFF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43166" y="2852936"/>
            <a:ext cx="40217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800" dirty="0" smtClean="0">
                <a:solidFill>
                  <a:srgbClr val="FFFF00"/>
                </a:solidFill>
                <a:sym typeface="Symbol"/>
              </a:rPr>
              <a:t> Sd=</a:t>
            </a:r>
            <a:r>
              <a:rPr lang="sr-Latn-RS" dirty="0" smtClean="0">
                <a:solidFill>
                  <a:srgbClr val="FFFF00"/>
                </a:solidFill>
                <a:sym typeface="Symbol"/>
              </a:rPr>
              <a:t>i</a:t>
            </a:r>
            <a:r>
              <a:rPr lang="sr-Latn-RS" sz="2800" dirty="0" smtClean="0">
                <a:solidFill>
                  <a:srgbClr val="FFFF00"/>
                </a:solidFill>
                <a:sym typeface="Symbol"/>
              </a:rPr>
              <a:t> *S</a:t>
            </a:r>
            <a:r>
              <a:rPr lang="sr-Latn-RS" dirty="0" smtClean="0">
                <a:solidFill>
                  <a:srgbClr val="FFFF00"/>
                </a:solidFill>
                <a:sym typeface="Symbol"/>
              </a:rPr>
              <a:t>ki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09654" y="3376156"/>
            <a:ext cx="80648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800" dirty="0" smtClean="0">
                <a:solidFill>
                  <a:srgbClr val="FFFF00"/>
                </a:solidFill>
                <a:sym typeface="Symbol"/>
              </a:rPr>
              <a:t>Proračunske situacije</a:t>
            </a:r>
            <a:endParaRPr lang="en-US" sz="1600" dirty="0">
              <a:solidFill>
                <a:srgbClr val="FFFF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78793" y="4000246"/>
            <a:ext cx="80648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800" dirty="0" smtClean="0">
                <a:solidFill>
                  <a:srgbClr val="FFFF00"/>
                </a:solidFill>
                <a:sym typeface="Symbol"/>
              </a:rPr>
              <a:t>1) S</a:t>
            </a:r>
            <a:r>
              <a:rPr lang="sr-Latn-RS" dirty="0" smtClean="0">
                <a:solidFill>
                  <a:srgbClr val="FFFF00"/>
                </a:solidFill>
                <a:sym typeface="Symbol"/>
              </a:rPr>
              <a:t>d</a:t>
            </a:r>
            <a:r>
              <a:rPr lang="sr-Latn-RS" sz="2800" dirty="0" smtClean="0">
                <a:solidFill>
                  <a:srgbClr val="FFFF00"/>
                </a:solidFill>
                <a:sym typeface="Symbol"/>
              </a:rPr>
              <a:t>=1,0*S</a:t>
            </a:r>
            <a:r>
              <a:rPr lang="sr-Latn-RS" dirty="0" smtClean="0">
                <a:solidFill>
                  <a:srgbClr val="FFFF00"/>
                </a:solidFill>
                <a:sym typeface="Symbol"/>
              </a:rPr>
              <a:t>g </a:t>
            </a:r>
            <a:r>
              <a:rPr lang="sr-Latn-RS" sz="2800" dirty="0" smtClean="0">
                <a:solidFill>
                  <a:srgbClr val="FFFF00"/>
                </a:solidFill>
                <a:sym typeface="Symbol"/>
              </a:rPr>
              <a:t>+ 1,5*S</a:t>
            </a:r>
            <a:r>
              <a:rPr lang="sr-Latn-RS" dirty="0" smtClean="0">
                <a:solidFill>
                  <a:srgbClr val="FFFF00"/>
                </a:solidFill>
                <a:sym typeface="Symbol"/>
              </a:rPr>
              <a:t>p</a:t>
            </a:r>
            <a:r>
              <a:rPr lang="sr-Latn-RS" sz="2800" dirty="0" smtClean="0">
                <a:solidFill>
                  <a:srgbClr val="FFFF00"/>
                </a:solidFill>
                <a:sym typeface="Symbol"/>
              </a:rPr>
              <a:t>    ili       S</a:t>
            </a:r>
            <a:r>
              <a:rPr lang="sr-Latn-RS" dirty="0" smtClean="0">
                <a:solidFill>
                  <a:srgbClr val="FFFF00"/>
                </a:solidFill>
                <a:sym typeface="Symbol"/>
              </a:rPr>
              <a:t>d</a:t>
            </a:r>
            <a:r>
              <a:rPr lang="sr-Latn-RS" sz="2800" dirty="0" smtClean="0">
                <a:solidFill>
                  <a:srgbClr val="FFFF00"/>
                </a:solidFill>
                <a:sym typeface="Symbol"/>
              </a:rPr>
              <a:t>=1,35*S</a:t>
            </a:r>
            <a:r>
              <a:rPr lang="sr-Latn-RS" dirty="0" smtClean="0">
                <a:solidFill>
                  <a:srgbClr val="FFFF00"/>
                </a:solidFill>
                <a:sym typeface="Symbol"/>
              </a:rPr>
              <a:t>g</a:t>
            </a:r>
            <a:r>
              <a:rPr lang="sr-Latn-RS" sz="2800" dirty="0" smtClean="0">
                <a:solidFill>
                  <a:srgbClr val="FFFF00"/>
                </a:solidFill>
                <a:sym typeface="Symbol"/>
              </a:rPr>
              <a:t>  ako je veće</a:t>
            </a:r>
            <a:endParaRPr lang="en-US" sz="1600" dirty="0">
              <a:solidFill>
                <a:srgbClr val="FFFF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48157" y="5589371"/>
            <a:ext cx="77924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800" dirty="0">
                <a:solidFill>
                  <a:srgbClr val="FFFF00"/>
                </a:solidFill>
                <a:sym typeface="Symbol"/>
              </a:rPr>
              <a:t>4</a:t>
            </a:r>
            <a:r>
              <a:rPr lang="sr-Latn-RS" sz="2800" dirty="0" smtClean="0">
                <a:solidFill>
                  <a:srgbClr val="FFFF00"/>
                </a:solidFill>
                <a:sym typeface="Symbol"/>
              </a:rPr>
              <a:t>) S</a:t>
            </a:r>
            <a:r>
              <a:rPr lang="sr-Latn-RS" dirty="0" smtClean="0">
                <a:solidFill>
                  <a:srgbClr val="FFFF00"/>
                </a:solidFill>
                <a:sym typeface="Symbol"/>
              </a:rPr>
              <a:t>d</a:t>
            </a:r>
            <a:r>
              <a:rPr lang="sr-Latn-RS" sz="2800" dirty="0" smtClean="0">
                <a:solidFill>
                  <a:srgbClr val="FFFF00"/>
                </a:solidFill>
                <a:sym typeface="Symbol"/>
              </a:rPr>
              <a:t>=1,0*S</a:t>
            </a:r>
            <a:r>
              <a:rPr lang="sr-Latn-RS" dirty="0" smtClean="0">
                <a:solidFill>
                  <a:srgbClr val="FFFF00"/>
                </a:solidFill>
                <a:sym typeface="Symbol"/>
              </a:rPr>
              <a:t>g </a:t>
            </a:r>
            <a:r>
              <a:rPr lang="sr-Latn-RS" sz="2800" dirty="0" smtClean="0">
                <a:solidFill>
                  <a:srgbClr val="FFFF00"/>
                </a:solidFill>
                <a:sym typeface="Symbol"/>
              </a:rPr>
              <a:t>+ </a:t>
            </a:r>
            <a:r>
              <a:rPr lang="sr-Latn-RS" dirty="0" smtClean="0">
                <a:solidFill>
                  <a:srgbClr val="FFFF00"/>
                </a:solidFill>
                <a:sym typeface="Symbol"/>
              </a:rPr>
              <a:t>p</a:t>
            </a:r>
            <a:r>
              <a:rPr lang="sr-Latn-RS" sz="2800" dirty="0" smtClean="0">
                <a:solidFill>
                  <a:srgbClr val="FFFF00"/>
                </a:solidFill>
                <a:sym typeface="Symbol"/>
              </a:rPr>
              <a:t>*S</a:t>
            </a:r>
            <a:r>
              <a:rPr lang="sr-Latn-RS" dirty="0" smtClean="0">
                <a:solidFill>
                  <a:srgbClr val="FFFF00"/>
                </a:solidFill>
                <a:sym typeface="Symbol"/>
              </a:rPr>
              <a:t>p </a:t>
            </a:r>
            <a:r>
              <a:rPr lang="sr-Latn-RS" sz="2800" dirty="0" smtClean="0">
                <a:solidFill>
                  <a:srgbClr val="FFFF00"/>
                </a:solidFill>
                <a:sym typeface="Symbol"/>
              </a:rPr>
              <a:t>+</a:t>
            </a:r>
            <a:r>
              <a:rPr lang="sr-Latn-RS" dirty="0" smtClean="0">
                <a:solidFill>
                  <a:srgbClr val="FFFF00"/>
                </a:solidFill>
                <a:sym typeface="Symbol"/>
              </a:rPr>
              <a:t> </a:t>
            </a:r>
            <a:r>
              <a:rPr lang="sr-Latn-RS" sz="2800" dirty="0" smtClean="0">
                <a:solidFill>
                  <a:srgbClr val="FFFF00"/>
                </a:solidFill>
                <a:sym typeface="Symbol"/>
              </a:rPr>
              <a:t>0,35*S</a:t>
            </a:r>
            <a:r>
              <a:rPr lang="sr-Latn-RS" dirty="0" smtClean="0">
                <a:solidFill>
                  <a:srgbClr val="FFFF00"/>
                </a:solidFill>
                <a:sym typeface="Symbol"/>
              </a:rPr>
              <a:t>w</a:t>
            </a:r>
            <a:r>
              <a:rPr lang="sr-Latn-RS" sz="2800" dirty="0" smtClean="0">
                <a:solidFill>
                  <a:srgbClr val="FFFF00"/>
                </a:solidFill>
                <a:sym typeface="Symbol"/>
              </a:rPr>
              <a:t> + 1,0 S</a:t>
            </a:r>
            <a:r>
              <a:rPr lang="sr-Latn-RS" dirty="0" smtClean="0">
                <a:solidFill>
                  <a:srgbClr val="FFFF00"/>
                </a:solidFill>
                <a:sym typeface="Symbol"/>
              </a:rPr>
              <a:t>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78793" y="4513118"/>
            <a:ext cx="77924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800" dirty="0" smtClean="0">
                <a:solidFill>
                  <a:srgbClr val="FFFF00"/>
                </a:solidFill>
                <a:sym typeface="Symbol"/>
              </a:rPr>
              <a:t>2) S</a:t>
            </a:r>
            <a:r>
              <a:rPr lang="sr-Latn-RS" dirty="0" smtClean="0">
                <a:solidFill>
                  <a:srgbClr val="FFFF00"/>
                </a:solidFill>
                <a:sym typeface="Symbol"/>
              </a:rPr>
              <a:t>d</a:t>
            </a:r>
            <a:r>
              <a:rPr lang="sr-Latn-RS" sz="2800" dirty="0" smtClean="0">
                <a:solidFill>
                  <a:srgbClr val="FFFF00"/>
                </a:solidFill>
                <a:sym typeface="Symbol"/>
              </a:rPr>
              <a:t>=1,0*S</a:t>
            </a:r>
            <a:r>
              <a:rPr lang="sr-Latn-RS" dirty="0" smtClean="0">
                <a:solidFill>
                  <a:srgbClr val="FFFF00"/>
                </a:solidFill>
                <a:sym typeface="Symbol"/>
              </a:rPr>
              <a:t>g </a:t>
            </a:r>
            <a:r>
              <a:rPr lang="sr-Latn-RS" sz="2800" dirty="0" smtClean="0">
                <a:solidFill>
                  <a:srgbClr val="FFFF00"/>
                </a:solidFill>
                <a:sym typeface="Symbol"/>
              </a:rPr>
              <a:t>+ 1,35*S</a:t>
            </a:r>
            <a:r>
              <a:rPr lang="sr-Latn-RS" dirty="0" smtClean="0">
                <a:solidFill>
                  <a:srgbClr val="FFFF00"/>
                </a:solidFill>
                <a:sym typeface="Symbol"/>
              </a:rPr>
              <a:t>w</a:t>
            </a:r>
            <a:r>
              <a:rPr lang="sr-Latn-RS" sz="2800" dirty="0" smtClean="0">
                <a:solidFill>
                  <a:srgbClr val="FFFF00"/>
                </a:solidFill>
                <a:sym typeface="Symbol"/>
              </a:rPr>
              <a:t>    ili    </a:t>
            </a:r>
            <a:r>
              <a:rPr lang="sr-Latn-RS" sz="2800" dirty="0">
                <a:solidFill>
                  <a:srgbClr val="FFFF00"/>
                </a:solidFill>
                <a:sym typeface="Symbol"/>
              </a:rPr>
              <a:t>S</a:t>
            </a:r>
            <a:r>
              <a:rPr lang="sr-Latn-RS" dirty="0">
                <a:solidFill>
                  <a:srgbClr val="FFFF00"/>
                </a:solidFill>
                <a:sym typeface="Symbol"/>
              </a:rPr>
              <a:t>d</a:t>
            </a:r>
            <a:r>
              <a:rPr lang="sr-Latn-RS" sz="2800" dirty="0">
                <a:solidFill>
                  <a:srgbClr val="FFFF00"/>
                </a:solidFill>
                <a:sym typeface="Symbol"/>
              </a:rPr>
              <a:t>=1,35*S</a:t>
            </a:r>
            <a:r>
              <a:rPr lang="sr-Latn-RS" dirty="0">
                <a:solidFill>
                  <a:srgbClr val="FFFF00"/>
                </a:solidFill>
                <a:sym typeface="Symbol"/>
              </a:rPr>
              <a:t>g</a:t>
            </a:r>
            <a:r>
              <a:rPr lang="sr-Latn-RS" sz="2800" dirty="0" smtClean="0">
                <a:solidFill>
                  <a:srgbClr val="FFFF00"/>
                </a:solidFill>
                <a:sym typeface="Symbol"/>
              </a:rPr>
              <a:t>  ako je veće</a:t>
            </a:r>
            <a:endParaRPr lang="en-US" sz="1600" dirty="0">
              <a:solidFill>
                <a:srgbClr val="FFFF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67826" y="5036338"/>
            <a:ext cx="77924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800" dirty="0" smtClean="0">
                <a:solidFill>
                  <a:srgbClr val="FFFF00"/>
                </a:solidFill>
                <a:sym typeface="Symbol"/>
              </a:rPr>
              <a:t>3) S</a:t>
            </a:r>
            <a:r>
              <a:rPr lang="sr-Latn-RS" dirty="0" smtClean="0">
                <a:solidFill>
                  <a:srgbClr val="FFFF00"/>
                </a:solidFill>
                <a:sym typeface="Symbol"/>
              </a:rPr>
              <a:t>d</a:t>
            </a:r>
            <a:r>
              <a:rPr lang="sr-Latn-RS" sz="2800" dirty="0" smtClean="0">
                <a:solidFill>
                  <a:srgbClr val="FFFF00"/>
                </a:solidFill>
                <a:sym typeface="Symbol"/>
              </a:rPr>
              <a:t>=1,2*S</a:t>
            </a:r>
            <a:r>
              <a:rPr lang="sr-Latn-RS" dirty="0" smtClean="0">
                <a:solidFill>
                  <a:srgbClr val="FFFF00"/>
                </a:solidFill>
                <a:sym typeface="Symbol"/>
              </a:rPr>
              <a:t>g </a:t>
            </a:r>
            <a:r>
              <a:rPr lang="sr-Latn-RS" sz="2800" dirty="0" smtClean="0">
                <a:solidFill>
                  <a:srgbClr val="FFFF00"/>
                </a:solidFill>
                <a:sym typeface="Symbol"/>
              </a:rPr>
              <a:t>+ 1,2*S</a:t>
            </a:r>
            <a:r>
              <a:rPr lang="sr-Latn-RS" dirty="0" smtClean="0">
                <a:solidFill>
                  <a:srgbClr val="FFFF00"/>
                </a:solidFill>
                <a:sym typeface="Symbol"/>
              </a:rPr>
              <a:t>p </a:t>
            </a:r>
            <a:r>
              <a:rPr lang="sr-Latn-RS" sz="2800" dirty="0" smtClean="0">
                <a:solidFill>
                  <a:srgbClr val="FFFF00"/>
                </a:solidFill>
                <a:sym typeface="Symbol"/>
              </a:rPr>
              <a:t>+</a:t>
            </a:r>
            <a:r>
              <a:rPr lang="sr-Latn-RS" dirty="0" smtClean="0">
                <a:solidFill>
                  <a:srgbClr val="FFFF00"/>
                </a:solidFill>
                <a:sym typeface="Symbol"/>
              </a:rPr>
              <a:t> </a:t>
            </a:r>
            <a:r>
              <a:rPr lang="sr-Latn-RS" sz="2800" dirty="0" smtClean="0">
                <a:solidFill>
                  <a:srgbClr val="FFFF00"/>
                </a:solidFill>
                <a:sym typeface="Symbol"/>
              </a:rPr>
              <a:t>1,2*S</a:t>
            </a:r>
            <a:r>
              <a:rPr lang="sr-Latn-RS" dirty="0" smtClean="0">
                <a:solidFill>
                  <a:srgbClr val="FFFF00"/>
                </a:solidFill>
                <a:sym typeface="Symbol"/>
              </a:rPr>
              <a:t>wi</a:t>
            </a:r>
            <a:endParaRPr lang="en-US" sz="1600" dirty="0">
              <a:solidFill>
                <a:srgbClr val="FFFF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547664" y="6165304"/>
            <a:ext cx="77924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400" dirty="0" smtClean="0">
                <a:solidFill>
                  <a:srgbClr val="FFFF00"/>
                </a:solidFill>
                <a:sym typeface="Symbol"/>
              </a:rPr>
              <a:t></a:t>
            </a:r>
            <a:r>
              <a:rPr lang="sr-Latn-RS" dirty="0" smtClean="0">
                <a:solidFill>
                  <a:srgbClr val="FFFF00"/>
                </a:solidFill>
                <a:sym typeface="Symbol"/>
              </a:rPr>
              <a:t>p</a:t>
            </a:r>
            <a:r>
              <a:rPr lang="en-US" sz="2400" dirty="0" smtClean="0">
                <a:solidFill>
                  <a:srgbClr val="FFFF00"/>
                </a:solidFill>
                <a:sym typeface="Symbol"/>
              </a:rPr>
              <a:t>=0,35 </a:t>
            </a:r>
            <a:r>
              <a:rPr lang="en-US" sz="2400" dirty="0" err="1" smtClean="0">
                <a:solidFill>
                  <a:srgbClr val="FFFF00"/>
                </a:solidFill>
                <a:sym typeface="Symbol"/>
              </a:rPr>
              <a:t>osim</a:t>
            </a:r>
            <a:r>
              <a:rPr lang="en-US" sz="2400" dirty="0" smtClean="0">
                <a:solidFill>
                  <a:srgbClr val="FFFF00"/>
                </a:solidFill>
                <a:sym typeface="Symbol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sym typeface="Symbol"/>
              </a:rPr>
              <a:t>ya</a:t>
            </a:r>
            <a:r>
              <a:rPr lang="en-US" sz="2400" dirty="0" smtClean="0">
                <a:solidFill>
                  <a:srgbClr val="FFFF00"/>
                </a:solidFill>
                <a:sym typeface="Symbol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sym typeface="Symbol"/>
              </a:rPr>
              <a:t>skladi</a:t>
            </a:r>
            <a:r>
              <a:rPr lang="sr-Latn-RS" sz="2400" dirty="0" smtClean="0">
                <a:solidFill>
                  <a:srgbClr val="FFFF00"/>
                </a:solidFill>
                <a:sym typeface="Symbol"/>
              </a:rPr>
              <a:t>šta gde je </a:t>
            </a:r>
            <a:r>
              <a:rPr lang="sr-Latn-RS" sz="2400" dirty="0">
                <a:solidFill>
                  <a:srgbClr val="FFFF00"/>
                </a:solidFill>
                <a:sym typeface="Symbol"/>
              </a:rPr>
              <a:t></a:t>
            </a:r>
            <a:r>
              <a:rPr lang="sr-Latn-RS" dirty="0">
                <a:solidFill>
                  <a:srgbClr val="FFFF00"/>
                </a:solidFill>
                <a:sym typeface="Symbol"/>
              </a:rPr>
              <a:t>p</a:t>
            </a:r>
            <a:r>
              <a:rPr lang="en-US" sz="2400" dirty="0" smtClean="0">
                <a:solidFill>
                  <a:srgbClr val="FFFF00"/>
                </a:solidFill>
                <a:sym typeface="Symbol"/>
              </a:rPr>
              <a:t>=</a:t>
            </a:r>
            <a:r>
              <a:rPr lang="sr-Latn-RS" sz="2400" dirty="0" smtClean="0">
                <a:solidFill>
                  <a:srgbClr val="FFFF00"/>
                </a:solidFill>
                <a:sym typeface="Symbol"/>
              </a:rPr>
              <a:t>1,0</a:t>
            </a:r>
            <a:r>
              <a:rPr lang="en-US" sz="2400" dirty="0" smtClean="0">
                <a:solidFill>
                  <a:srgbClr val="FFFF00"/>
                </a:solidFill>
                <a:sym typeface="Symbol"/>
              </a:rPr>
              <a:t> </a:t>
            </a:r>
            <a:endParaRPr lang="en-US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0920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216238" y="0"/>
            <a:ext cx="8927762" cy="892552"/>
            <a:chOff x="142844" y="714356"/>
            <a:chExt cx="8927762" cy="1013814"/>
          </a:xfrm>
        </p:grpSpPr>
        <p:sp>
          <p:nvSpPr>
            <p:cNvPr id="3" name="Rectangle 2"/>
            <p:cNvSpPr/>
            <p:nvPr/>
          </p:nvSpPr>
          <p:spPr>
            <a:xfrm>
              <a:off x="142844" y="857232"/>
              <a:ext cx="8858312" cy="71438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Rectangle 3"/>
            <p:cNvSpPr/>
            <p:nvPr/>
          </p:nvSpPr>
          <p:spPr>
            <a:xfrm>
              <a:off x="714348" y="714356"/>
              <a:ext cx="8072494" cy="730264"/>
            </a:xfrm>
            <a:prstGeom prst="rect">
              <a:avLst/>
            </a:prstGeom>
            <a:solidFill>
              <a:schemeClr val="tx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712360" y="714356"/>
              <a:ext cx="8358246" cy="101381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sr-Latn-CS" sz="2000" b="1" dirty="0" smtClean="0">
                  <a:solidFill>
                    <a:schemeClr val="bg1"/>
                  </a:solidFill>
                </a:rPr>
                <a:t>Zidane i drvene konstrukcije  </a:t>
              </a:r>
            </a:p>
            <a:p>
              <a:pPr algn="ctr"/>
              <a:r>
                <a:rPr lang="sr-Latn-CS" sz="1600" b="1" dirty="0" smtClean="0">
                  <a:solidFill>
                    <a:schemeClr val="bg1"/>
                  </a:solidFill>
                </a:rPr>
                <a:t> </a:t>
              </a:r>
              <a:r>
                <a:rPr lang="en-US" sz="1600" b="1" dirty="0" err="1" smtClean="0">
                  <a:solidFill>
                    <a:schemeClr val="bg1"/>
                  </a:solidFill>
                </a:rPr>
                <a:t>Prora</a:t>
              </a:r>
              <a:r>
                <a:rPr lang="sr-Latn-RS" sz="1600" b="1" dirty="0" smtClean="0">
                  <a:solidFill>
                    <a:schemeClr val="bg1"/>
                  </a:solidFill>
                </a:rPr>
                <a:t>č</a:t>
              </a:r>
              <a:r>
                <a:rPr lang="en-US" sz="1600" b="1" dirty="0" smtClean="0">
                  <a:solidFill>
                    <a:schemeClr val="bg1"/>
                  </a:solidFill>
                </a:rPr>
                <a:t>un </a:t>
              </a:r>
              <a:r>
                <a:rPr lang="sr-Latn-RS" sz="1600" b="1" dirty="0">
                  <a:solidFill>
                    <a:schemeClr val="bg1"/>
                  </a:solidFill>
                </a:rPr>
                <a:t>z</a:t>
              </a:r>
              <a:r>
                <a:rPr lang="en-US" sz="1600" b="1" dirty="0" err="1" smtClean="0">
                  <a:solidFill>
                    <a:schemeClr val="bg1"/>
                  </a:solidFill>
                </a:rPr>
                <a:t>idanih</a:t>
              </a:r>
              <a:r>
                <a:rPr lang="en-US" sz="1600" b="1" dirty="0" smtClean="0">
                  <a:solidFill>
                    <a:schemeClr val="bg1"/>
                  </a:solidFill>
                </a:rPr>
                <a:t> </a:t>
              </a:r>
              <a:r>
                <a:rPr lang="en-US" sz="1600" b="1" dirty="0" err="1" smtClean="0">
                  <a:solidFill>
                    <a:schemeClr val="bg1"/>
                  </a:solidFill>
                </a:rPr>
                <a:t>konstrukcija</a:t>
              </a:r>
              <a:endParaRPr lang="en-US" sz="1600" b="1" dirty="0" smtClean="0">
                <a:solidFill>
                  <a:schemeClr val="bg1"/>
                </a:solidFill>
              </a:endParaRPr>
            </a:p>
            <a:p>
              <a:r>
                <a:rPr lang="sr-Latn-CS" sz="1600" b="1" dirty="0" smtClean="0">
                  <a:solidFill>
                    <a:schemeClr val="bg1"/>
                  </a:solidFill>
                </a:rPr>
                <a:t>	</a:t>
              </a:r>
              <a:r>
                <a:rPr lang="x-none" sz="1600" b="1" smtClean="0">
                  <a:solidFill>
                    <a:schemeClr val="bg1"/>
                  </a:solidFill>
                </a:rPr>
                <a:t>  </a:t>
              </a:r>
              <a:endParaRPr lang="en-US" sz="1600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" y="38850"/>
            <a:ext cx="704633" cy="78365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22833" y="1124744"/>
            <a:ext cx="45365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800" dirty="0" smtClean="0">
                <a:solidFill>
                  <a:srgbClr val="FFFF00"/>
                </a:solidFill>
              </a:rPr>
              <a:t>Metoda dopuštenih napona</a:t>
            </a:r>
            <a:endParaRPr lang="en-US" sz="2800" dirty="0">
              <a:solidFill>
                <a:srgbClr val="FFFF00"/>
              </a:solidFill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2410998"/>
              </p:ext>
            </p:extLst>
          </p:nvPr>
        </p:nvGraphicFramePr>
        <p:xfrm>
          <a:off x="1068701" y="1772816"/>
          <a:ext cx="7432675" cy="95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4" imgW="3517560" imgH="495000" progId="Equation.3">
                  <p:embed/>
                </p:oleObj>
              </mc:Choice>
              <mc:Fallback>
                <p:oleObj name="Equation" r:id="rId4" imgW="3517560" imgH="4950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8701" y="1772816"/>
                        <a:ext cx="7432675" cy="955675"/>
                      </a:xfrm>
                      <a:prstGeom prst="rect">
                        <a:avLst/>
                      </a:prstGeom>
                      <a:solidFill>
                        <a:srgbClr val="D9D9D9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16"/>
          <p:cNvSpPr/>
          <p:nvPr/>
        </p:nvSpPr>
        <p:spPr>
          <a:xfrm>
            <a:off x="1835696" y="3429000"/>
            <a:ext cx="2809698" cy="648072"/>
          </a:xfrm>
          <a:prstGeom prst="rect">
            <a:avLst/>
          </a:prstGeom>
          <a:blipFill>
            <a:blip r:embed="rId6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>
            <a:off x="1475656" y="3140968"/>
            <a:ext cx="0" cy="122413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1331640" y="3429000"/>
            <a:ext cx="50405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1331640" y="4077072"/>
            <a:ext cx="50405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1763688" y="4437112"/>
            <a:ext cx="3060301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1835696" y="4149080"/>
            <a:ext cx="0" cy="64807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644008" y="4149080"/>
            <a:ext cx="0" cy="64807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475656" y="3522203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400" dirty="0"/>
              <a:t>d</a:t>
            </a:r>
            <a:endParaRPr lang="en-US" sz="2400" dirty="0"/>
          </a:p>
        </p:txBody>
      </p:sp>
      <p:sp>
        <p:nvSpPr>
          <p:cNvPr id="30" name="TextBox 29"/>
          <p:cNvSpPr txBox="1"/>
          <p:nvPr/>
        </p:nvSpPr>
        <p:spPr>
          <a:xfrm>
            <a:off x="3137940" y="4055165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400" dirty="0" smtClean="0"/>
              <a:t>b</a:t>
            </a:r>
            <a:endParaRPr lang="en-US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1835696" y="2852935"/>
            <a:ext cx="30195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400" dirty="0" smtClean="0"/>
              <a:t>Poprečni presek zida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556261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216238" y="0"/>
            <a:ext cx="8927762" cy="892552"/>
            <a:chOff x="142844" y="714356"/>
            <a:chExt cx="8927762" cy="1013814"/>
          </a:xfrm>
        </p:grpSpPr>
        <p:sp>
          <p:nvSpPr>
            <p:cNvPr id="3" name="Rectangle 2"/>
            <p:cNvSpPr/>
            <p:nvPr/>
          </p:nvSpPr>
          <p:spPr>
            <a:xfrm>
              <a:off x="142844" y="857232"/>
              <a:ext cx="8858312" cy="71438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Rectangle 3"/>
            <p:cNvSpPr/>
            <p:nvPr/>
          </p:nvSpPr>
          <p:spPr>
            <a:xfrm>
              <a:off x="714348" y="714356"/>
              <a:ext cx="8072494" cy="730264"/>
            </a:xfrm>
            <a:prstGeom prst="rect">
              <a:avLst/>
            </a:prstGeom>
            <a:solidFill>
              <a:schemeClr val="tx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712360" y="714356"/>
              <a:ext cx="8358246" cy="101381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sr-Latn-CS" sz="2000" b="1" dirty="0" smtClean="0">
                  <a:solidFill>
                    <a:schemeClr val="bg1"/>
                  </a:solidFill>
                </a:rPr>
                <a:t>Zidane i drvene konstrukcije  </a:t>
              </a:r>
            </a:p>
            <a:p>
              <a:pPr algn="ctr"/>
              <a:r>
                <a:rPr lang="sr-Latn-CS" sz="1600" b="1" dirty="0" smtClean="0">
                  <a:solidFill>
                    <a:schemeClr val="bg1"/>
                  </a:solidFill>
                </a:rPr>
                <a:t> </a:t>
              </a:r>
              <a:r>
                <a:rPr lang="en-US" sz="1600" b="1" dirty="0" err="1" smtClean="0">
                  <a:solidFill>
                    <a:schemeClr val="bg1"/>
                  </a:solidFill>
                </a:rPr>
                <a:t>Prora</a:t>
              </a:r>
              <a:r>
                <a:rPr lang="sr-Latn-RS" sz="1600" b="1" dirty="0" smtClean="0">
                  <a:solidFill>
                    <a:schemeClr val="bg1"/>
                  </a:solidFill>
                </a:rPr>
                <a:t>č</a:t>
              </a:r>
              <a:r>
                <a:rPr lang="en-US" sz="1600" b="1" dirty="0" smtClean="0">
                  <a:solidFill>
                    <a:schemeClr val="bg1"/>
                  </a:solidFill>
                </a:rPr>
                <a:t>un </a:t>
              </a:r>
              <a:r>
                <a:rPr lang="sr-Latn-RS" sz="1600" b="1" dirty="0">
                  <a:solidFill>
                    <a:schemeClr val="bg1"/>
                  </a:solidFill>
                </a:rPr>
                <a:t>z</a:t>
              </a:r>
              <a:r>
                <a:rPr lang="en-US" sz="1600" b="1" dirty="0" err="1" smtClean="0">
                  <a:solidFill>
                    <a:schemeClr val="bg1"/>
                  </a:solidFill>
                </a:rPr>
                <a:t>idanih</a:t>
              </a:r>
              <a:r>
                <a:rPr lang="en-US" sz="1600" b="1" dirty="0" smtClean="0">
                  <a:solidFill>
                    <a:schemeClr val="bg1"/>
                  </a:solidFill>
                </a:rPr>
                <a:t> </a:t>
              </a:r>
              <a:r>
                <a:rPr lang="en-US" sz="1600" b="1" dirty="0" err="1" smtClean="0">
                  <a:solidFill>
                    <a:schemeClr val="bg1"/>
                  </a:solidFill>
                </a:rPr>
                <a:t>konstrukcija</a:t>
              </a:r>
              <a:endParaRPr lang="en-US" sz="1600" b="1" dirty="0" smtClean="0">
                <a:solidFill>
                  <a:schemeClr val="bg1"/>
                </a:solidFill>
              </a:endParaRPr>
            </a:p>
            <a:p>
              <a:r>
                <a:rPr lang="sr-Latn-CS" sz="1600" b="1" dirty="0" smtClean="0">
                  <a:solidFill>
                    <a:schemeClr val="bg1"/>
                  </a:solidFill>
                </a:rPr>
                <a:t>	</a:t>
              </a:r>
              <a:r>
                <a:rPr lang="x-none" sz="1600" b="1" smtClean="0">
                  <a:solidFill>
                    <a:schemeClr val="bg1"/>
                  </a:solidFill>
                </a:rPr>
                <a:t>  </a:t>
              </a:r>
              <a:endParaRPr lang="en-US" sz="1600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" y="38850"/>
            <a:ext cx="704633" cy="783657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25" y="952500"/>
            <a:ext cx="884555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944840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216238" y="0"/>
            <a:ext cx="8927762" cy="892552"/>
            <a:chOff x="142844" y="714356"/>
            <a:chExt cx="8927762" cy="1013814"/>
          </a:xfrm>
        </p:grpSpPr>
        <p:sp>
          <p:nvSpPr>
            <p:cNvPr id="3" name="Rectangle 2"/>
            <p:cNvSpPr/>
            <p:nvPr/>
          </p:nvSpPr>
          <p:spPr>
            <a:xfrm>
              <a:off x="142844" y="857232"/>
              <a:ext cx="8858312" cy="71438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Rectangle 3"/>
            <p:cNvSpPr/>
            <p:nvPr/>
          </p:nvSpPr>
          <p:spPr>
            <a:xfrm>
              <a:off x="714348" y="714356"/>
              <a:ext cx="8072494" cy="730264"/>
            </a:xfrm>
            <a:prstGeom prst="rect">
              <a:avLst/>
            </a:prstGeom>
            <a:solidFill>
              <a:schemeClr val="tx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712360" y="714356"/>
              <a:ext cx="8358246" cy="101381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sr-Latn-CS" sz="2000" b="1" dirty="0" smtClean="0">
                  <a:solidFill>
                    <a:schemeClr val="bg1"/>
                  </a:solidFill>
                </a:rPr>
                <a:t>Zidane i drvene konstrukcije  </a:t>
              </a:r>
            </a:p>
            <a:p>
              <a:pPr algn="ctr"/>
              <a:r>
                <a:rPr lang="sr-Latn-CS" sz="1600" b="1" dirty="0" smtClean="0">
                  <a:solidFill>
                    <a:schemeClr val="bg1"/>
                  </a:solidFill>
                </a:rPr>
                <a:t> </a:t>
              </a:r>
              <a:r>
                <a:rPr lang="en-US" sz="1600" b="1" dirty="0" err="1" smtClean="0">
                  <a:solidFill>
                    <a:schemeClr val="bg1"/>
                  </a:solidFill>
                </a:rPr>
                <a:t>Prora</a:t>
              </a:r>
              <a:r>
                <a:rPr lang="sr-Latn-RS" sz="1600" b="1" dirty="0" smtClean="0">
                  <a:solidFill>
                    <a:schemeClr val="bg1"/>
                  </a:solidFill>
                </a:rPr>
                <a:t>č</a:t>
              </a:r>
              <a:r>
                <a:rPr lang="en-US" sz="1600" b="1" dirty="0" smtClean="0">
                  <a:solidFill>
                    <a:schemeClr val="bg1"/>
                  </a:solidFill>
                </a:rPr>
                <a:t>un </a:t>
              </a:r>
              <a:r>
                <a:rPr lang="sr-Latn-RS" sz="1600" b="1" dirty="0">
                  <a:solidFill>
                    <a:schemeClr val="bg1"/>
                  </a:solidFill>
                </a:rPr>
                <a:t>z</a:t>
              </a:r>
              <a:r>
                <a:rPr lang="en-US" sz="1600" b="1" dirty="0" err="1" smtClean="0">
                  <a:solidFill>
                    <a:schemeClr val="bg1"/>
                  </a:solidFill>
                </a:rPr>
                <a:t>idanih</a:t>
              </a:r>
              <a:r>
                <a:rPr lang="en-US" sz="1600" b="1" dirty="0" smtClean="0">
                  <a:solidFill>
                    <a:schemeClr val="bg1"/>
                  </a:solidFill>
                </a:rPr>
                <a:t> </a:t>
              </a:r>
              <a:r>
                <a:rPr lang="en-US" sz="1600" b="1" dirty="0" err="1" smtClean="0">
                  <a:solidFill>
                    <a:schemeClr val="bg1"/>
                  </a:solidFill>
                </a:rPr>
                <a:t>konstrukcija</a:t>
              </a:r>
              <a:endParaRPr lang="en-US" sz="1600" b="1" dirty="0" smtClean="0">
                <a:solidFill>
                  <a:schemeClr val="bg1"/>
                </a:solidFill>
              </a:endParaRPr>
            </a:p>
            <a:p>
              <a:r>
                <a:rPr lang="sr-Latn-CS" sz="1600" b="1" dirty="0" smtClean="0">
                  <a:solidFill>
                    <a:schemeClr val="bg1"/>
                  </a:solidFill>
                </a:rPr>
                <a:t>	</a:t>
              </a:r>
              <a:r>
                <a:rPr lang="x-none" sz="1600" b="1" smtClean="0">
                  <a:solidFill>
                    <a:schemeClr val="bg1"/>
                  </a:solidFill>
                </a:rPr>
                <a:t>  </a:t>
              </a:r>
              <a:endParaRPr lang="en-US" sz="1600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" y="38850"/>
            <a:ext cx="704633" cy="783657"/>
          </a:xfrm>
          <a:prstGeom prst="rect">
            <a:avLst/>
          </a:prstGeom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350" y="1012825"/>
            <a:ext cx="8369300" cy="4832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827418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216238" y="0"/>
            <a:ext cx="8927762" cy="892552"/>
            <a:chOff x="142844" y="714356"/>
            <a:chExt cx="8927762" cy="1013814"/>
          </a:xfrm>
        </p:grpSpPr>
        <p:sp>
          <p:nvSpPr>
            <p:cNvPr id="3" name="Rectangle 2"/>
            <p:cNvSpPr/>
            <p:nvPr/>
          </p:nvSpPr>
          <p:spPr>
            <a:xfrm>
              <a:off x="142844" y="857232"/>
              <a:ext cx="8858312" cy="71438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Rectangle 3"/>
            <p:cNvSpPr/>
            <p:nvPr/>
          </p:nvSpPr>
          <p:spPr>
            <a:xfrm>
              <a:off x="714348" y="714356"/>
              <a:ext cx="8072494" cy="730264"/>
            </a:xfrm>
            <a:prstGeom prst="rect">
              <a:avLst/>
            </a:prstGeom>
            <a:solidFill>
              <a:schemeClr val="tx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712360" y="714356"/>
              <a:ext cx="8358246" cy="101381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sr-Latn-CS" sz="2000" b="1" dirty="0" smtClean="0">
                  <a:solidFill>
                    <a:schemeClr val="bg1"/>
                  </a:solidFill>
                </a:rPr>
                <a:t>Zidane i drvene konstrukcije  </a:t>
              </a:r>
            </a:p>
            <a:p>
              <a:pPr algn="ctr"/>
              <a:r>
                <a:rPr lang="sr-Latn-CS" sz="1600" b="1" dirty="0" smtClean="0">
                  <a:solidFill>
                    <a:schemeClr val="bg1"/>
                  </a:solidFill>
                </a:rPr>
                <a:t> </a:t>
              </a:r>
              <a:r>
                <a:rPr lang="en-US" sz="1600" b="1" dirty="0" err="1" smtClean="0">
                  <a:solidFill>
                    <a:schemeClr val="bg1"/>
                  </a:solidFill>
                </a:rPr>
                <a:t>Prora</a:t>
              </a:r>
              <a:r>
                <a:rPr lang="sr-Latn-RS" sz="1600" b="1" dirty="0" smtClean="0">
                  <a:solidFill>
                    <a:schemeClr val="bg1"/>
                  </a:solidFill>
                </a:rPr>
                <a:t>č</a:t>
              </a:r>
              <a:r>
                <a:rPr lang="en-US" sz="1600" b="1" dirty="0" smtClean="0">
                  <a:solidFill>
                    <a:schemeClr val="bg1"/>
                  </a:solidFill>
                </a:rPr>
                <a:t>un </a:t>
              </a:r>
              <a:r>
                <a:rPr lang="sr-Latn-RS" sz="1600" b="1" dirty="0">
                  <a:solidFill>
                    <a:schemeClr val="bg1"/>
                  </a:solidFill>
                </a:rPr>
                <a:t>z</a:t>
              </a:r>
              <a:r>
                <a:rPr lang="en-US" sz="1600" b="1" dirty="0" err="1" smtClean="0">
                  <a:solidFill>
                    <a:schemeClr val="bg1"/>
                  </a:solidFill>
                </a:rPr>
                <a:t>idanih</a:t>
              </a:r>
              <a:r>
                <a:rPr lang="en-US" sz="1600" b="1" dirty="0" smtClean="0">
                  <a:solidFill>
                    <a:schemeClr val="bg1"/>
                  </a:solidFill>
                </a:rPr>
                <a:t> </a:t>
              </a:r>
              <a:r>
                <a:rPr lang="en-US" sz="1600" b="1" dirty="0" err="1" smtClean="0">
                  <a:solidFill>
                    <a:schemeClr val="bg1"/>
                  </a:solidFill>
                </a:rPr>
                <a:t>konstrukcija</a:t>
              </a:r>
              <a:endParaRPr lang="en-US" sz="1600" b="1" dirty="0" smtClean="0">
                <a:solidFill>
                  <a:schemeClr val="bg1"/>
                </a:solidFill>
              </a:endParaRPr>
            </a:p>
            <a:p>
              <a:r>
                <a:rPr lang="sr-Latn-CS" sz="1600" b="1" dirty="0" smtClean="0">
                  <a:solidFill>
                    <a:schemeClr val="bg1"/>
                  </a:solidFill>
                </a:rPr>
                <a:t>	</a:t>
              </a:r>
              <a:r>
                <a:rPr lang="x-none" sz="1600" b="1" smtClean="0">
                  <a:solidFill>
                    <a:schemeClr val="bg1"/>
                  </a:solidFill>
                </a:rPr>
                <a:t>  </a:t>
              </a:r>
              <a:endParaRPr lang="en-US" sz="1600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" y="38850"/>
            <a:ext cx="704633" cy="783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21214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216238" y="0"/>
            <a:ext cx="8927762" cy="892552"/>
            <a:chOff x="142844" y="714356"/>
            <a:chExt cx="8927762" cy="1013814"/>
          </a:xfrm>
        </p:grpSpPr>
        <p:sp>
          <p:nvSpPr>
            <p:cNvPr id="3" name="Rectangle 2"/>
            <p:cNvSpPr/>
            <p:nvPr/>
          </p:nvSpPr>
          <p:spPr>
            <a:xfrm>
              <a:off x="142844" y="857232"/>
              <a:ext cx="8858312" cy="71438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Rectangle 3"/>
            <p:cNvSpPr/>
            <p:nvPr/>
          </p:nvSpPr>
          <p:spPr>
            <a:xfrm>
              <a:off x="714348" y="714356"/>
              <a:ext cx="8072494" cy="730264"/>
            </a:xfrm>
            <a:prstGeom prst="rect">
              <a:avLst/>
            </a:prstGeom>
            <a:solidFill>
              <a:schemeClr val="tx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712360" y="714356"/>
              <a:ext cx="8358246" cy="101381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sr-Latn-CS" sz="2000" b="1" dirty="0" smtClean="0">
                  <a:solidFill>
                    <a:schemeClr val="bg1"/>
                  </a:solidFill>
                </a:rPr>
                <a:t>Zidane i drvene konstrukcije  </a:t>
              </a:r>
            </a:p>
            <a:p>
              <a:pPr algn="ctr"/>
              <a:r>
                <a:rPr lang="sr-Latn-CS" sz="1600" b="1" dirty="0" smtClean="0">
                  <a:solidFill>
                    <a:schemeClr val="bg1"/>
                  </a:solidFill>
                </a:rPr>
                <a:t> </a:t>
              </a:r>
              <a:r>
                <a:rPr lang="en-US" sz="1600" b="1" dirty="0" err="1" smtClean="0">
                  <a:solidFill>
                    <a:schemeClr val="bg1"/>
                  </a:solidFill>
                </a:rPr>
                <a:t>Prora</a:t>
              </a:r>
              <a:r>
                <a:rPr lang="sr-Latn-RS" sz="1600" b="1" dirty="0" smtClean="0">
                  <a:solidFill>
                    <a:schemeClr val="bg1"/>
                  </a:solidFill>
                </a:rPr>
                <a:t>č</a:t>
              </a:r>
              <a:r>
                <a:rPr lang="en-US" sz="1600" b="1" dirty="0" smtClean="0">
                  <a:solidFill>
                    <a:schemeClr val="bg1"/>
                  </a:solidFill>
                </a:rPr>
                <a:t>un </a:t>
              </a:r>
              <a:r>
                <a:rPr lang="sr-Latn-RS" sz="1600" b="1" dirty="0">
                  <a:solidFill>
                    <a:schemeClr val="bg1"/>
                  </a:solidFill>
                </a:rPr>
                <a:t>z</a:t>
              </a:r>
              <a:r>
                <a:rPr lang="en-US" sz="1600" b="1" dirty="0" err="1" smtClean="0">
                  <a:solidFill>
                    <a:schemeClr val="bg1"/>
                  </a:solidFill>
                </a:rPr>
                <a:t>idanih</a:t>
              </a:r>
              <a:r>
                <a:rPr lang="en-US" sz="1600" b="1" dirty="0" smtClean="0">
                  <a:solidFill>
                    <a:schemeClr val="bg1"/>
                  </a:solidFill>
                </a:rPr>
                <a:t> </a:t>
              </a:r>
              <a:r>
                <a:rPr lang="en-US" sz="1600" b="1" dirty="0" err="1" smtClean="0">
                  <a:solidFill>
                    <a:schemeClr val="bg1"/>
                  </a:solidFill>
                </a:rPr>
                <a:t>konstrukcija</a:t>
              </a:r>
              <a:endParaRPr lang="en-US" sz="1600" b="1" dirty="0" smtClean="0">
                <a:solidFill>
                  <a:schemeClr val="bg1"/>
                </a:solidFill>
              </a:endParaRPr>
            </a:p>
            <a:p>
              <a:r>
                <a:rPr lang="sr-Latn-CS" sz="1600" b="1" dirty="0" smtClean="0">
                  <a:solidFill>
                    <a:schemeClr val="bg1"/>
                  </a:solidFill>
                </a:rPr>
                <a:t>	</a:t>
              </a:r>
              <a:r>
                <a:rPr lang="x-none" sz="1600" b="1" smtClean="0">
                  <a:solidFill>
                    <a:schemeClr val="bg1"/>
                  </a:solidFill>
                </a:rPr>
                <a:t>  </a:t>
              </a:r>
              <a:endParaRPr lang="en-US" sz="1600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" y="38850"/>
            <a:ext cx="704633" cy="783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23176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9448</TotalTime>
  <Words>299</Words>
  <Application>Microsoft Office PowerPoint</Application>
  <PresentationFormat>On-screen Show (4:3)</PresentationFormat>
  <Paragraphs>60</Paragraphs>
  <Slides>9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Microsoft Equation 3.0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User</cp:lastModifiedBy>
  <cp:revision>698</cp:revision>
  <dcterms:created xsi:type="dcterms:W3CDTF">2014-03-04T21:51:40Z</dcterms:created>
  <dcterms:modified xsi:type="dcterms:W3CDTF">2017-03-21T07:15:36Z</dcterms:modified>
</cp:coreProperties>
</file>