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81" r:id="rId2"/>
    <p:sldId id="459" r:id="rId3"/>
    <p:sldId id="485" r:id="rId4"/>
    <p:sldId id="491" r:id="rId5"/>
    <p:sldId id="486" r:id="rId6"/>
    <p:sldId id="487" r:id="rId7"/>
    <p:sldId id="488" r:id="rId8"/>
    <p:sldId id="489" r:id="rId9"/>
    <p:sldId id="4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>
        <p:scale>
          <a:sx n="82" d="100"/>
          <a:sy n="82" d="100"/>
        </p:scale>
        <p:origin x="-1330" y="-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58265-4CDB-4F61-83AE-C4A9E45716F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0D85D-1A10-4EB9-8957-5E3999F9B2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CE438-E957-413E-8E86-47C91ACCED0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7AE96-39D1-4CA8-9C2C-A8896CC9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4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7AE96-39D1-4CA8-9C2C-A8896CC9C0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1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F970-80DB-4512-B5B5-71C9870908A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9B73-4858-4C31-B062-20DE35B1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4" name="Rectangle 3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96540" y="1026314"/>
            <a:ext cx="458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MASIVNI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SISTEMI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GRAĐENJA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4910" y="1916832"/>
            <a:ext cx="83181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PREMA</a:t>
            </a:r>
            <a:r>
              <a:rPr lang="en-US" sz="2400" b="1" dirty="0"/>
              <a:t> </a:t>
            </a:r>
            <a:r>
              <a:rPr lang="en-US" sz="2400" b="1" dirty="0" err="1"/>
              <a:t>NAČINU</a:t>
            </a:r>
            <a:r>
              <a:rPr lang="en-US" sz="2400" b="1" dirty="0"/>
              <a:t> </a:t>
            </a:r>
            <a:r>
              <a:rPr lang="en-US" sz="2400" b="1" dirty="0" err="1"/>
              <a:t>IZVOĐENJA</a:t>
            </a:r>
            <a:r>
              <a:rPr lang="en-US" sz="2400" b="1" dirty="0"/>
              <a:t> I </a:t>
            </a:r>
            <a:r>
              <a:rPr lang="en-US" sz="2400" b="1" dirty="0" err="1"/>
              <a:t>MATERIJALU</a:t>
            </a:r>
            <a:r>
              <a:rPr lang="en-US" sz="2400" b="1" dirty="0"/>
              <a:t> </a:t>
            </a:r>
            <a:r>
              <a:rPr lang="en-US" sz="2400" b="1" dirty="0" err="1"/>
              <a:t>NOSEĆIH</a:t>
            </a:r>
            <a:r>
              <a:rPr lang="en-US" sz="2400" b="1" dirty="0"/>
              <a:t> </a:t>
            </a:r>
            <a:r>
              <a:rPr lang="en-US" sz="2400" b="1" dirty="0" err="1"/>
              <a:t>ZIDOVA</a:t>
            </a:r>
            <a:r>
              <a:rPr lang="en-US" sz="2400" dirty="0"/>
              <a:t>, </a:t>
            </a:r>
            <a:endParaRPr lang="sr-Latn-RS" sz="2400" dirty="0"/>
          </a:p>
          <a:p>
            <a:r>
              <a:rPr lang="en-US" sz="2400" dirty="0" err="1"/>
              <a:t>zgrade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masivnim</a:t>
            </a:r>
            <a:r>
              <a:rPr lang="en-US" sz="2400" dirty="0"/>
              <a:t> </a:t>
            </a:r>
            <a:r>
              <a:rPr lang="en-US" sz="2400" dirty="0" err="1"/>
              <a:t>konstruktivnim</a:t>
            </a:r>
            <a:r>
              <a:rPr lang="en-US" sz="2400" dirty="0"/>
              <a:t> </a:t>
            </a:r>
            <a:r>
              <a:rPr lang="en-US" sz="2400" dirty="0" err="1"/>
              <a:t>sklopom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: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80892" y="2747829"/>
            <a:ext cx="68314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pt-BR" sz="2400" b="1" dirty="0">
                <a:solidFill>
                  <a:srgbClr val="FFFF00"/>
                </a:solidFill>
              </a:rPr>
              <a:t>a</a:t>
            </a:r>
            <a:r>
              <a:rPr lang="pt-BR" sz="2400" dirty="0">
                <a:solidFill>
                  <a:srgbClr val="FFFF00"/>
                </a:solidFill>
              </a:rPr>
              <a:t>)</a:t>
            </a:r>
            <a:r>
              <a:rPr lang="pt-BR" sz="2400" dirty="0"/>
              <a:t> Zgrade sa </a:t>
            </a:r>
            <a:r>
              <a:rPr lang="pt-BR" sz="2400" b="1" dirty="0">
                <a:solidFill>
                  <a:srgbClr val="FFFF00"/>
                </a:solidFill>
              </a:rPr>
              <a:t>zidanim</a:t>
            </a:r>
            <a:r>
              <a:rPr lang="pt-BR" sz="2400" b="1" dirty="0"/>
              <a:t> </a:t>
            </a:r>
            <a:r>
              <a:rPr lang="pt-BR" sz="2400" dirty="0"/>
              <a:t>nosećim zidovima 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926453" y="3429000"/>
            <a:ext cx="42216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dirty="0">
                <a:solidFill>
                  <a:srgbClr val="FFFF00"/>
                </a:solidFill>
              </a:rPr>
              <a:t>b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 err="1"/>
              <a:t>Zgrade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zidovima</a:t>
            </a:r>
            <a:r>
              <a:rPr lang="en-US" sz="2400" b="1" dirty="0">
                <a:solidFill>
                  <a:srgbClr val="FFFF00"/>
                </a:solidFill>
              </a:rPr>
              <a:t> od AB </a:t>
            </a:r>
            <a:endParaRPr lang="sr-Latn-RS" sz="2400" b="1" dirty="0" smtClean="0">
              <a:solidFill>
                <a:srgbClr val="FFFF00"/>
              </a:solidFill>
            </a:endParaRPr>
          </a:p>
          <a:p>
            <a:r>
              <a:rPr lang="sr-Latn-RS" sz="2400" dirty="0" smtClean="0"/>
              <a:t>     </a:t>
            </a:r>
            <a:r>
              <a:rPr lang="en-US" sz="2400" dirty="0" smtClean="0"/>
              <a:t>(</a:t>
            </a:r>
            <a:r>
              <a:rPr lang="en-US" sz="2400" dirty="0" err="1"/>
              <a:t>armiranog</a:t>
            </a:r>
            <a:r>
              <a:rPr lang="en-US" sz="2400" dirty="0"/>
              <a:t> </a:t>
            </a:r>
            <a:r>
              <a:rPr lang="en-US" sz="2400" dirty="0" err="1"/>
              <a:t>betona</a:t>
            </a:r>
            <a:r>
              <a:rPr lang="en-US" sz="2400" dirty="0"/>
              <a:t>)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759" y="2852936"/>
            <a:ext cx="258439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3" y="1241424"/>
            <a:ext cx="8006685" cy="535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5" name="Rectangle 4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9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67544" y="1889503"/>
            <a:ext cx="4212468" cy="637619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9750" y="89255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FF00"/>
                </a:solidFill>
              </a:rPr>
              <a:t>PRORAČUN ZIDANIH KONSTRUKCIJA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3" y="1946702"/>
            <a:ext cx="4536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chemeClr val="bg1"/>
                </a:solidFill>
              </a:rPr>
              <a:t>Metoda dopuštenih napona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9463" y="1855277"/>
            <a:ext cx="1477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</a:t>
            </a:r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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</a:t>
            </a:r>
            <a:r>
              <a:rPr lang="sr-Latn-RS" sz="1600" dirty="0" smtClean="0">
                <a:solidFill>
                  <a:srgbClr val="FFFF00"/>
                </a:solidFill>
                <a:sym typeface="Symbol"/>
              </a:rPr>
              <a:t>dop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3950" y="278092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</a:t>
            </a:r>
            <a:r>
              <a:rPr lang="sr-Latn-RS" sz="1600" dirty="0" smtClean="0">
                <a:solidFill>
                  <a:srgbClr val="FFFF00"/>
                </a:solidFill>
                <a:sym typeface="Symbol"/>
              </a:rPr>
              <a:t>dop</a:t>
            </a:r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=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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v</a:t>
            </a:r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/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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26369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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v</a:t>
            </a:r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 - garantovana srednja čvrstoća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3098576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 - koeficijent sigurnosti   ( 1,5-4 )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407707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Ograničenja</a:t>
            </a:r>
          </a:p>
          <a:p>
            <a:r>
              <a:rPr lang="sr-Latn-RS" sz="2400" dirty="0" smtClean="0">
                <a:sym typeface="Symbol"/>
              </a:rPr>
              <a:t>- Po teoriji dopuštenih napona mogu da se proračunavaju samo noseći zidovi do 5 etaža i to ako je svetli otvor  2,75 m.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8990" y="526213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ym typeface="Symbol"/>
              </a:rPr>
              <a:t>- Pri tom raspon tavanice treba da   6m, a maksimalno pokretno opterećenje po tavanici p3,0 kN/m</a:t>
            </a:r>
            <a:r>
              <a:rPr lang="sr-Latn-RS" sz="2400" baseline="30000" dirty="0" smtClean="0">
                <a:sym typeface="Symbol"/>
              </a:rPr>
              <a:t>2</a:t>
            </a:r>
            <a:r>
              <a:rPr lang="sr-Latn-RS" sz="2400" dirty="0" smtClean="0">
                <a:sym typeface="Symbol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553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87742" y="980728"/>
            <a:ext cx="3857652" cy="637619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99592" y="1037927"/>
            <a:ext cx="380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chemeClr val="bg1"/>
                </a:solidFill>
              </a:rPr>
              <a:t>Metoda graničnih stanja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1037927"/>
            <a:ext cx="1477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Rd  Sd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8157" y="162880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Rd – proračunska vrednost granične nosivosti preseka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429" y="222402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Sd – proračunska vrednost opterećenja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166" y="2852936"/>
            <a:ext cx="4021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Sd=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i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ki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9654" y="33761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Proračunske situacije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8793" y="400024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1) 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d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=1,0*S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g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+ 1,5*S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p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   ili       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d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=1,35*S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g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 ako je veće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8157" y="5589371"/>
            <a:ext cx="7792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solidFill>
                  <a:srgbClr val="FFFF00"/>
                </a:solidFill>
                <a:sym typeface="Symbol"/>
              </a:rPr>
              <a:t>4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) 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d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=1,0*S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g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+ 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p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p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+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0,35*S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w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+ 1,0 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8793" y="4513118"/>
            <a:ext cx="7792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2) 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d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=1,0*S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g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+ 1,35*S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w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   ili    </a:t>
            </a:r>
            <a:r>
              <a:rPr lang="sr-Latn-RS" sz="2800" dirty="0">
                <a:solidFill>
                  <a:srgbClr val="FFFF00"/>
                </a:solidFill>
                <a:sym typeface="Symbol"/>
              </a:rPr>
              <a:t>S</a:t>
            </a:r>
            <a:r>
              <a:rPr lang="sr-Latn-RS" dirty="0">
                <a:solidFill>
                  <a:srgbClr val="FFFF00"/>
                </a:solidFill>
                <a:sym typeface="Symbol"/>
              </a:rPr>
              <a:t>d</a:t>
            </a:r>
            <a:r>
              <a:rPr lang="sr-Latn-RS" sz="2800" dirty="0">
                <a:solidFill>
                  <a:srgbClr val="FFFF00"/>
                </a:solidFill>
                <a:sym typeface="Symbol"/>
              </a:rPr>
              <a:t>=1,35*S</a:t>
            </a:r>
            <a:r>
              <a:rPr lang="sr-Latn-RS" dirty="0">
                <a:solidFill>
                  <a:srgbClr val="FFFF00"/>
                </a:solidFill>
                <a:sym typeface="Symbol"/>
              </a:rPr>
              <a:t>g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  ako je veće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7826" y="5036338"/>
            <a:ext cx="7792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3) 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d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=1,2*S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g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+ 1,2*S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p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+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sr-Latn-RS" sz="2800" dirty="0" smtClean="0">
                <a:solidFill>
                  <a:srgbClr val="FFFF00"/>
                </a:solidFill>
                <a:sym typeface="Symbol"/>
              </a:rPr>
              <a:t>1,2*S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wi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6165304"/>
            <a:ext cx="7792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</a:t>
            </a:r>
            <a:r>
              <a:rPr lang="sr-Latn-RS" dirty="0" smtClean="0">
                <a:solidFill>
                  <a:srgbClr val="FFFF00"/>
                </a:solidFill>
                <a:sym typeface="Symbol"/>
              </a:rPr>
              <a:t>p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=0,35 </a:t>
            </a:r>
            <a:r>
              <a:rPr lang="en-US" sz="2400" dirty="0" err="1" smtClean="0">
                <a:solidFill>
                  <a:srgbClr val="FFFF00"/>
                </a:solidFill>
                <a:sym typeface="Symbol"/>
              </a:rPr>
              <a:t>osim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Symbol"/>
              </a:rPr>
              <a:t>ya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Symbol"/>
              </a:rPr>
              <a:t>skladi</a:t>
            </a:r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šta gde je </a:t>
            </a:r>
            <a:r>
              <a:rPr lang="sr-Latn-RS" sz="2400" dirty="0">
                <a:solidFill>
                  <a:srgbClr val="FFFF00"/>
                </a:solidFill>
                <a:sym typeface="Symbol"/>
              </a:rPr>
              <a:t></a:t>
            </a:r>
            <a:r>
              <a:rPr lang="sr-Latn-RS" dirty="0">
                <a:solidFill>
                  <a:srgbClr val="FFFF00"/>
                </a:solidFill>
                <a:sym typeface="Symbol"/>
              </a:rPr>
              <a:t>p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=</a:t>
            </a:r>
            <a:r>
              <a:rPr lang="sr-Latn-RS" sz="2400" dirty="0" smtClean="0">
                <a:solidFill>
                  <a:srgbClr val="FFFF00"/>
                </a:solidFill>
                <a:sym typeface="Symbol"/>
              </a:rPr>
              <a:t>1,0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2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833" y="1124744"/>
            <a:ext cx="4536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FF00"/>
                </a:solidFill>
              </a:rPr>
              <a:t>Metoda dopuštenih napona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10998"/>
              </p:ext>
            </p:extLst>
          </p:nvPr>
        </p:nvGraphicFramePr>
        <p:xfrm>
          <a:off x="1068701" y="1772816"/>
          <a:ext cx="74326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3517560" imgH="495000" progId="Equation.3">
                  <p:embed/>
                </p:oleObj>
              </mc:Choice>
              <mc:Fallback>
                <p:oleObj name="Equation" r:id="rId4" imgW="3517560" imgH="495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701" y="1772816"/>
                        <a:ext cx="7432675" cy="955675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835696" y="3429000"/>
            <a:ext cx="2809698" cy="64807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75656" y="3140968"/>
            <a:ext cx="0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331640" y="3429000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331640" y="4077072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63688" y="4437112"/>
            <a:ext cx="30603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35696" y="4149080"/>
            <a:ext cx="0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44008" y="4149080"/>
            <a:ext cx="0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75656" y="352220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d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137940" y="405516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b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835696" y="2852935"/>
            <a:ext cx="301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Poprečni presek zida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562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952500"/>
            <a:ext cx="88455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48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012825"/>
            <a:ext cx="83693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74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2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6238" y="0"/>
            <a:ext cx="8927762" cy="892552"/>
            <a:chOff x="142844" y="714356"/>
            <a:chExt cx="8927762" cy="1013814"/>
          </a:xfrm>
        </p:grpSpPr>
        <p:sp>
          <p:nvSpPr>
            <p:cNvPr id="3" name="Rectangle 2"/>
            <p:cNvSpPr/>
            <p:nvPr/>
          </p:nvSpPr>
          <p:spPr>
            <a:xfrm>
              <a:off x="142844" y="857232"/>
              <a:ext cx="8858312" cy="7143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4348" y="714356"/>
              <a:ext cx="8072494" cy="73026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2360" y="714356"/>
              <a:ext cx="8358246" cy="101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r-Latn-CS" sz="2000" b="1" dirty="0" smtClean="0">
                  <a:solidFill>
                    <a:schemeClr val="bg1"/>
                  </a:solidFill>
                </a:rPr>
                <a:t>Zidane i drvene konstrukcije  </a:t>
              </a:r>
            </a:p>
            <a:p>
              <a:pPr algn="ctr"/>
              <a:r>
                <a:rPr lang="sr-Latn-C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Prora</a:t>
              </a:r>
              <a:r>
                <a:rPr lang="sr-Latn-RS" sz="1600" b="1" dirty="0" smtClean="0">
                  <a:solidFill>
                    <a:schemeClr val="bg1"/>
                  </a:solidFill>
                </a:rPr>
                <a:t>č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un </a:t>
              </a:r>
              <a:r>
                <a:rPr lang="sr-Latn-RS" sz="1600" b="1" dirty="0">
                  <a:solidFill>
                    <a:schemeClr val="bg1"/>
                  </a:solidFill>
                </a:rPr>
                <a:t>z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idanih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konstrukcija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r>
                <a:rPr lang="sr-Latn-CS" sz="1600" b="1" dirty="0" smtClean="0">
                  <a:solidFill>
                    <a:schemeClr val="bg1"/>
                  </a:solidFill>
                </a:rPr>
                <a:t>	</a:t>
              </a:r>
              <a:r>
                <a:rPr lang="x-none" sz="1600" b="1" smtClean="0">
                  <a:solidFill>
                    <a:schemeClr val="bg1"/>
                  </a:solidFill>
                </a:rPr>
                <a:t> 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" y="38850"/>
            <a:ext cx="704633" cy="78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1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9448</TotalTime>
  <Words>299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698</cp:revision>
  <dcterms:created xsi:type="dcterms:W3CDTF">2014-03-04T21:51:40Z</dcterms:created>
  <dcterms:modified xsi:type="dcterms:W3CDTF">2017-03-21T07:15:36Z</dcterms:modified>
</cp:coreProperties>
</file>