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81" r:id="rId2"/>
    <p:sldId id="459" r:id="rId3"/>
    <p:sldId id="485" r:id="rId4"/>
    <p:sldId id="492" r:id="rId5"/>
    <p:sldId id="505" r:id="rId6"/>
    <p:sldId id="493" r:id="rId7"/>
    <p:sldId id="494" r:id="rId8"/>
    <p:sldId id="495" r:id="rId9"/>
    <p:sldId id="506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7" r:id="rId19"/>
    <p:sldId id="504" r:id="rId20"/>
    <p:sldId id="509" r:id="rId21"/>
    <p:sldId id="510" r:id="rId22"/>
    <p:sldId id="511" r:id="rId23"/>
    <p:sldId id="5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89" d="100"/>
          <a:sy n="89" d="100"/>
        </p:scale>
        <p:origin x="-111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8265-4CDB-4F61-83AE-C4A9E45716F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D85D-1A10-4EB9-8957-5E3999F9B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E438-E957-413E-8E86-47C91ACCED0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7AE96-39D1-4CA8-9C2C-A8896CC9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AE96-39D1-4CA8-9C2C-A8896CC9C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F970-80DB-4512-B5B5-71C9870908A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6540" y="1026314"/>
            <a:ext cx="4587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MASIVNI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SISTEMI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GRAĐENJA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10" y="1916832"/>
            <a:ext cx="831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PREMA</a:t>
            </a:r>
            <a:r>
              <a:rPr lang="en-US" sz="2400" b="1" dirty="0"/>
              <a:t> </a:t>
            </a:r>
            <a:r>
              <a:rPr lang="en-US" sz="2400" b="1" dirty="0" err="1"/>
              <a:t>NAČINU</a:t>
            </a:r>
            <a:r>
              <a:rPr lang="en-US" sz="2400" b="1" dirty="0"/>
              <a:t> </a:t>
            </a:r>
            <a:r>
              <a:rPr lang="en-US" sz="2400" b="1" dirty="0" err="1"/>
              <a:t>IZVOĐENJA</a:t>
            </a:r>
            <a:r>
              <a:rPr lang="en-US" sz="2400" b="1" dirty="0"/>
              <a:t> I </a:t>
            </a:r>
            <a:r>
              <a:rPr lang="en-US" sz="2400" b="1" dirty="0" err="1"/>
              <a:t>MATERIJALU</a:t>
            </a:r>
            <a:r>
              <a:rPr lang="en-US" sz="2400" b="1" dirty="0"/>
              <a:t> </a:t>
            </a:r>
            <a:r>
              <a:rPr lang="en-US" sz="2400" b="1" dirty="0" err="1"/>
              <a:t>NOSEĆIH</a:t>
            </a:r>
            <a:r>
              <a:rPr lang="en-US" sz="2400" b="1" dirty="0"/>
              <a:t> </a:t>
            </a:r>
            <a:r>
              <a:rPr lang="en-US" sz="2400" b="1" dirty="0" err="1"/>
              <a:t>ZIDOVA</a:t>
            </a:r>
            <a:r>
              <a:rPr lang="en-US" sz="2400" dirty="0"/>
              <a:t>, </a:t>
            </a:r>
            <a:endParaRPr lang="sr-Latn-RS" sz="2400" dirty="0"/>
          </a:p>
          <a:p>
            <a:r>
              <a:rPr lang="en-US" sz="2400" dirty="0" err="1"/>
              <a:t>zgrade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masivnim</a:t>
            </a:r>
            <a:r>
              <a:rPr lang="en-US" sz="2400" dirty="0"/>
              <a:t> </a:t>
            </a:r>
            <a:r>
              <a:rPr lang="en-US" sz="2400" dirty="0" err="1"/>
              <a:t>konstruktivnim</a:t>
            </a:r>
            <a:r>
              <a:rPr lang="en-US" sz="2400" dirty="0"/>
              <a:t> </a:t>
            </a:r>
            <a:r>
              <a:rPr lang="en-US" sz="2400" dirty="0" err="1"/>
              <a:t>sklopom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0892" y="2747829"/>
            <a:ext cx="6831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pt-BR" sz="2400" b="1" dirty="0">
                <a:solidFill>
                  <a:srgbClr val="FFFF00"/>
                </a:solidFill>
              </a:rPr>
              <a:t>a</a:t>
            </a:r>
            <a:r>
              <a:rPr lang="pt-BR" sz="2400" dirty="0">
                <a:solidFill>
                  <a:srgbClr val="FFFF00"/>
                </a:solidFill>
              </a:rPr>
              <a:t>)</a:t>
            </a:r>
            <a:r>
              <a:rPr lang="pt-BR" sz="2400" dirty="0"/>
              <a:t> Zgrade sa </a:t>
            </a:r>
            <a:r>
              <a:rPr lang="pt-BR" sz="2400" b="1" dirty="0">
                <a:solidFill>
                  <a:srgbClr val="FFFF00"/>
                </a:solidFill>
              </a:rPr>
              <a:t>zidanim</a:t>
            </a:r>
            <a:r>
              <a:rPr lang="pt-BR" sz="2400" b="1" dirty="0"/>
              <a:t> </a:t>
            </a:r>
            <a:r>
              <a:rPr lang="pt-BR" sz="2400" dirty="0"/>
              <a:t>nosećim zidovima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926453" y="3429000"/>
            <a:ext cx="4221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rgbClr val="FFFF00"/>
                </a:solidFill>
              </a:rPr>
              <a:t>b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Zgrade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zidovima</a:t>
            </a:r>
            <a:r>
              <a:rPr lang="en-US" sz="2400" b="1" dirty="0">
                <a:solidFill>
                  <a:srgbClr val="FFFF00"/>
                </a:solidFill>
              </a:rPr>
              <a:t> od AB </a:t>
            </a:r>
            <a:endParaRPr lang="sr-Latn-RS" sz="2400" b="1" dirty="0" smtClean="0">
              <a:solidFill>
                <a:srgbClr val="FFFF00"/>
              </a:solidFill>
            </a:endParaRPr>
          </a:p>
          <a:p>
            <a:r>
              <a:rPr lang="sr-Latn-RS" sz="2400" dirty="0" smtClean="0"/>
              <a:t>     </a:t>
            </a:r>
            <a:r>
              <a:rPr lang="en-US" sz="2400" dirty="0" smtClean="0"/>
              <a:t>(</a:t>
            </a:r>
            <a:r>
              <a:rPr lang="en-US" sz="2400" dirty="0" err="1"/>
              <a:t>armiranog</a:t>
            </a:r>
            <a:r>
              <a:rPr lang="en-US" sz="2400" dirty="0"/>
              <a:t> </a:t>
            </a:r>
            <a:r>
              <a:rPr lang="en-US" sz="2400" dirty="0" err="1"/>
              <a:t>betona</a:t>
            </a:r>
            <a:r>
              <a:rPr lang="en-US" sz="2400" dirty="0"/>
              <a:t>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59" y="2852936"/>
            <a:ext cx="2584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6772" y="1124744"/>
            <a:ext cx="8967046" cy="46805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0" y="1484785"/>
            <a:ext cx="842091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59492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Dodata šipka R</a:t>
            </a:r>
            <a:r>
              <a:rPr lang="sr-Latn-RS" sz="2400" dirty="0" smtClean="0">
                <a:sym typeface="Symbol"/>
              </a:rPr>
              <a:t>8 (A</a:t>
            </a:r>
            <a:r>
              <a:rPr lang="sr-Latn-RS" sz="2400" baseline="-25000" dirty="0" smtClean="0">
                <a:sym typeface="Symbol"/>
              </a:rPr>
              <a:t>a1</a:t>
            </a:r>
            <a:r>
              <a:rPr lang="sr-Latn-RS" sz="2400" dirty="0" smtClean="0">
                <a:sym typeface="Symbol"/>
              </a:rPr>
              <a:t>=0,50 cm</a:t>
            </a:r>
            <a:r>
              <a:rPr lang="sr-Latn-RS" sz="2400" baseline="30000" dirty="0" smtClean="0">
                <a:sym typeface="Symbol"/>
              </a:rPr>
              <a:t>2</a:t>
            </a:r>
            <a:r>
              <a:rPr lang="sr-Latn-RS" sz="2400" dirty="0" smtClean="0">
                <a:sym typeface="Symbol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04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496" y="1124744"/>
            <a:ext cx="9108504" cy="47525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2" y="1484785"/>
            <a:ext cx="82678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6238" y="1268760"/>
            <a:ext cx="8858312" cy="46085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0" y="1556792"/>
            <a:ext cx="811469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9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124744"/>
            <a:ext cx="8895038" cy="504056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5" y="1463807"/>
            <a:ext cx="8349163" cy="392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8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929586" cy="599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94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642917"/>
            <a:ext cx="472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Odre</a:t>
            </a:r>
            <a:r>
              <a:rPr lang="sr-Latn-RS" sz="2800" dirty="0" smtClean="0">
                <a:solidFill>
                  <a:srgbClr val="FFFF00"/>
                </a:solidFill>
              </a:rPr>
              <a:t>đ</a:t>
            </a:r>
            <a:r>
              <a:rPr lang="en-US" sz="2800" dirty="0" err="1" smtClean="0">
                <a:solidFill>
                  <a:srgbClr val="FFFF00"/>
                </a:solidFill>
              </a:rPr>
              <a:t>ivanje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centra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krutosti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04716"/>
              </p:ext>
            </p:extLst>
          </p:nvPr>
        </p:nvGraphicFramePr>
        <p:xfrm>
          <a:off x="1547664" y="1172499"/>
          <a:ext cx="5904658" cy="560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23"/>
                <a:gridCol w="687585"/>
                <a:gridCol w="687585"/>
                <a:gridCol w="687585"/>
                <a:gridCol w="687585"/>
                <a:gridCol w="687585"/>
                <a:gridCol w="869565"/>
                <a:gridCol w="734017"/>
                <a:gridCol w="722228"/>
              </a:tblGrid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SEIZMIČKI</a:t>
                      </a:r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err="1">
                          <a:effectLst/>
                        </a:rPr>
                        <a:t>PRORAČUN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Proračun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zidanih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konstrukcija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Centar krutosti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X-</a:t>
                      </a:r>
                      <a:r>
                        <a:rPr lang="en-US" sz="1600" u="none" strike="noStrike" dirty="0" err="1">
                          <a:effectLst/>
                        </a:rPr>
                        <a:t>pravac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DAJU ZIDOVI U X PRAVCU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Kx</a:t>
                      </a:r>
                      <a:r>
                        <a:rPr lang="en-US" sz="1600" u="none" strike="noStrike" dirty="0">
                          <a:effectLst/>
                        </a:rPr>
                        <a:t>=b*</a:t>
                      </a:r>
                      <a:r>
                        <a:rPr lang="en-US" sz="1600" u="none" strike="noStrike" dirty="0" err="1">
                          <a:effectLst/>
                        </a:rPr>
                        <a:t>d^2</a:t>
                      </a:r>
                      <a:r>
                        <a:rPr lang="en-US" sz="1600" u="none" strike="noStrike" dirty="0">
                          <a:effectLst/>
                        </a:rPr>
                        <a:t>/6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yKz</a:t>
                      </a:r>
                      <a:r>
                        <a:rPr lang="en-US" sz="1600" u="none" strike="noStrike" dirty="0" smtClean="0">
                          <a:effectLst/>
                        </a:rPr>
                        <a:t>=</a:t>
                      </a:r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smtClean="0">
                          <a:effectLst/>
                        </a:rPr>
                        <a:t>(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Kzix</a:t>
                      </a:r>
                      <a:r>
                        <a:rPr lang="en-US" sz="1600" u="none" strike="noStrike" dirty="0" smtClean="0">
                          <a:effectLst/>
                        </a:rPr>
                        <a:t>*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yrast</a:t>
                      </a:r>
                      <a:r>
                        <a:rPr lang="en-US" sz="1600" u="none" strike="noStrike" dirty="0" smtClean="0">
                          <a:effectLst/>
                        </a:rPr>
                        <a:t>)/</a:t>
                      </a:r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Kzix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Zid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Kzix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 rast.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Kzix</a:t>
                      </a:r>
                      <a:r>
                        <a:rPr lang="en-US" sz="1400" u="none" strike="noStrike" dirty="0">
                          <a:effectLst/>
                        </a:rPr>
                        <a:t>*</a:t>
                      </a:r>
                      <a:r>
                        <a:rPr lang="en-US" sz="1400" u="none" strike="noStrike" dirty="0" err="1">
                          <a:effectLst/>
                        </a:rPr>
                        <a:t>yrast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ZA1-2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ZA2-3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0,770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ZA3-4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0,375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ZB1-2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0,060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ZB2-3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0,770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2,311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ZB3-4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ZC1-2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1,988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ZC2-3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0,327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1,731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ZC3-4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1,988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ZD1-2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10,30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3,863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ZD2-3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4,30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0,770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10,30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7,935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ZD3-4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0,375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10,30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3,863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YKz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3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24,983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4,69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85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17191"/>
              </p:ext>
            </p:extLst>
          </p:nvPr>
        </p:nvGraphicFramePr>
        <p:xfrm>
          <a:off x="971600" y="922026"/>
          <a:ext cx="6408711" cy="5675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229"/>
                <a:gridCol w="755786"/>
                <a:gridCol w="716008"/>
                <a:gridCol w="676229"/>
                <a:gridCol w="875121"/>
                <a:gridCol w="888380"/>
                <a:gridCol w="914899"/>
                <a:gridCol w="906059"/>
              </a:tblGrid>
              <a:tr h="3152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Centar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krutosti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Y-pravac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DAJU ZIDOVI U Y PRAVCU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Ky</a:t>
                      </a:r>
                      <a:r>
                        <a:rPr lang="en-US" sz="1600" u="none" strike="noStrike" dirty="0">
                          <a:effectLst/>
                        </a:rPr>
                        <a:t>=b*</a:t>
                      </a:r>
                      <a:r>
                        <a:rPr lang="en-US" sz="1600" u="none" strike="noStrike" dirty="0" err="1">
                          <a:effectLst/>
                        </a:rPr>
                        <a:t>d^2</a:t>
                      </a:r>
                      <a:r>
                        <a:rPr lang="en-US" sz="1600" u="none" strike="noStrike" dirty="0">
                          <a:effectLst/>
                        </a:rPr>
                        <a:t>/6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XKz</a:t>
                      </a:r>
                      <a:r>
                        <a:rPr lang="en-US" sz="1600" u="none" strike="noStrike" dirty="0" smtClean="0">
                          <a:effectLst/>
                        </a:rPr>
                        <a:t>=</a:t>
                      </a:r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smtClean="0">
                          <a:effectLst/>
                        </a:rPr>
                        <a:t>(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Kziy</a:t>
                      </a:r>
                      <a:r>
                        <a:rPr lang="en-US" sz="1600" u="none" strike="noStrike" dirty="0" smtClean="0">
                          <a:effectLst/>
                        </a:rPr>
                        <a:t>*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xrast</a:t>
                      </a:r>
                      <a:r>
                        <a:rPr lang="en-US" sz="1600" u="none" strike="noStrike" dirty="0" smtClean="0">
                          <a:effectLst/>
                        </a:rPr>
                        <a:t>.)/</a:t>
                      </a:r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Kziy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Kziy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x rast.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Kziy*xrast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Z1A-B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0,375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Z1B-C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Z1C-D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1,042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0,375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1,125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0,661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1,201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0,375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1,609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0,315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0,375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3,863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2,270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1,042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10,729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XKz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5296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5,181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26,496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5,11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1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929586" cy="599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r="27355"/>
          <a:stretch/>
        </p:blipFill>
        <p:spPr bwMode="auto">
          <a:xfrm>
            <a:off x="16779" y="980728"/>
            <a:ext cx="527530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4061" y="112017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Stalno opterećenje: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1113" y="1728373"/>
            <a:ext cx="463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-malter: 0,02*20 = 0,4  </a:t>
            </a:r>
            <a:r>
              <a:rPr lang="sr-Latn-RS" sz="2400" dirty="0" smtClean="0"/>
              <a:t>kN/m2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1113" y="2210610"/>
            <a:ext cx="401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 blok: 0,25*16  </a:t>
            </a:r>
            <a:r>
              <a:rPr lang="sr-Latn-RS" sz="2400" dirty="0" smtClean="0"/>
              <a:t>= </a:t>
            </a:r>
            <a:r>
              <a:rPr lang="sr-Latn-RS" sz="2400" dirty="0" smtClean="0"/>
              <a:t>4,00  </a:t>
            </a:r>
            <a:r>
              <a:rPr lang="sr-Latn-RS" sz="2400" dirty="0" smtClean="0"/>
              <a:t>kN/m2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1113" y="2652868"/>
            <a:ext cx="492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 </a:t>
            </a:r>
            <a:r>
              <a:rPr lang="sr-Latn-RS" sz="2400" dirty="0" smtClean="0"/>
              <a:t>fasada:              = 0,10  </a:t>
            </a:r>
            <a:r>
              <a:rPr lang="sr-Latn-RS" sz="2400" dirty="0" smtClean="0"/>
              <a:t>kN/m2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92080" y="3212976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4248" y="3245654"/>
            <a:ext cx="246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 = </a:t>
            </a:r>
            <a:r>
              <a:rPr lang="sr-Latn-RS" sz="2400" dirty="0" smtClean="0"/>
              <a:t>4,50  </a:t>
            </a:r>
            <a:r>
              <a:rPr lang="sr-Latn-RS" sz="2400" dirty="0" smtClean="0"/>
              <a:t>kN/m2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66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642917"/>
            <a:ext cx="472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Odre</a:t>
            </a:r>
            <a:r>
              <a:rPr lang="sr-Latn-RS" sz="2800" dirty="0" smtClean="0">
                <a:solidFill>
                  <a:srgbClr val="FFFF00"/>
                </a:solidFill>
              </a:rPr>
              <a:t>đ</a:t>
            </a:r>
            <a:r>
              <a:rPr lang="en-US" sz="2800" dirty="0" err="1" smtClean="0">
                <a:solidFill>
                  <a:srgbClr val="FFFF00"/>
                </a:solidFill>
              </a:rPr>
              <a:t>ivanje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centra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sr-Latn-RS" sz="2800" dirty="0" smtClean="0">
                <a:solidFill>
                  <a:srgbClr val="FFFF00"/>
                </a:solidFill>
              </a:rPr>
              <a:t>masa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30323"/>
              </p:ext>
            </p:extLst>
          </p:nvPr>
        </p:nvGraphicFramePr>
        <p:xfrm>
          <a:off x="1691680" y="1268760"/>
          <a:ext cx="5382592" cy="4905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306"/>
                <a:gridCol w="822738"/>
                <a:gridCol w="785900"/>
                <a:gridCol w="785900"/>
                <a:gridCol w="982374"/>
                <a:gridCol w="982374"/>
              </a:tblGrid>
              <a:tr h="25816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Proračun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opterećenja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ploča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ploče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nosivi  X-pravac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Opt.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raspon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OPT.ZID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Z1C</a:t>
                      </a:r>
                      <a:r>
                        <a:rPr lang="en-US" sz="1600" u="none" strike="noStrike" dirty="0">
                          <a:effectLst/>
                        </a:rPr>
                        <a:t>-D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13,16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Z2C</a:t>
                      </a:r>
                      <a:r>
                        <a:rPr lang="en-US" sz="1600" u="none" strike="noStrike" dirty="0">
                          <a:effectLst/>
                        </a:rPr>
                        <a:t>-D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Z3C</a:t>
                      </a:r>
                      <a:r>
                        <a:rPr lang="en-US" sz="1600" u="none" strike="noStrike" dirty="0">
                          <a:effectLst/>
                        </a:rPr>
                        <a:t>-D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Z1A</a:t>
                      </a:r>
                      <a:r>
                        <a:rPr lang="en-US" sz="1600" u="none" strike="noStrike" dirty="0">
                          <a:effectLst/>
                        </a:rPr>
                        <a:t>-B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ploče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nosivi Y-pravac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Opt.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raspon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OPT.ZID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7,04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ZB1-2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ZC1</a:t>
                      </a:r>
                      <a:r>
                        <a:rPr lang="en-US" sz="1600" u="none" strike="noStrike" dirty="0">
                          <a:effectLst/>
                        </a:rPr>
                        <a:t>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7,04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ZB2-3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ZC2</a:t>
                      </a:r>
                      <a:r>
                        <a:rPr lang="en-US" sz="1600" u="none" strike="noStrike" dirty="0">
                          <a:effectLst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7,04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ZB3</a:t>
                      </a:r>
                      <a:r>
                        <a:rPr lang="en-US" sz="1600" u="none" strike="noStrike" dirty="0">
                          <a:effectLst/>
                        </a:rPr>
                        <a:t>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ZC3</a:t>
                      </a:r>
                      <a:r>
                        <a:rPr lang="en-US" sz="1600" u="none" strike="noStrike" dirty="0">
                          <a:effectLst/>
                        </a:rPr>
                        <a:t>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9,18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ZA2</a:t>
                      </a:r>
                      <a:r>
                        <a:rPr lang="en-US" sz="1600" u="none" strike="noStrike" dirty="0">
                          <a:effectLst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ZB2</a:t>
                      </a:r>
                      <a:r>
                        <a:rPr lang="en-US" sz="1600" u="none" strike="noStrike" dirty="0">
                          <a:effectLst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18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" y="1241424"/>
            <a:ext cx="8006685" cy="535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10" name="Rectangle 9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6" y="47152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" y="86002"/>
            <a:ext cx="704633" cy="78365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93450"/>
              </p:ext>
            </p:extLst>
          </p:nvPr>
        </p:nvGraphicFramePr>
        <p:xfrm>
          <a:off x="216236" y="1027875"/>
          <a:ext cx="8644000" cy="5616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97"/>
                <a:gridCol w="607782"/>
                <a:gridCol w="679285"/>
                <a:gridCol w="643533"/>
                <a:gridCol w="754761"/>
                <a:gridCol w="973245"/>
                <a:gridCol w="993106"/>
                <a:gridCol w="1032831"/>
                <a:gridCol w="814347"/>
                <a:gridCol w="953382"/>
                <a:gridCol w="1032831"/>
              </a:tblGrid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Centar masa X-pravac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YMz</a:t>
                      </a:r>
                      <a:r>
                        <a:rPr lang="en-US" sz="1600" u="none" strike="noStrike" dirty="0" smtClean="0">
                          <a:effectLst/>
                        </a:rPr>
                        <a:t>=</a:t>
                      </a:r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smtClean="0">
                          <a:effectLst/>
                        </a:rPr>
                        <a:t>(M*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yrast</a:t>
                      </a:r>
                      <a:r>
                        <a:rPr lang="en-US" sz="1600" u="none" strike="noStrike" dirty="0" smtClean="0">
                          <a:effectLst/>
                        </a:rPr>
                        <a:t>)/</a:t>
                      </a:r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smtClean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tezina 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visina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Mzid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Mploča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smtClean="0"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 rast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M*yrast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(1)*(2)*(3)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prenos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ZA1-2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ZA2-3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65,30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ZA3-4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41,89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41,89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ZB1-2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15,66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22,70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68,09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ZB2-3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63,15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189,46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ZB3-4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46,19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138,56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ZC1-2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46,19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244,80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ZC2-3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36,54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43,58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230,96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ZC3-4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41,89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48,93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259,32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ZD1-2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54,03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54,03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556,48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ZD2-3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56,12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56,12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577,98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ZD3-4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22,84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22,84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235,23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YMz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550,05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2500,89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4,55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8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8954"/>
              </p:ext>
            </p:extLst>
          </p:nvPr>
        </p:nvGraphicFramePr>
        <p:xfrm>
          <a:off x="787740" y="980716"/>
          <a:ext cx="8072495" cy="5184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91"/>
                <a:gridCol w="666859"/>
                <a:gridCol w="754603"/>
                <a:gridCol w="719505"/>
                <a:gridCol w="666859"/>
                <a:gridCol w="859896"/>
                <a:gridCol w="877444"/>
                <a:gridCol w="912543"/>
                <a:gridCol w="719505"/>
                <a:gridCol w="842347"/>
                <a:gridCol w="912543"/>
              </a:tblGrid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tezinaZ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visina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Mzid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Mploča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sym typeface="Symbol"/>
                        </a:rPr>
                        <a:t></a:t>
                      </a:r>
                      <a:r>
                        <a:rPr lang="en-US" sz="1600" u="none" strike="noStrike" dirty="0" smtClean="0"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x rast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M*xrast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Z1A-B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48,36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Z1B-C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Z1C-D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65,21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74,39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48,28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144,83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90,05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Z2C-D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40,51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22,34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62,85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188,55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48,34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352,89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219,19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Z3C-D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22,34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58,24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425,16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Z4A-B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39,17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48,35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498,01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Z4B-C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309,34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Z4C-D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65,29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74,47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767,08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XMz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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583,36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2995,08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5,13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Ukupna masa objekta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1133,41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8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masa po m2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P=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105</a:t>
                      </a:r>
                      <a:r>
                        <a:rPr lang="sr-Latn-RS" sz="1600" u="none" strike="noStrike" dirty="0" smtClean="0">
                          <a:effectLst/>
                        </a:rPr>
                        <a:t> m2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10,79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kN/m2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4755" r="21644" b="8411"/>
          <a:stretch/>
        </p:blipFill>
        <p:spPr bwMode="auto">
          <a:xfrm>
            <a:off x="899591" y="822506"/>
            <a:ext cx="6801149" cy="591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87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3363" y="908720"/>
            <a:ext cx="6522894" cy="583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1" t="-2" r="26421" b="21836"/>
          <a:stretch/>
        </p:blipFill>
        <p:spPr bwMode="auto">
          <a:xfrm>
            <a:off x="859709" y="1052736"/>
            <a:ext cx="52436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20" name="Rectangle 19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6238" y="908720"/>
            <a:ext cx="6155962" cy="57606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0" t="2120" r="18251" b="6370"/>
          <a:stretch/>
        </p:blipFill>
        <p:spPr bwMode="auto">
          <a:xfrm>
            <a:off x="251520" y="1124744"/>
            <a:ext cx="5976664" cy="521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11247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postupak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700808"/>
            <a:ext cx="304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Postavljanje</a:t>
            </a:r>
            <a:r>
              <a:rPr lang="en-US" sz="2400" dirty="0" smtClean="0"/>
              <a:t> i </a:t>
            </a:r>
            <a:r>
              <a:rPr lang="en-US" sz="2400" dirty="0" err="1" smtClean="0"/>
              <a:t>obelezavanje</a:t>
            </a:r>
            <a:r>
              <a:rPr lang="en-US" sz="2400" dirty="0" smtClean="0"/>
              <a:t> </a:t>
            </a:r>
            <a:r>
              <a:rPr lang="en-US" sz="2400" dirty="0" err="1" smtClean="0"/>
              <a:t>osa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2627" y="2715213"/>
            <a:ext cx="267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2. </a:t>
            </a:r>
            <a:r>
              <a:rPr lang="en-US" sz="2400" dirty="0" err="1" smtClean="0"/>
              <a:t>Obele</a:t>
            </a:r>
            <a:r>
              <a:rPr lang="sr-Latn-RS" sz="2400" dirty="0" smtClean="0"/>
              <a:t>žavanje pozicija i pravca nošenja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13" name="Rectangle 1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6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7728" y="764704"/>
            <a:ext cx="7250696" cy="568063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7833" r="32195" b="24488"/>
          <a:stretch/>
        </p:blipFill>
        <p:spPr bwMode="auto">
          <a:xfrm>
            <a:off x="1138644" y="808316"/>
            <a:ext cx="6480720" cy="56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3276" y="6381328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RASPORED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Z</a:t>
            </a:r>
            <a:r>
              <a:rPr lang="en-US" dirty="0" err="1" smtClean="0">
                <a:solidFill>
                  <a:srgbClr val="FFC000"/>
                </a:solidFill>
              </a:rPr>
              <a:t>IDOVA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7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464" y="2276872"/>
            <a:ext cx="3960440" cy="36724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476" y="821903"/>
            <a:ext cx="816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1.  </a:t>
            </a:r>
            <a:r>
              <a:rPr lang="sr-Latn-RS" sz="2800" dirty="0" smtClean="0">
                <a:solidFill>
                  <a:srgbClr val="FFFF00"/>
                </a:solidFill>
              </a:rPr>
              <a:t>Analiza opterećenja konstrukcije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864" y="165273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Stalno opterećenje: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29768" r="46122" b="23522"/>
          <a:stretch/>
        </p:blipFill>
        <p:spPr bwMode="auto">
          <a:xfrm>
            <a:off x="80866" y="2204864"/>
            <a:ext cx="4356448" cy="323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37518" y="2276872"/>
            <a:ext cx="463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-parket: 0,02*8            = 0,16  kN/m2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37315" y="2738537"/>
            <a:ext cx="47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-cem.estrix: 0,04*20   = 0,80  kN/m2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67864" y="3284984"/>
            <a:ext cx="488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 „Fert“  	              = 2,80  kN/m2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20895" y="3827840"/>
            <a:ext cx="492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 Prod. malter: 0,02*19 = 0,36  kN/m2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37518" y="4365104"/>
            <a:ext cx="4598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48264" y="4509120"/>
            <a:ext cx="246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 = 4,12  kN/m2  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86711" y="5208364"/>
            <a:ext cx="325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Korisno opterećenje:   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0151" y="5718447"/>
            <a:ext cx="246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 = 2,0  kN/m2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590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5" t="29761" r="13924" b="24487"/>
          <a:stretch/>
        </p:blipFill>
        <p:spPr bwMode="auto">
          <a:xfrm>
            <a:off x="331602" y="2117674"/>
            <a:ext cx="3665193" cy="325794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75476" y="821903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</a:rPr>
              <a:t>Analiza opterećenja konstrukcije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864" y="169614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Stalno opterećenje: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7518" y="2320278"/>
            <a:ext cx="463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-parket: 0,02*8            = 0,16  kN/m2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37315" y="2781943"/>
            <a:ext cx="47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-cem.estrix: 0,04*20   = 0,80  kN/m2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7864" y="3328390"/>
            <a:ext cx="488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 Puna ploča: 0,12*25  = 3,00  kN/m2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0895" y="3871246"/>
            <a:ext cx="492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- Prod. malter: 0,02*19 = 0,36  kN/m2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37518" y="4365104"/>
            <a:ext cx="4598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8264" y="4509120"/>
            <a:ext cx="246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 = 4,32  kN/m2  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6711" y="5208364"/>
            <a:ext cx="325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Korisno opterećenje:   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0151" y="5718447"/>
            <a:ext cx="246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 = 2,0  kN/m2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88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476" y="799699"/>
            <a:ext cx="657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.  </a:t>
            </a:r>
            <a:r>
              <a:rPr lang="en-US" sz="2800" dirty="0" err="1" smtClean="0">
                <a:solidFill>
                  <a:srgbClr val="FFFF00"/>
                </a:solidFill>
              </a:rPr>
              <a:t>Prora</a:t>
            </a:r>
            <a:r>
              <a:rPr lang="sr-Latn-RS" sz="2800" dirty="0" smtClean="0">
                <a:solidFill>
                  <a:srgbClr val="FFFF00"/>
                </a:solidFill>
              </a:rPr>
              <a:t>čun međuspratne konstrukcije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497523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</a:rPr>
              <a:t>2.</a:t>
            </a:r>
            <a:r>
              <a:rPr lang="en-US" sz="2800" dirty="0" smtClean="0">
                <a:solidFill>
                  <a:srgbClr val="FFFF00"/>
                </a:solidFill>
              </a:rPr>
              <a:t>1  </a:t>
            </a:r>
            <a:r>
              <a:rPr lang="en-US" sz="2800" dirty="0" err="1" smtClean="0">
                <a:solidFill>
                  <a:srgbClr val="FFFF00"/>
                </a:solidFill>
              </a:rPr>
              <a:t>Prora</a:t>
            </a:r>
            <a:r>
              <a:rPr lang="sr-Latn-RS" sz="2800" dirty="0" smtClean="0">
                <a:solidFill>
                  <a:srgbClr val="FFFF00"/>
                </a:solidFill>
              </a:rPr>
              <a:t>čun „Fert“ ploča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664" y="2151307"/>
            <a:ext cx="246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 = 4,12  kN/m2   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2129261"/>
            <a:ext cx="246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 = 2,0  kN/m2   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8617" y="2631422"/>
            <a:ext cx="506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qu =1,6*4,12+2,0*1,8= 10.20 kN/m2   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5506" y="314634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-Statički sistem: uvek prosta greda-raspon osno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506" y="366956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-M=q*l</a:t>
            </a:r>
            <a:r>
              <a:rPr lang="sr-Latn-RS" sz="2400" baseline="30000" dirty="0" smtClean="0">
                <a:solidFill>
                  <a:srgbClr val="FFFF00"/>
                </a:solidFill>
              </a:rPr>
              <a:t>2</a:t>
            </a:r>
            <a:r>
              <a:rPr lang="sr-Latn-RS" sz="2400" dirty="0" smtClean="0">
                <a:solidFill>
                  <a:srgbClr val="FFFF00"/>
                </a:solidFill>
              </a:rPr>
              <a:t>/8  T=q*l/2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192787"/>
            <a:ext cx="713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-Potrebna armatura – približan proračun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23" y="4721931"/>
            <a:ext cx="460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Aa=(Mu*100)/(0,9*h*</a:t>
            </a:r>
            <a:r>
              <a:rPr lang="sr-Latn-RS" sz="2400" dirty="0" smtClean="0">
                <a:solidFill>
                  <a:srgbClr val="FFFF00"/>
                </a:solidFill>
                <a:sym typeface="Symbol"/>
              </a:rPr>
              <a:t>v*2,5)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5343599"/>
            <a:ext cx="713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-Razmak između binora je 40 cm pa ih u 100 cm ima 2,5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8868" y="472193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h=17 cm-stat.visina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540" y="5841925"/>
            <a:ext cx="540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-Po ploči postaviti uvek mrežu-seizmika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71" y="1412776"/>
            <a:ext cx="30006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892552"/>
            <a:ext cx="8967045" cy="49127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7" y="1340768"/>
            <a:ext cx="8213454" cy="3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14" name="Rectangle 1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Primer proračuna objekta sa zidanim nosećim zidovima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5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9719</TotalTime>
  <Words>1103</Words>
  <Application>Microsoft Office PowerPoint</Application>
  <PresentationFormat>On-screen Show (4:3)</PresentationFormat>
  <Paragraphs>663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User</cp:lastModifiedBy>
  <cp:revision>719</cp:revision>
  <dcterms:created xsi:type="dcterms:W3CDTF">2014-03-04T21:51:40Z</dcterms:created>
  <dcterms:modified xsi:type="dcterms:W3CDTF">2017-04-10T20:56:46Z</dcterms:modified>
</cp:coreProperties>
</file>